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6" r:id="rId1"/>
  </p:sldMasterIdLst>
  <p:notesMasterIdLst>
    <p:notesMasterId r:id="rId4"/>
  </p:notesMasterIdLst>
  <p:handoutMasterIdLst>
    <p:handoutMasterId r:id="rId5"/>
  </p:handoutMasterIdLst>
  <p:sldIdLst>
    <p:sldId id="298" r:id="rId2"/>
    <p:sldId id="297" r:id="rId3"/>
  </p:sldIdLst>
  <p:sldSz cx="7559675" cy="10728325"/>
  <p:notesSz cx="6807200" cy="9939338"/>
  <p:defaultTextStyle>
    <a:defPPr>
      <a:defRPr lang="ja-JP"/>
    </a:defPPr>
    <a:lvl1pPr marL="0" algn="l" defTabSz="537667" rtl="0" eaLnBrk="1" latinLnBrk="0" hangingPunct="1">
      <a:defRPr kumimoji="1" sz="1058" kern="1200">
        <a:solidFill>
          <a:schemeClr val="tx1"/>
        </a:solidFill>
        <a:latin typeface="+mn-lt"/>
        <a:ea typeface="+mn-ea"/>
        <a:cs typeface="+mn-cs"/>
      </a:defRPr>
    </a:lvl1pPr>
    <a:lvl2pPr marL="268834" algn="l" defTabSz="537667" rtl="0" eaLnBrk="1" latinLnBrk="0" hangingPunct="1">
      <a:defRPr kumimoji="1" sz="1058" kern="1200">
        <a:solidFill>
          <a:schemeClr val="tx1"/>
        </a:solidFill>
        <a:latin typeface="+mn-lt"/>
        <a:ea typeface="+mn-ea"/>
        <a:cs typeface="+mn-cs"/>
      </a:defRPr>
    </a:lvl2pPr>
    <a:lvl3pPr marL="537667" algn="l" defTabSz="537667" rtl="0" eaLnBrk="1" latinLnBrk="0" hangingPunct="1">
      <a:defRPr kumimoji="1" sz="1058" kern="1200">
        <a:solidFill>
          <a:schemeClr val="tx1"/>
        </a:solidFill>
        <a:latin typeface="+mn-lt"/>
        <a:ea typeface="+mn-ea"/>
        <a:cs typeface="+mn-cs"/>
      </a:defRPr>
    </a:lvl3pPr>
    <a:lvl4pPr marL="806501" algn="l" defTabSz="537667" rtl="0" eaLnBrk="1" latinLnBrk="0" hangingPunct="1">
      <a:defRPr kumimoji="1" sz="1058" kern="1200">
        <a:solidFill>
          <a:schemeClr val="tx1"/>
        </a:solidFill>
        <a:latin typeface="+mn-lt"/>
        <a:ea typeface="+mn-ea"/>
        <a:cs typeface="+mn-cs"/>
      </a:defRPr>
    </a:lvl4pPr>
    <a:lvl5pPr marL="1075334" algn="l" defTabSz="537667" rtl="0" eaLnBrk="1" latinLnBrk="0" hangingPunct="1">
      <a:defRPr kumimoji="1" sz="1058" kern="1200">
        <a:solidFill>
          <a:schemeClr val="tx1"/>
        </a:solidFill>
        <a:latin typeface="+mn-lt"/>
        <a:ea typeface="+mn-ea"/>
        <a:cs typeface="+mn-cs"/>
      </a:defRPr>
    </a:lvl5pPr>
    <a:lvl6pPr marL="1344168" algn="l" defTabSz="537667" rtl="0" eaLnBrk="1" latinLnBrk="0" hangingPunct="1">
      <a:defRPr kumimoji="1" sz="1058" kern="1200">
        <a:solidFill>
          <a:schemeClr val="tx1"/>
        </a:solidFill>
        <a:latin typeface="+mn-lt"/>
        <a:ea typeface="+mn-ea"/>
        <a:cs typeface="+mn-cs"/>
      </a:defRPr>
    </a:lvl6pPr>
    <a:lvl7pPr marL="1613002" algn="l" defTabSz="537667" rtl="0" eaLnBrk="1" latinLnBrk="0" hangingPunct="1">
      <a:defRPr kumimoji="1" sz="1058" kern="1200">
        <a:solidFill>
          <a:schemeClr val="tx1"/>
        </a:solidFill>
        <a:latin typeface="+mn-lt"/>
        <a:ea typeface="+mn-ea"/>
        <a:cs typeface="+mn-cs"/>
      </a:defRPr>
    </a:lvl7pPr>
    <a:lvl8pPr marL="1881835" algn="l" defTabSz="537667" rtl="0" eaLnBrk="1" latinLnBrk="0" hangingPunct="1">
      <a:defRPr kumimoji="1" sz="1058" kern="1200">
        <a:solidFill>
          <a:schemeClr val="tx1"/>
        </a:solidFill>
        <a:latin typeface="+mn-lt"/>
        <a:ea typeface="+mn-ea"/>
        <a:cs typeface="+mn-cs"/>
      </a:defRPr>
    </a:lvl8pPr>
    <a:lvl9pPr marL="2150669" algn="l" defTabSz="537667" rtl="0" eaLnBrk="1" latinLnBrk="0" hangingPunct="1">
      <a:defRPr kumimoji="1" sz="105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79">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99"/>
    <a:srgbClr val="D038A8"/>
    <a:srgbClr val="0099CC"/>
    <a:srgbClr val="33CCCC"/>
    <a:srgbClr val="DE0000"/>
    <a:srgbClr val="FFFF66"/>
    <a:srgbClr val="00CC00"/>
    <a:srgbClr val="00CC66"/>
    <a:srgbClr val="00FF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713" autoAdjust="0"/>
    <p:restoredTop sz="92734" autoAdjust="0"/>
  </p:normalViewPr>
  <p:slideViewPr>
    <p:cSldViewPr snapToGrid="0">
      <p:cViewPr varScale="1">
        <p:scale>
          <a:sx n="76" d="100"/>
          <a:sy n="76" d="100"/>
        </p:scale>
        <p:origin x="2808" y="108"/>
      </p:cViewPr>
      <p:guideLst>
        <p:guide orient="horz" pos="3379"/>
        <p:guide pos="2381"/>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9" y="1"/>
            <a:ext cx="2949575" cy="498475"/>
          </a:xfrm>
          <a:prstGeom prst="rect">
            <a:avLst/>
          </a:prstGeom>
        </p:spPr>
        <p:txBody>
          <a:bodyPr vert="horz" lIns="91440" tIns="45720" rIns="91440" bIns="45720" rtlCol="0"/>
          <a:lstStyle>
            <a:lvl1pPr algn="r">
              <a:defRPr sz="1200"/>
            </a:lvl1pPr>
          </a:lstStyle>
          <a:p>
            <a:fld id="{426361F3-53B1-4756-914B-032DFD915D13}" type="datetimeFigureOut">
              <a:rPr kumimoji="1" lang="ja-JP" altLang="en-US" smtClean="0"/>
              <a:pPr/>
              <a:t>2018/12/21</a:t>
            </a:fld>
            <a:endParaRPr kumimoji="1" lang="ja-JP" altLang="en-US"/>
          </a:p>
        </p:txBody>
      </p:sp>
      <p:sp>
        <p:nvSpPr>
          <p:cNvPr id="4" name="フッター プレースホルダー 3"/>
          <p:cNvSpPr>
            <a:spLocks noGrp="1"/>
          </p:cNvSpPr>
          <p:nvPr>
            <p:ph type="ftr" sz="quarter" idx="2"/>
          </p:nvPr>
        </p:nvSpPr>
        <p:spPr>
          <a:xfrm>
            <a:off x="1" y="9440864"/>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9" y="9440864"/>
            <a:ext cx="2949575" cy="498475"/>
          </a:xfrm>
          <a:prstGeom prst="rect">
            <a:avLst/>
          </a:prstGeom>
        </p:spPr>
        <p:txBody>
          <a:bodyPr vert="horz" lIns="91440" tIns="45720" rIns="91440" bIns="45720" rtlCol="0" anchor="b"/>
          <a:lstStyle>
            <a:lvl1pPr algn="r">
              <a:defRPr sz="1200"/>
            </a:lvl1pPr>
          </a:lstStyle>
          <a:p>
            <a:fld id="{40DA6945-664A-4D33-BD23-BAE1CE7A6D48}" type="slidenum">
              <a:rPr kumimoji="1" lang="ja-JP" altLang="en-US" smtClean="0"/>
              <a:pPr/>
              <a:t>‹#›</a:t>
            </a:fld>
            <a:endParaRPr kumimoji="1" lang="ja-JP" altLang="en-US"/>
          </a:p>
        </p:txBody>
      </p:sp>
    </p:spTree>
    <p:extLst>
      <p:ext uri="{BB962C8B-B14F-4D97-AF65-F5344CB8AC3E}">
        <p14:creationId xmlns:p14="http://schemas.microsoft.com/office/powerpoint/2010/main" val="24597931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40" tIns="45720" rIns="91440" bIns="45720" rtlCol="0"/>
          <a:lstStyle>
            <a:lvl1pPr algn="r">
              <a:defRPr sz="1200"/>
            </a:lvl1pPr>
          </a:lstStyle>
          <a:p>
            <a:fld id="{2F211C67-7C12-4D4D-9311-275817E90CD4}" type="datetimeFigureOut">
              <a:rPr kumimoji="1" lang="ja-JP" altLang="en-US" smtClean="0"/>
              <a:pPr/>
              <a:t>2018/12/21</a:t>
            </a:fld>
            <a:endParaRPr kumimoji="1" lang="ja-JP" altLang="en-US"/>
          </a:p>
        </p:txBody>
      </p:sp>
      <p:sp>
        <p:nvSpPr>
          <p:cNvPr id="4" name="スライド イメージ プレースホルダー 3"/>
          <p:cNvSpPr>
            <a:spLocks noGrp="1" noRot="1" noChangeAspect="1"/>
          </p:cNvSpPr>
          <p:nvPr>
            <p:ph type="sldImg" idx="2"/>
          </p:nvPr>
        </p:nvSpPr>
        <p:spPr>
          <a:xfrm>
            <a:off x="2222500" y="1243013"/>
            <a:ext cx="2362200" cy="33528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9"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40" tIns="45720" rIns="91440" bIns="45720" rtlCol="0" anchor="b"/>
          <a:lstStyle>
            <a:lvl1pPr algn="r">
              <a:defRPr sz="1200"/>
            </a:lvl1pPr>
          </a:lstStyle>
          <a:p>
            <a:fld id="{411442AC-81D4-419B-9810-8AA1D8C80C44}" type="slidenum">
              <a:rPr kumimoji="1" lang="ja-JP" altLang="en-US" smtClean="0"/>
              <a:pPr/>
              <a:t>‹#›</a:t>
            </a:fld>
            <a:endParaRPr kumimoji="1" lang="ja-JP" altLang="en-US"/>
          </a:p>
        </p:txBody>
      </p:sp>
    </p:spTree>
    <p:extLst>
      <p:ext uri="{BB962C8B-B14F-4D97-AF65-F5344CB8AC3E}">
        <p14:creationId xmlns:p14="http://schemas.microsoft.com/office/powerpoint/2010/main" val="2674548107"/>
      </p:ext>
    </p:extLst>
  </p:cSld>
  <p:clrMap bg1="lt1" tx1="dk1" bg2="lt2" tx2="dk2" accent1="accent1" accent2="accent2" accent3="accent3" accent4="accent4" accent5="accent5" accent6="accent6" hlink="hlink" folHlink="folHlink"/>
  <p:notesStyle>
    <a:lvl1pPr marL="0" algn="l" defTabSz="537667" rtl="0" eaLnBrk="1" latinLnBrk="0" hangingPunct="1">
      <a:defRPr kumimoji="1" sz="706" kern="1200">
        <a:solidFill>
          <a:schemeClr val="tx1"/>
        </a:solidFill>
        <a:latin typeface="+mn-lt"/>
        <a:ea typeface="+mn-ea"/>
        <a:cs typeface="+mn-cs"/>
      </a:defRPr>
    </a:lvl1pPr>
    <a:lvl2pPr marL="268834" algn="l" defTabSz="537667" rtl="0" eaLnBrk="1" latinLnBrk="0" hangingPunct="1">
      <a:defRPr kumimoji="1" sz="706" kern="1200">
        <a:solidFill>
          <a:schemeClr val="tx1"/>
        </a:solidFill>
        <a:latin typeface="+mn-lt"/>
        <a:ea typeface="+mn-ea"/>
        <a:cs typeface="+mn-cs"/>
      </a:defRPr>
    </a:lvl2pPr>
    <a:lvl3pPr marL="537667" algn="l" defTabSz="537667" rtl="0" eaLnBrk="1" latinLnBrk="0" hangingPunct="1">
      <a:defRPr kumimoji="1" sz="706" kern="1200">
        <a:solidFill>
          <a:schemeClr val="tx1"/>
        </a:solidFill>
        <a:latin typeface="+mn-lt"/>
        <a:ea typeface="+mn-ea"/>
        <a:cs typeface="+mn-cs"/>
      </a:defRPr>
    </a:lvl3pPr>
    <a:lvl4pPr marL="806501" algn="l" defTabSz="537667" rtl="0" eaLnBrk="1" latinLnBrk="0" hangingPunct="1">
      <a:defRPr kumimoji="1" sz="706" kern="1200">
        <a:solidFill>
          <a:schemeClr val="tx1"/>
        </a:solidFill>
        <a:latin typeface="+mn-lt"/>
        <a:ea typeface="+mn-ea"/>
        <a:cs typeface="+mn-cs"/>
      </a:defRPr>
    </a:lvl4pPr>
    <a:lvl5pPr marL="1075334" algn="l" defTabSz="537667" rtl="0" eaLnBrk="1" latinLnBrk="0" hangingPunct="1">
      <a:defRPr kumimoji="1" sz="706" kern="1200">
        <a:solidFill>
          <a:schemeClr val="tx1"/>
        </a:solidFill>
        <a:latin typeface="+mn-lt"/>
        <a:ea typeface="+mn-ea"/>
        <a:cs typeface="+mn-cs"/>
      </a:defRPr>
    </a:lvl5pPr>
    <a:lvl6pPr marL="1344168" algn="l" defTabSz="537667" rtl="0" eaLnBrk="1" latinLnBrk="0" hangingPunct="1">
      <a:defRPr kumimoji="1" sz="706" kern="1200">
        <a:solidFill>
          <a:schemeClr val="tx1"/>
        </a:solidFill>
        <a:latin typeface="+mn-lt"/>
        <a:ea typeface="+mn-ea"/>
        <a:cs typeface="+mn-cs"/>
      </a:defRPr>
    </a:lvl6pPr>
    <a:lvl7pPr marL="1613002" algn="l" defTabSz="537667" rtl="0" eaLnBrk="1" latinLnBrk="0" hangingPunct="1">
      <a:defRPr kumimoji="1" sz="706" kern="1200">
        <a:solidFill>
          <a:schemeClr val="tx1"/>
        </a:solidFill>
        <a:latin typeface="+mn-lt"/>
        <a:ea typeface="+mn-ea"/>
        <a:cs typeface="+mn-cs"/>
      </a:defRPr>
    </a:lvl7pPr>
    <a:lvl8pPr marL="1881835" algn="l" defTabSz="537667" rtl="0" eaLnBrk="1" latinLnBrk="0" hangingPunct="1">
      <a:defRPr kumimoji="1" sz="706" kern="1200">
        <a:solidFill>
          <a:schemeClr val="tx1"/>
        </a:solidFill>
        <a:latin typeface="+mn-lt"/>
        <a:ea typeface="+mn-ea"/>
        <a:cs typeface="+mn-cs"/>
      </a:defRPr>
    </a:lvl8pPr>
    <a:lvl9pPr marL="2150669" algn="l" defTabSz="537667" rtl="0" eaLnBrk="1" latinLnBrk="0" hangingPunct="1">
      <a:defRPr kumimoji="1" sz="70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55771"/>
            <a:ext cx="6425724" cy="3735046"/>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34855"/>
            <a:ext cx="5669756" cy="2590194"/>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D9F5B9B-33D9-414E-B416-2ADAB25368B7}" type="datetimeFigureOut">
              <a:rPr kumimoji="1" lang="ja-JP" altLang="en-US" smtClean="0"/>
              <a:pPr/>
              <a:t>2018/12/21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3E36AF-75EF-4679-A9E1-AC4EFAB04420}" type="slidenum">
              <a:rPr kumimoji="1" lang="ja-JP" altLang="en-US" smtClean="0"/>
              <a:pPr/>
              <a:t>‹#›</a:t>
            </a:fld>
            <a:endParaRPr kumimoji="1" lang="ja-JP" altLang="en-US"/>
          </a:p>
        </p:txBody>
      </p:sp>
    </p:spTree>
    <p:extLst>
      <p:ext uri="{BB962C8B-B14F-4D97-AF65-F5344CB8AC3E}">
        <p14:creationId xmlns:p14="http://schemas.microsoft.com/office/powerpoint/2010/main" val="2440011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D9F5B9B-33D9-414E-B416-2ADAB25368B7}" type="datetimeFigureOut">
              <a:rPr kumimoji="1" lang="ja-JP" altLang="en-US" smtClean="0"/>
              <a:pPr/>
              <a:t>2018/12/21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3E36AF-75EF-4679-A9E1-AC4EFAB04420}" type="slidenum">
              <a:rPr kumimoji="1" lang="ja-JP" altLang="en-US" smtClean="0"/>
              <a:pPr/>
              <a:t>‹#›</a:t>
            </a:fld>
            <a:endParaRPr kumimoji="1" lang="ja-JP" altLang="en-US"/>
          </a:p>
        </p:txBody>
      </p:sp>
    </p:spTree>
    <p:extLst>
      <p:ext uri="{BB962C8B-B14F-4D97-AF65-F5344CB8AC3E}">
        <p14:creationId xmlns:p14="http://schemas.microsoft.com/office/powerpoint/2010/main" val="2425636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71184"/>
            <a:ext cx="1630055" cy="909176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71184"/>
            <a:ext cx="4795669" cy="909176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D9F5B9B-33D9-414E-B416-2ADAB25368B7}" type="datetimeFigureOut">
              <a:rPr kumimoji="1" lang="ja-JP" altLang="en-US" smtClean="0"/>
              <a:pPr/>
              <a:t>2018/12/21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3E36AF-75EF-4679-A9E1-AC4EFAB04420}" type="slidenum">
              <a:rPr kumimoji="1" lang="ja-JP" altLang="en-US" smtClean="0"/>
              <a:pPr/>
              <a:t>‹#›</a:t>
            </a:fld>
            <a:endParaRPr kumimoji="1" lang="ja-JP" altLang="en-US"/>
          </a:p>
        </p:txBody>
      </p:sp>
    </p:spTree>
    <p:extLst>
      <p:ext uri="{BB962C8B-B14F-4D97-AF65-F5344CB8AC3E}">
        <p14:creationId xmlns:p14="http://schemas.microsoft.com/office/powerpoint/2010/main" val="1193596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D9F5B9B-33D9-414E-B416-2ADAB25368B7}" type="datetimeFigureOut">
              <a:rPr kumimoji="1" lang="ja-JP" altLang="en-US" smtClean="0"/>
              <a:pPr/>
              <a:t>2018/12/21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3E36AF-75EF-4679-A9E1-AC4EFAB04420}" type="slidenum">
              <a:rPr kumimoji="1" lang="ja-JP" altLang="en-US" smtClean="0"/>
              <a:pPr/>
              <a:t>‹#›</a:t>
            </a:fld>
            <a:endParaRPr kumimoji="1" lang="ja-JP" altLang="en-US"/>
          </a:p>
        </p:txBody>
      </p:sp>
    </p:spTree>
    <p:extLst>
      <p:ext uri="{BB962C8B-B14F-4D97-AF65-F5344CB8AC3E}">
        <p14:creationId xmlns:p14="http://schemas.microsoft.com/office/powerpoint/2010/main" val="3944757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74634"/>
            <a:ext cx="6520220" cy="4462684"/>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79537"/>
            <a:ext cx="6520220" cy="2346820"/>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D9F5B9B-33D9-414E-B416-2ADAB25368B7}" type="datetimeFigureOut">
              <a:rPr kumimoji="1" lang="ja-JP" altLang="en-US" smtClean="0"/>
              <a:pPr/>
              <a:t>2018/12/21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3E36AF-75EF-4679-A9E1-AC4EFAB04420}" type="slidenum">
              <a:rPr kumimoji="1" lang="ja-JP" altLang="en-US" smtClean="0"/>
              <a:pPr/>
              <a:t>‹#›</a:t>
            </a:fld>
            <a:endParaRPr kumimoji="1" lang="ja-JP" altLang="en-US"/>
          </a:p>
        </p:txBody>
      </p:sp>
    </p:spTree>
    <p:extLst>
      <p:ext uri="{BB962C8B-B14F-4D97-AF65-F5344CB8AC3E}">
        <p14:creationId xmlns:p14="http://schemas.microsoft.com/office/powerpoint/2010/main" val="1703271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55920"/>
            <a:ext cx="3212862" cy="680702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55920"/>
            <a:ext cx="3212862" cy="680702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D9F5B9B-33D9-414E-B416-2ADAB25368B7}" type="datetimeFigureOut">
              <a:rPr kumimoji="1" lang="ja-JP" altLang="en-US" smtClean="0"/>
              <a:pPr/>
              <a:t>2018/12/21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83E36AF-75EF-4679-A9E1-AC4EFAB04420}" type="slidenum">
              <a:rPr kumimoji="1" lang="ja-JP" altLang="en-US" smtClean="0"/>
              <a:pPr/>
              <a:t>‹#›</a:t>
            </a:fld>
            <a:endParaRPr kumimoji="1" lang="ja-JP" altLang="en-US"/>
          </a:p>
        </p:txBody>
      </p:sp>
    </p:spTree>
    <p:extLst>
      <p:ext uri="{BB962C8B-B14F-4D97-AF65-F5344CB8AC3E}">
        <p14:creationId xmlns:p14="http://schemas.microsoft.com/office/powerpoint/2010/main" val="1133751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71186"/>
            <a:ext cx="6520220" cy="207364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9931"/>
            <a:ext cx="3198096" cy="1288888"/>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18819"/>
            <a:ext cx="3198096" cy="576399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9931"/>
            <a:ext cx="3213847" cy="1288888"/>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18819"/>
            <a:ext cx="3213847" cy="576399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D9F5B9B-33D9-414E-B416-2ADAB25368B7}" type="datetimeFigureOut">
              <a:rPr kumimoji="1" lang="ja-JP" altLang="en-US" smtClean="0"/>
              <a:pPr/>
              <a:t>2018/12/21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83E36AF-75EF-4679-A9E1-AC4EFAB04420}" type="slidenum">
              <a:rPr kumimoji="1" lang="ja-JP" altLang="en-US" smtClean="0"/>
              <a:pPr/>
              <a:t>‹#›</a:t>
            </a:fld>
            <a:endParaRPr kumimoji="1" lang="ja-JP" altLang="en-US"/>
          </a:p>
        </p:txBody>
      </p:sp>
    </p:spTree>
    <p:extLst>
      <p:ext uri="{BB962C8B-B14F-4D97-AF65-F5344CB8AC3E}">
        <p14:creationId xmlns:p14="http://schemas.microsoft.com/office/powerpoint/2010/main" val="827841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D9F5B9B-33D9-414E-B416-2ADAB25368B7}" type="datetimeFigureOut">
              <a:rPr kumimoji="1" lang="ja-JP" altLang="en-US" smtClean="0"/>
              <a:pPr/>
              <a:t>2018/12/21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83E36AF-75EF-4679-A9E1-AC4EFAB04420}" type="slidenum">
              <a:rPr kumimoji="1" lang="ja-JP" altLang="en-US" smtClean="0"/>
              <a:pPr/>
              <a:t>‹#›</a:t>
            </a:fld>
            <a:endParaRPr kumimoji="1" lang="ja-JP" altLang="en-US"/>
          </a:p>
        </p:txBody>
      </p:sp>
    </p:spTree>
    <p:extLst>
      <p:ext uri="{BB962C8B-B14F-4D97-AF65-F5344CB8AC3E}">
        <p14:creationId xmlns:p14="http://schemas.microsoft.com/office/powerpoint/2010/main" val="204248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9F5B9B-33D9-414E-B416-2ADAB25368B7}" type="datetimeFigureOut">
              <a:rPr kumimoji="1" lang="ja-JP" altLang="en-US" smtClean="0"/>
              <a:pPr/>
              <a:t>2018/12/21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83E36AF-75EF-4679-A9E1-AC4EFAB04420}" type="slidenum">
              <a:rPr kumimoji="1" lang="ja-JP" altLang="en-US" smtClean="0"/>
              <a:pPr/>
              <a:t>‹#›</a:t>
            </a:fld>
            <a:endParaRPr kumimoji="1" lang="ja-JP" altLang="en-US"/>
          </a:p>
        </p:txBody>
      </p:sp>
    </p:spTree>
    <p:extLst>
      <p:ext uri="{BB962C8B-B14F-4D97-AF65-F5344CB8AC3E}">
        <p14:creationId xmlns:p14="http://schemas.microsoft.com/office/powerpoint/2010/main" val="3341761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5222"/>
            <a:ext cx="2438192" cy="250327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44683"/>
            <a:ext cx="3827085" cy="7624064"/>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18497"/>
            <a:ext cx="2438192" cy="5962665"/>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D9F5B9B-33D9-414E-B416-2ADAB25368B7}" type="datetimeFigureOut">
              <a:rPr kumimoji="1" lang="ja-JP" altLang="en-US" smtClean="0"/>
              <a:pPr/>
              <a:t>2018/12/21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83E36AF-75EF-4679-A9E1-AC4EFAB04420}" type="slidenum">
              <a:rPr kumimoji="1" lang="ja-JP" altLang="en-US" smtClean="0"/>
              <a:pPr/>
              <a:t>‹#›</a:t>
            </a:fld>
            <a:endParaRPr kumimoji="1" lang="ja-JP" altLang="en-US"/>
          </a:p>
        </p:txBody>
      </p:sp>
    </p:spTree>
    <p:extLst>
      <p:ext uri="{BB962C8B-B14F-4D97-AF65-F5344CB8AC3E}">
        <p14:creationId xmlns:p14="http://schemas.microsoft.com/office/powerpoint/2010/main" val="1425396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5222"/>
            <a:ext cx="2438192" cy="250327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44683"/>
            <a:ext cx="3827085" cy="7624064"/>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図を追加</a:t>
            </a:r>
            <a:endParaRPr lang="en-US" dirty="0"/>
          </a:p>
        </p:txBody>
      </p:sp>
      <p:sp>
        <p:nvSpPr>
          <p:cNvPr id="4" name="Text Placeholder 3"/>
          <p:cNvSpPr>
            <a:spLocks noGrp="1"/>
          </p:cNvSpPr>
          <p:nvPr>
            <p:ph type="body" sz="half" idx="2"/>
          </p:nvPr>
        </p:nvSpPr>
        <p:spPr>
          <a:xfrm>
            <a:off x="520712" y="3218497"/>
            <a:ext cx="2438192" cy="5962665"/>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D9F5B9B-33D9-414E-B416-2ADAB25368B7}" type="datetimeFigureOut">
              <a:rPr kumimoji="1" lang="ja-JP" altLang="en-US" smtClean="0"/>
              <a:pPr/>
              <a:t>2018/12/21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83E36AF-75EF-4679-A9E1-AC4EFAB04420}" type="slidenum">
              <a:rPr kumimoji="1" lang="ja-JP" altLang="en-US" smtClean="0"/>
              <a:pPr/>
              <a:t>‹#›</a:t>
            </a:fld>
            <a:endParaRPr kumimoji="1" lang="ja-JP" altLang="en-US"/>
          </a:p>
        </p:txBody>
      </p:sp>
    </p:spTree>
    <p:extLst>
      <p:ext uri="{BB962C8B-B14F-4D97-AF65-F5344CB8AC3E}">
        <p14:creationId xmlns:p14="http://schemas.microsoft.com/office/powerpoint/2010/main" val="2787055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71186"/>
            <a:ext cx="6520220" cy="207364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55920"/>
            <a:ext cx="6520220" cy="680702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43570"/>
            <a:ext cx="1700927" cy="571184"/>
          </a:xfrm>
          <a:prstGeom prst="rect">
            <a:avLst/>
          </a:prstGeom>
        </p:spPr>
        <p:txBody>
          <a:bodyPr vert="horz" lIns="91440" tIns="45720" rIns="91440" bIns="45720" rtlCol="0" anchor="ctr"/>
          <a:lstStyle>
            <a:lvl1pPr algn="l">
              <a:defRPr sz="992">
                <a:solidFill>
                  <a:schemeClr val="tx1">
                    <a:tint val="75000"/>
                  </a:schemeClr>
                </a:solidFill>
              </a:defRPr>
            </a:lvl1pPr>
          </a:lstStyle>
          <a:p>
            <a:fld id="{2D9F5B9B-33D9-414E-B416-2ADAB25368B7}" type="datetimeFigureOut">
              <a:rPr kumimoji="1" lang="ja-JP" altLang="en-US" smtClean="0"/>
              <a:pPr/>
              <a:t>2018/12/21</a:t>
            </a:fld>
            <a:endParaRPr kumimoji="1" lang="ja-JP" altLang="en-US"/>
          </a:p>
        </p:txBody>
      </p:sp>
      <p:sp>
        <p:nvSpPr>
          <p:cNvPr id="5" name="Footer Placeholder 4"/>
          <p:cNvSpPr>
            <a:spLocks noGrp="1"/>
          </p:cNvSpPr>
          <p:nvPr>
            <p:ph type="ftr" sz="quarter" idx="3"/>
          </p:nvPr>
        </p:nvSpPr>
        <p:spPr>
          <a:xfrm>
            <a:off x="2504143" y="9943570"/>
            <a:ext cx="2551390" cy="571184"/>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43570"/>
            <a:ext cx="1700927" cy="571184"/>
          </a:xfrm>
          <a:prstGeom prst="rect">
            <a:avLst/>
          </a:prstGeom>
        </p:spPr>
        <p:txBody>
          <a:bodyPr vert="horz" lIns="91440" tIns="45720" rIns="91440" bIns="45720" rtlCol="0" anchor="ctr"/>
          <a:lstStyle>
            <a:lvl1pPr algn="r">
              <a:defRPr sz="992">
                <a:solidFill>
                  <a:schemeClr val="tx1">
                    <a:tint val="75000"/>
                  </a:schemeClr>
                </a:solidFill>
              </a:defRPr>
            </a:lvl1pPr>
          </a:lstStyle>
          <a:p>
            <a:fld id="{B83E36AF-75EF-4679-A9E1-AC4EFAB04420}" type="slidenum">
              <a:rPr kumimoji="1" lang="ja-JP" altLang="en-US" smtClean="0"/>
              <a:pPr/>
              <a:t>‹#›</a:t>
            </a:fld>
            <a:endParaRPr kumimoji="1" lang="ja-JP" altLang="en-US"/>
          </a:p>
        </p:txBody>
      </p:sp>
    </p:spTree>
    <p:extLst>
      <p:ext uri="{BB962C8B-B14F-4D97-AF65-F5344CB8AC3E}">
        <p14:creationId xmlns:p14="http://schemas.microsoft.com/office/powerpoint/2010/main" val="307522145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9.png"/><Relationship Id="rId3" Type="http://schemas.openxmlformats.org/officeDocument/2006/relationships/image" Target="../media/image2.png"/><Relationship Id="rId7" Type="http://schemas.microsoft.com/office/2007/relationships/hdphoto" Target="../media/hdphoto1.wdp"/><Relationship Id="rId12"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microsoft.com/office/2007/relationships/hdphoto" Target="../media/hdphoto3.wdp"/><Relationship Id="rId5" Type="http://schemas.openxmlformats.org/officeDocument/2006/relationships/image" Target="../media/image4.png"/><Relationship Id="rId15" Type="http://schemas.openxmlformats.org/officeDocument/2006/relationships/image" Target="../media/image11.png"/><Relationship Id="rId10" Type="http://schemas.openxmlformats.org/officeDocument/2006/relationships/image" Target="../media/image7.png"/><Relationship Id="rId4" Type="http://schemas.openxmlformats.org/officeDocument/2006/relationships/image" Target="../media/image3.png"/><Relationship Id="rId9" Type="http://schemas.microsoft.com/office/2007/relationships/hdphoto" Target="../media/hdphoto2.wdp"/><Relationship Id="rId14"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hyperlink" Target="https://www.tokyotobs.co.jp/pdf/winactor_a3.pdf" TargetMode="External"/><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フリーフォーム 123"/>
          <p:cNvSpPr/>
          <p:nvPr/>
        </p:nvSpPr>
        <p:spPr>
          <a:xfrm>
            <a:off x="526164" y="5809650"/>
            <a:ext cx="3649899" cy="1756564"/>
          </a:xfrm>
          <a:custGeom>
            <a:avLst/>
            <a:gdLst>
              <a:gd name="connsiteX0" fmla="*/ 0 w 7421497"/>
              <a:gd name="connsiteY0" fmla="*/ 0 h 2152800"/>
              <a:gd name="connsiteX1" fmla="*/ 7421497 w 7421497"/>
              <a:gd name="connsiteY1" fmla="*/ 0 h 2152800"/>
              <a:gd name="connsiteX2" fmla="*/ 7421497 w 7421497"/>
              <a:gd name="connsiteY2" fmla="*/ 2152800 h 2152800"/>
              <a:gd name="connsiteX3" fmla="*/ 0 w 7421497"/>
              <a:gd name="connsiteY3" fmla="*/ 2152800 h 2152800"/>
              <a:gd name="connsiteX4" fmla="*/ 0 w 7421497"/>
              <a:gd name="connsiteY4" fmla="*/ 0 h 2152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1497" h="2152800">
                <a:moveTo>
                  <a:pt x="0" y="0"/>
                </a:moveTo>
                <a:lnTo>
                  <a:pt x="7421497" y="0"/>
                </a:lnTo>
                <a:lnTo>
                  <a:pt x="7421497" y="2152800"/>
                </a:lnTo>
                <a:lnTo>
                  <a:pt x="0" y="21528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5633" tIns="20320" rIns="113792" bIns="2032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100" kern="1200" dirty="0">
                <a:latin typeface="メイリオ" panose="020B0604030504040204" pitchFamily="50" charset="-128"/>
                <a:ea typeface="メイリオ" panose="020B0604030504040204" pitchFamily="50" charset="-128"/>
              </a:rPr>
              <a:t>キーボード操作自動化</a:t>
            </a:r>
          </a:p>
          <a:p>
            <a:pPr marL="171450" lvl="1" indent="-171450" algn="l" defTabSz="711200">
              <a:lnSpc>
                <a:spcPct val="90000"/>
              </a:lnSpc>
              <a:spcBef>
                <a:spcPct val="0"/>
              </a:spcBef>
              <a:spcAft>
                <a:spcPct val="20000"/>
              </a:spcAft>
              <a:buChar char="••"/>
            </a:pPr>
            <a:r>
              <a:rPr kumimoji="1" lang="ja-JP" altLang="en-US" sz="1100" kern="1200" dirty="0">
                <a:latin typeface="メイリオ" panose="020B0604030504040204" pitchFamily="50" charset="-128"/>
                <a:ea typeface="メイリオ" panose="020B0604030504040204" pitchFamily="50" charset="-128"/>
              </a:rPr>
              <a:t>マウス操作自動化</a:t>
            </a:r>
          </a:p>
          <a:p>
            <a:pPr marL="171450" lvl="1" indent="-171450" algn="l" defTabSz="711200">
              <a:lnSpc>
                <a:spcPct val="90000"/>
              </a:lnSpc>
              <a:spcBef>
                <a:spcPct val="0"/>
              </a:spcBef>
              <a:spcAft>
                <a:spcPct val="20000"/>
              </a:spcAft>
              <a:buChar char="••"/>
            </a:pPr>
            <a:r>
              <a:rPr kumimoji="1" lang="ja-JP" altLang="en-US" sz="1100" kern="1200" dirty="0">
                <a:latin typeface="メイリオ" panose="020B0604030504040204" pitchFamily="50" charset="-128"/>
                <a:ea typeface="メイリオ" panose="020B0604030504040204" pitchFamily="50" charset="-128"/>
              </a:rPr>
              <a:t>画面上に表示された文字を判別して取り込める</a:t>
            </a:r>
          </a:p>
          <a:p>
            <a:pPr marL="171450" lvl="1" indent="-171450" algn="l" defTabSz="711200">
              <a:lnSpc>
                <a:spcPct val="90000"/>
              </a:lnSpc>
              <a:spcBef>
                <a:spcPct val="0"/>
              </a:spcBef>
              <a:spcAft>
                <a:spcPct val="20000"/>
              </a:spcAft>
              <a:buChar char="••"/>
            </a:pPr>
            <a:r>
              <a:rPr kumimoji="1" lang="ja-JP" altLang="en-US" sz="1100" kern="1200" dirty="0">
                <a:latin typeface="メイリオ" panose="020B0604030504040204" pitchFamily="50" charset="-128"/>
                <a:ea typeface="メイリオ" panose="020B0604030504040204" pitchFamily="50" charset="-128"/>
              </a:rPr>
              <a:t>画面の図形や文字色などの属性判断が可能</a:t>
            </a:r>
          </a:p>
          <a:p>
            <a:pPr marL="171450" lvl="1" indent="-171450" algn="l" defTabSz="711200">
              <a:lnSpc>
                <a:spcPct val="90000"/>
              </a:lnSpc>
              <a:spcBef>
                <a:spcPct val="0"/>
              </a:spcBef>
              <a:spcAft>
                <a:spcPct val="20000"/>
              </a:spcAft>
              <a:buChar char="••"/>
            </a:pPr>
            <a:endParaRPr kumimoji="1" lang="ja-JP" altLang="en-US" sz="1200" kern="1200" dirty="0">
              <a:latin typeface="メイリオ" panose="020B0604030504040204" pitchFamily="50" charset="-128"/>
              <a:ea typeface="メイリオ" panose="020B0604030504040204" pitchFamily="50" charset="-128"/>
            </a:endParaRPr>
          </a:p>
        </p:txBody>
      </p:sp>
      <p:sp>
        <p:nvSpPr>
          <p:cNvPr id="126" name="テキスト ボックス 125"/>
          <p:cNvSpPr txBox="1"/>
          <p:nvPr/>
        </p:nvSpPr>
        <p:spPr>
          <a:xfrm>
            <a:off x="567339" y="4609932"/>
            <a:ext cx="6001342" cy="751344"/>
          </a:xfrm>
          <a:prstGeom prst="rect">
            <a:avLst/>
          </a:prstGeom>
          <a:noFill/>
        </p:spPr>
        <p:txBody>
          <a:bodyPr wrap="square" rtlCol="0">
            <a:spAutoFit/>
          </a:bodyPr>
          <a:lstStyle/>
          <a:p>
            <a:r>
              <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rPr>
              <a:t>RPA</a:t>
            </a:r>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rPr>
              <a:t>Robotic Process Automation</a:t>
            </a:r>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）とは、従来まで人間のみが対応可能と考えられてきたコンピュータ操作を、ソフトウェアロボットに代行させることで業務の自動化を支援する仕組み</a:t>
            </a:r>
            <a:r>
              <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rPr>
              <a:t>です。</a:t>
            </a:r>
          </a:p>
        </p:txBody>
      </p:sp>
      <p:sp>
        <p:nvSpPr>
          <p:cNvPr id="127" name="星 12 126"/>
          <p:cNvSpPr/>
          <p:nvPr/>
        </p:nvSpPr>
        <p:spPr>
          <a:xfrm>
            <a:off x="539746" y="5410988"/>
            <a:ext cx="427623" cy="364893"/>
          </a:xfrm>
          <a:prstGeom prst="star12">
            <a:avLst/>
          </a:prstGeom>
          <a:solidFill>
            <a:schemeClr val="accent1"/>
          </a:solidFill>
          <a:ln>
            <a:noFill/>
          </a:ln>
          <a:effectLst/>
        </p:spPr>
        <p:style>
          <a:lnRef idx="3">
            <a:schemeClr val="accent3"/>
          </a:lnRef>
          <a:fillRef idx="0">
            <a:schemeClr val="accent3"/>
          </a:fillRef>
          <a:effectRef idx="2">
            <a:schemeClr val="accent3"/>
          </a:effectRef>
          <a:fontRef idx="minor">
            <a:schemeClr val="tx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28" name="星 12 127"/>
          <p:cNvSpPr/>
          <p:nvPr/>
        </p:nvSpPr>
        <p:spPr>
          <a:xfrm>
            <a:off x="539746" y="6498050"/>
            <a:ext cx="427623" cy="364893"/>
          </a:xfrm>
          <a:prstGeom prst="star12">
            <a:avLst/>
          </a:prstGeom>
          <a:solidFill>
            <a:schemeClr val="accent2"/>
          </a:solidFill>
          <a:ln>
            <a:noFill/>
          </a:ln>
          <a:effectLst/>
        </p:spPr>
        <p:style>
          <a:lnRef idx="3">
            <a:schemeClr val="accent3"/>
          </a:lnRef>
          <a:fillRef idx="0">
            <a:schemeClr val="accent3"/>
          </a:fillRef>
          <a:effectRef idx="2">
            <a:schemeClr val="accent3"/>
          </a:effectRef>
          <a:fontRef idx="minor">
            <a:schemeClr val="tx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29" name="星 12 128"/>
          <p:cNvSpPr/>
          <p:nvPr/>
        </p:nvSpPr>
        <p:spPr>
          <a:xfrm>
            <a:off x="539746" y="6942115"/>
            <a:ext cx="427623" cy="364893"/>
          </a:xfrm>
          <a:prstGeom prst="star12">
            <a:avLst/>
          </a:prstGeom>
          <a:solidFill>
            <a:schemeClr val="accent6">
              <a:lumMod val="40000"/>
              <a:lumOff val="60000"/>
            </a:schemeClr>
          </a:solidFill>
          <a:ln>
            <a:noFill/>
          </a:ln>
          <a:effectLst/>
        </p:spPr>
        <p:style>
          <a:lnRef idx="3">
            <a:schemeClr val="accent3"/>
          </a:lnRef>
          <a:fillRef idx="0">
            <a:schemeClr val="accent3"/>
          </a:fillRef>
          <a:effectRef idx="2">
            <a:schemeClr val="accent3"/>
          </a:effectRef>
          <a:fontRef idx="minor">
            <a:schemeClr val="tx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30" name="フリーフォーム 129"/>
          <p:cNvSpPr/>
          <p:nvPr/>
        </p:nvSpPr>
        <p:spPr>
          <a:xfrm>
            <a:off x="608214" y="5362343"/>
            <a:ext cx="6842257" cy="547359"/>
          </a:xfrm>
          <a:custGeom>
            <a:avLst/>
            <a:gdLst>
              <a:gd name="connsiteX0" fmla="*/ 0 w 7421497"/>
              <a:gd name="connsiteY0" fmla="*/ 111807 h 670829"/>
              <a:gd name="connsiteX1" fmla="*/ 111807 w 7421497"/>
              <a:gd name="connsiteY1" fmla="*/ 0 h 670829"/>
              <a:gd name="connsiteX2" fmla="*/ 7309690 w 7421497"/>
              <a:gd name="connsiteY2" fmla="*/ 0 h 670829"/>
              <a:gd name="connsiteX3" fmla="*/ 7421497 w 7421497"/>
              <a:gd name="connsiteY3" fmla="*/ 111807 h 670829"/>
              <a:gd name="connsiteX4" fmla="*/ 7421497 w 7421497"/>
              <a:gd name="connsiteY4" fmla="*/ 559022 h 670829"/>
              <a:gd name="connsiteX5" fmla="*/ 7309690 w 7421497"/>
              <a:gd name="connsiteY5" fmla="*/ 670829 h 670829"/>
              <a:gd name="connsiteX6" fmla="*/ 111807 w 7421497"/>
              <a:gd name="connsiteY6" fmla="*/ 670829 h 670829"/>
              <a:gd name="connsiteX7" fmla="*/ 0 w 7421497"/>
              <a:gd name="connsiteY7" fmla="*/ 559022 h 670829"/>
              <a:gd name="connsiteX8" fmla="*/ 0 w 7421497"/>
              <a:gd name="connsiteY8" fmla="*/ 111807 h 670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21497" h="670829">
                <a:moveTo>
                  <a:pt x="0" y="111807"/>
                </a:moveTo>
                <a:cubicBezTo>
                  <a:pt x="0" y="50058"/>
                  <a:pt x="50058" y="0"/>
                  <a:pt x="111807" y="0"/>
                </a:cubicBezTo>
                <a:lnTo>
                  <a:pt x="7309690" y="0"/>
                </a:lnTo>
                <a:cubicBezTo>
                  <a:pt x="7371439" y="0"/>
                  <a:pt x="7421497" y="50058"/>
                  <a:pt x="7421497" y="111807"/>
                </a:cubicBezTo>
                <a:lnTo>
                  <a:pt x="7421497" y="559022"/>
                </a:lnTo>
                <a:cubicBezTo>
                  <a:pt x="7421497" y="620771"/>
                  <a:pt x="7371439" y="670829"/>
                  <a:pt x="7309690" y="670829"/>
                </a:cubicBezTo>
                <a:lnTo>
                  <a:pt x="111807" y="670829"/>
                </a:lnTo>
                <a:cubicBezTo>
                  <a:pt x="50058" y="670829"/>
                  <a:pt x="0" y="620771"/>
                  <a:pt x="0" y="559022"/>
                </a:cubicBezTo>
                <a:lnTo>
                  <a:pt x="0" y="111807"/>
                </a:lnTo>
                <a:close/>
              </a:path>
            </a:pathLst>
          </a:custGeom>
          <a:no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08947" tIns="108947" rIns="108947" bIns="108947" numCol="1" spcCol="1270" anchor="ctr" anchorCtr="0">
            <a:noAutofit/>
          </a:bodyPr>
          <a:lstStyle/>
          <a:p>
            <a:pPr lvl="0" algn="l" defTabSz="889000">
              <a:lnSpc>
                <a:spcPct val="90000"/>
              </a:lnSpc>
              <a:spcBef>
                <a:spcPct val="0"/>
              </a:spcBef>
              <a:spcAft>
                <a:spcPct val="35000"/>
              </a:spcAft>
            </a:pPr>
            <a:r>
              <a:rPr kumimoji="1" lang="ja-JP" altLang="en-US" sz="1400" b="1" kern="1200" dirty="0">
                <a:solidFill>
                  <a:schemeClr val="tx1"/>
                </a:solidFill>
                <a:latin typeface="メイリオ" panose="020B0604030504040204" pitchFamily="50" charset="-128"/>
                <a:ea typeface="メイリオ" panose="020B0604030504040204" pitchFamily="50" charset="-128"/>
              </a:rPr>
              <a:t>人の代わりに業務を代行</a:t>
            </a:r>
          </a:p>
        </p:txBody>
      </p:sp>
      <p:sp>
        <p:nvSpPr>
          <p:cNvPr id="131" name="フリーフォーム 130"/>
          <p:cNvSpPr/>
          <p:nvPr/>
        </p:nvSpPr>
        <p:spPr>
          <a:xfrm>
            <a:off x="592665" y="6453116"/>
            <a:ext cx="6842257" cy="547359"/>
          </a:xfrm>
          <a:custGeom>
            <a:avLst/>
            <a:gdLst>
              <a:gd name="connsiteX0" fmla="*/ 0 w 7421497"/>
              <a:gd name="connsiteY0" fmla="*/ 111807 h 670829"/>
              <a:gd name="connsiteX1" fmla="*/ 111807 w 7421497"/>
              <a:gd name="connsiteY1" fmla="*/ 0 h 670829"/>
              <a:gd name="connsiteX2" fmla="*/ 7309690 w 7421497"/>
              <a:gd name="connsiteY2" fmla="*/ 0 h 670829"/>
              <a:gd name="connsiteX3" fmla="*/ 7421497 w 7421497"/>
              <a:gd name="connsiteY3" fmla="*/ 111807 h 670829"/>
              <a:gd name="connsiteX4" fmla="*/ 7421497 w 7421497"/>
              <a:gd name="connsiteY4" fmla="*/ 559022 h 670829"/>
              <a:gd name="connsiteX5" fmla="*/ 7309690 w 7421497"/>
              <a:gd name="connsiteY5" fmla="*/ 670829 h 670829"/>
              <a:gd name="connsiteX6" fmla="*/ 111807 w 7421497"/>
              <a:gd name="connsiteY6" fmla="*/ 670829 h 670829"/>
              <a:gd name="connsiteX7" fmla="*/ 0 w 7421497"/>
              <a:gd name="connsiteY7" fmla="*/ 559022 h 670829"/>
              <a:gd name="connsiteX8" fmla="*/ 0 w 7421497"/>
              <a:gd name="connsiteY8" fmla="*/ 111807 h 670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21497" h="670829">
                <a:moveTo>
                  <a:pt x="0" y="111807"/>
                </a:moveTo>
                <a:cubicBezTo>
                  <a:pt x="0" y="50058"/>
                  <a:pt x="50058" y="0"/>
                  <a:pt x="111807" y="0"/>
                </a:cubicBezTo>
                <a:lnTo>
                  <a:pt x="7309690" y="0"/>
                </a:lnTo>
                <a:cubicBezTo>
                  <a:pt x="7371439" y="0"/>
                  <a:pt x="7421497" y="50058"/>
                  <a:pt x="7421497" y="111807"/>
                </a:cubicBezTo>
                <a:lnTo>
                  <a:pt x="7421497" y="559022"/>
                </a:lnTo>
                <a:cubicBezTo>
                  <a:pt x="7421497" y="620771"/>
                  <a:pt x="7371439" y="670829"/>
                  <a:pt x="7309690" y="670829"/>
                </a:cubicBezTo>
                <a:lnTo>
                  <a:pt x="111807" y="670829"/>
                </a:lnTo>
                <a:cubicBezTo>
                  <a:pt x="50058" y="670829"/>
                  <a:pt x="0" y="620771"/>
                  <a:pt x="0" y="559022"/>
                </a:cubicBezTo>
                <a:lnTo>
                  <a:pt x="0" y="111807"/>
                </a:lnTo>
                <a:close/>
              </a:path>
            </a:pathLst>
          </a:custGeom>
          <a:no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08947" tIns="108947" rIns="108947" bIns="108947" numCol="1" spcCol="1270" anchor="ctr" anchorCtr="0">
            <a:noAutofit/>
          </a:bodyPr>
          <a:lstStyle/>
          <a:p>
            <a:pPr lvl="0" algn="l" defTabSz="889000">
              <a:lnSpc>
                <a:spcPct val="90000"/>
              </a:lnSpc>
              <a:spcBef>
                <a:spcPct val="0"/>
              </a:spcBef>
              <a:spcAft>
                <a:spcPct val="35000"/>
              </a:spcAft>
            </a:pPr>
            <a:r>
              <a:rPr kumimoji="1" lang="ja-JP" altLang="en-US" sz="1400" b="1" kern="1200" dirty="0">
                <a:solidFill>
                  <a:schemeClr val="tx1"/>
                </a:solidFill>
                <a:latin typeface="メイリオ" panose="020B0604030504040204" pitchFamily="50" charset="-128"/>
                <a:ea typeface="メイリオ" panose="020B0604030504040204" pitchFamily="50" charset="-128"/>
              </a:rPr>
              <a:t>人手による操作ミス削減、品質向上</a:t>
            </a:r>
          </a:p>
        </p:txBody>
      </p:sp>
      <p:sp>
        <p:nvSpPr>
          <p:cNvPr id="132" name="フリーフォーム 131"/>
          <p:cNvSpPr/>
          <p:nvPr/>
        </p:nvSpPr>
        <p:spPr>
          <a:xfrm>
            <a:off x="625978" y="6900029"/>
            <a:ext cx="6842257" cy="547359"/>
          </a:xfrm>
          <a:custGeom>
            <a:avLst/>
            <a:gdLst>
              <a:gd name="connsiteX0" fmla="*/ 0 w 7421497"/>
              <a:gd name="connsiteY0" fmla="*/ 111807 h 670829"/>
              <a:gd name="connsiteX1" fmla="*/ 111807 w 7421497"/>
              <a:gd name="connsiteY1" fmla="*/ 0 h 670829"/>
              <a:gd name="connsiteX2" fmla="*/ 7309690 w 7421497"/>
              <a:gd name="connsiteY2" fmla="*/ 0 h 670829"/>
              <a:gd name="connsiteX3" fmla="*/ 7421497 w 7421497"/>
              <a:gd name="connsiteY3" fmla="*/ 111807 h 670829"/>
              <a:gd name="connsiteX4" fmla="*/ 7421497 w 7421497"/>
              <a:gd name="connsiteY4" fmla="*/ 559022 h 670829"/>
              <a:gd name="connsiteX5" fmla="*/ 7309690 w 7421497"/>
              <a:gd name="connsiteY5" fmla="*/ 670829 h 670829"/>
              <a:gd name="connsiteX6" fmla="*/ 111807 w 7421497"/>
              <a:gd name="connsiteY6" fmla="*/ 670829 h 670829"/>
              <a:gd name="connsiteX7" fmla="*/ 0 w 7421497"/>
              <a:gd name="connsiteY7" fmla="*/ 559022 h 670829"/>
              <a:gd name="connsiteX8" fmla="*/ 0 w 7421497"/>
              <a:gd name="connsiteY8" fmla="*/ 111807 h 670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21497" h="670829">
                <a:moveTo>
                  <a:pt x="0" y="111807"/>
                </a:moveTo>
                <a:cubicBezTo>
                  <a:pt x="0" y="50058"/>
                  <a:pt x="50058" y="0"/>
                  <a:pt x="111807" y="0"/>
                </a:cubicBezTo>
                <a:lnTo>
                  <a:pt x="7309690" y="0"/>
                </a:lnTo>
                <a:cubicBezTo>
                  <a:pt x="7371439" y="0"/>
                  <a:pt x="7421497" y="50058"/>
                  <a:pt x="7421497" y="111807"/>
                </a:cubicBezTo>
                <a:lnTo>
                  <a:pt x="7421497" y="559022"/>
                </a:lnTo>
                <a:cubicBezTo>
                  <a:pt x="7421497" y="620771"/>
                  <a:pt x="7371439" y="670829"/>
                  <a:pt x="7309690" y="670829"/>
                </a:cubicBezTo>
                <a:lnTo>
                  <a:pt x="111807" y="670829"/>
                </a:lnTo>
                <a:cubicBezTo>
                  <a:pt x="50058" y="670829"/>
                  <a:pt x="0" y="620771"/>
                  <a:pt x="0" y="559022"/>
                </a:cubicBezTo>
                <a:lnTo>
                  <a:pt x="0" y="111807"/>
                </a:lnTo>
                <a:close/>
              </a:path>
            </a:pathLst>
          </a:custGeom>
          <a:no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08947" tIns="108947" rIns="108947" bIns="108947" numCol="1" spcCol="1270" anchor="ctr" anchorCtr="0">
            <a:noAutofit/>
          </a:bodyPr>
          <a:lstStyle/>
          <a:p>
            <a:pPr lvl="0" algn="l" defTabSz="889000">
              <a:lnSpc>
                <a:spcPct val="90000"/>
              </a:lnSpc>
              <a:spcBef>
                <a:spcPct val="0"/>
              </a:spcBef>
              <a:spcAft>
                <a:spcPct val="35000"/>
              </a:spcAft>
            </a:pPr>
            <a:r>
              <a:rPr kumimoji="1" lang="en-US" altLang="ja-JP" sz="1400" b="1" kern="1200" dirty="0">
                <a:solidFill>
                  <a:schemeClr val="tx1"/>
                </a:solidFill>
                <a:latin typeface="メイリオ" panose="020B0604030504040204" pitchFamily="50" charset="-128"/>
                <a:ea typeface="メイリオ" panose="020B0604030504040204" pitchFamily="50" charset="-128"/>
              </a:rPr>
              <a:t>24</a:t>
            </a:r>
            <a:r>
              <a:rPr kumimoji="1" lang="ja-JP" altLang="en-US" sz="1400" b="1" kern="1200" dirty="0">
                <a:solidFill>
                  <a:schemeClr val="tx1"/>
                </a:solidFill>
                <a:latin typeface="メイリオ" panose="020B0604030504040204" pitchFamily="50" charset="-128"/>
                <a:ea typeface="メイリオ" panose="020B0604030504040204" pitchFamily="50" charset="-128"/>
              </a:rPr>
              <a:t>時間連続稼働が可能</a:t>
            </a:r>
          </a:p>
        </p:txBody>
      </p:sp>
      <p:grpSp>
        <p:nvGrpSpPr>
          <p:cNvPr id="133" name="グループ化 132"/>
          <p:cNvGrpSpPr/>
          <p:nvPr/>
        </p:nvGrpSpPr>
        <p:grpSpPr>
          <a:xfrm>
            <a:off x="3527794" y="5411564"/>
            <a:ext cx="1406942" cy="645346"/>
            <a:chOff x="4027619" y="1214673"/>
            <a:chExt cx="1834816" cy="1138277"/>
          </a:xfrm>
        </p:grpSpPr>
        <p:grpSp>
          <p:nvGrpSpPr>
            <p:cNvPr id="134" name="グループ化 85"/>
            <p:cNvGrpSpPr/>
            <p:nvPr/>
          </p:nvGrpSpPr>
          <p:grpSpPr>
            <a:xfrm>
              <a:off x="4027619" y="1378295"/>
              <a:ext cx="1834816" cy="974655"/>
              <a:chOff x="3866628" y="1567300"/>
              <a:chExt cx="1834816" cy="974655"/>
            </a:xfrm>
          </p:grpSpPr>
          <p:pic>
            <p:nvPicPr>
              <p:cNvPr id="136" name="図 13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73794" y="1802131"/>
                <a:ext cx="645140" cy="645139"/>
              </a:xfrm>
              <a:prstGeom prst="rect">
                <a:avLst/>
              </a:prstGeom>
              <a:ln w="12700">
                <a:noFill/>
              </a:ln>
            </p:spPr>
          </p:pic>
          <p:pic>
            <p:nvPicPr>
              <p:cNvPr id="137" name="図 13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35082" y="1626859"/>
                <a:ext cx="915096" cy="915096"/>
              </a:xfrm>
              <a:prstGeom prst="rect">
                <a:avLst/>
              </a:prstGeom>
              <a:ln w="12700">
                <a:noFill/>
              </a:ln>
            </p:spPr>
          </p:pic>
          <p:sp>
            <p:nvSpPr>
              <p:cNvPr id="138" name="正方形/長方形 137"/>
              <p:cNvSpPr/>
              <p:nvPr/>
            </p:nvSpPr>
            <p:spPr>
              <a:xfrm>
                <a:off x="3866628" y="1567300"/>
                <a:ext cx="1834816" cy="968934"/>
              </a:xfrm>
              <a:prstGeom prst="rect">
                <a:avLst/>
              </a:prstGeom>
              <a:noFill/>
              <a:ln w="12700">
                <a:solidFill>
                  <a:schemeClr val="tx1"/>
                </a:solidFill>
              </a:ln>
              <a:effectLst/>
            </p:spPr>
            <p:style>
              <a:lnRef idx="3">
                <a:schemeClr val="accent3"/>
              </a:lnRef>
              <a:fillRef idx="0">
                <a:schemeClr val="accent3"/>
              </a:fillRef>
              <a:effectRef idx="2">
                <a:schemeClr val="accent3"/>
              </a:effectRef>
              <a:fontRef idx="minor">
                <a:schemeClr val="tx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grpSp>
        <p:sp>
          <p:nvSpPr>
            <p:cNvPr id="135" name="角丸四角形 134"/>
            <p:cNvSpPr/>
            <p:nvPr/>
          </p:nvSpPr>
          <p:spPr>
            <a:xfrm>
              <a:off x="4139171" y="1214673"/>
              <a:ext cx="864097" cy="356003"/>
            </a:xfrm>
            <a:prstGeom prst="roundRect">
              <a:avLst/>
            </a:prstGeom>
            <a:solidFill>
              <a:schemeClr val="accent5">
                <a:lumMod val="75000"/>
              </a:schemeClr>
            </a:solidFill>
            <a:ln>
              <a:noFill/>
            </a:ln>
            <a:effectLst/>
          </p:spPr>
          <p:style>
            <a:lnRef idx="3">
              <a:schemeClr val="accent3"/>
            </a:lnRef>
            <a:fillRef idx="0">
              <a:schemeClr val="accent3"/>
            </a:fillRef>
            <a:effectRef idx="2">
              <a:schemeClr val="accent3"/>
            </a:effectRef>
            <a:fontRef idx="minor">
              <a:schemeClr val="tx1"/>
            </a:fontRef>
          </p:style>
          <p:txBody>
            <a:bodyPr rtlCol="0" anchor="ctr"/>
            <a:lstStyle/>
            <a:p>
              <a:pPr algn="ctr"/>
              <a:r>
                <a:rPr lang="ja-JP" altLang="en-US" sz="1000" b="1" dirty="0">
                  <a:solidFill>
                    <a:schemeClr val="bg1"/>
                  </a:solidFill>
                  <a:latin typeface="ＭＳ Ｐ明朝" panose="02020600040205080304" pitchFamily="18" charset="-128"/>
                  <a:ea typeface="ＭＳ Ｐ明朝" panose="02020600040205080304" pitchFamily="18" charset="-128"/>
                </a:rPr>
                <a:t>自動化</a:t>
              </a:r>
              <a:endParaRPr kumimoji="1" lang="ja-JP" altLang="en-US" sz="1000" b="1" dirty="0">
                <a:solidFill>
                  <a:schemeClr val="bg1"/>
                </a:solidFill>
                <a:latin typeface="ＭＳ Ｐ明朝" panose="02020600040205080304" pitchFamily="18" charset="-128"/>
                <a:ea typeface="ＭＳ Ｐ明朝" panose="02020600040205080304" pitchFamily="18" charset="-128"/>
              </a:endParaRPr>
            </a:p>
          </p:txBody>
        </p:sp>
      </p:grpSp>
      <p:pic>
        <p:nvPicPr>
          <p:cNvPr id="139" name="図 13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07858" y="6315840"/>
            <a:ext cx="373523" cy="347435"/>
          </a:xfrm>
          <a:prstGeom prst="rect">
            <a:avLst/>
          </a:prstGeom>
        </p:spPr>
      </p:pic>
      <p:grpSp>
        <p:nvGrpSpPr>
          <p:cNvPr id="140" name="グループ化 139"/>
          <p:cNvGrpSpPr/>
          <p:nvPr/>
        </p:nvGrpSpPr>
        <p:grpSpPr>
          <a:xfrm>
            <a:off x="5236679" y="5367550"/>
            <a:ext cx="1439485" cy="1295725"/>
            <a:chOff x="6805654" y="4302426"/>
            <a:chExt cx="1924878" cy="1579074"/>
          </a:xfrm>
        </p:grpSpPr>
        <p:sp>
          <p:nvSpPr>
            <p:cNvPr id="141" name="正方形/長方形 140"/>
            <p:cNvSpPr/>
            <p:nvPr/>
          </p:nvSpPr>
          <p:spPr>
            <a:xfrm>
              <a:off x="6805654" y="4407669"/>
              <a:ext cx="1924878" cy="1473831"/>
            </a:xfrm>
            <a:prstGeom prst="rect">
              <a:avLst/>
            </a:prstGeom>
            <a:noFill/>
            <a:ln w="12700">
              <a:solidFill>
                <a:schemeClr val="tx1"/>
              </a:solidFill>
            </a:ln>
            <a:effectLst/>
          </p:spPr>
          <p:style>
            <a:lnRef idx="3">
              <a:schemeClr val="accent3"/>
            </a:lnRef>
            <a:fillRef idx="0">
              <a:schemeClr val="accent3"/>
            </a:fillRef>
            <a:effectRef idx="2">
              <a:schemeClr val="accent3"/>
            </a:effectRef>
            <a:fontRef idx="minor">
              <a:schemeClr val="tx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42" name="角丸四角形 141"/>
            <p:cNvSpPr/>
            <p:nvPr/>
          </p:nvSpPr>
          <p:spPr>
            <a:xfrm>
              <a:off x="6937518" y="4302426"/>
              <a:ext cx="1120982" cy="315088"/>
            </a:xfrm>
            <a:prstGeom prst="roundRect">
              <a:avLst/>
            </a:prstGeom>
            <a:solidFill>
              <a:schemeClr val="accent5">
                <a:lumMod val="75000"/>
              </a:schemeClr>
            </a:solidFill>
            <a:ln>
              <a:noFill/>
            </a:ln>
            <a:effectLst/>
          </p:spPr>
          <p:style>
            <a:lnRef idx="3">
              <a:schemeClr val="accent3"/>
            </a:lnRef>
            <a:fillRef idx="0">
              <a:schemeClr val="accent3"/>
            </a:fillRef>
            <a:effectRef idx="2">
              <a:schemeClr val="accent3"/>
            </a:effectRef>
            <a:fontRef idx="minor">
              <a:schemeClr val="tx1"/>
            </a:fontRef>
          </p:style>
          <p:txBody>
            <a:bodyPr rtlCol="0" anchor="ctr"/>
            <a:lstStyle/>
            <a:p>
              <a:pPr algn="ctr"/>
              <a:r>
                <a:rPr lang="ja-JP" altLang="en-US" sz="1200" b="1" dirty="0" smtClean="0">
                  <a:solidFill>
                    <a:schemeClr val="bg1"/>
                  </a:solidFill>
                  <a:latin typeface="+mj-ea"/>
                  <a:ea typeface="+mj-ea"/>
                </a:rPr>
                <a:t>品質向上</a:t>
              </a:r>
              <a:endParaRPr kumimoji="1" lang="ja-JP" altLang="en-US" sz="1200" b="1" dirty="0">
                <a:solidFill>
                  <a:schemeClr val="bg1"/>
                </a:solidFill>
                <a:latin typeface="+mj-ea"/>
                <a:ea typeface="+mj-ea"/>
              </a:endParaRPr>
            </a:p>
          </p:txBody>
        </p:sp>
      </p:grpSp>
      <p:sp>
        <p:nvSpPr>
          <p:cNvPr id="143" name="正方形/長方形 142"/>
          <p:cNvSpPr/>
          <p:nvPr/>
        </p:nvSpPr>
        <p:spPr>
          <a:xfrm>
            <a:off x="6272570" y="6169102"/>
            <a:ext cx="265348" cy="141441"/>
          </a:xfrm>
          <a:prstGeom prst="rect">
            <a:avLst/>
          </a:prstGeom>
          <a:solidFill>
            <a:schemeClr val="accent5">
              <a:lumMod val="75000"/>
            </a:schemeClr>
          </a:solidFill>
          <a:ln>
            <a:noFill/>
          </a:ln>
          <a:effectLst/>
        </p:spPr>
        <p:style>
          <a:lnRef idx="3">
            <a:schemeClr val="accent3"/>
          </a:lnRef>
          <a:fillRef idx="0">
            <a:schemeClr val="accent3"/>
          </a:fillRef>
          <a:effectRef idx="2">
            <a:schemeClr val="accent3"/>
          </a:effectRef>
          <a:fontRef idx="minor">
            <a:schemeClr val="tx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44" name="正方形/長方形 143"/>
          <p:cNvSpPr/>
          <p:nvPr/>
        </p:nvSpPr>
        <p:spPr>
          <a:xfrm>
            <a:off x="5823748" y="5701458"/>
            <a:ext cx="265348" cy="609084"/>
          </a:xfrm>
          <a:prstGeom prst="rect">
            <a:avLst/>
          </a:prstGeom>
          <a:solidFill>
            <a:schemeClr val="accent5">
              <a:lumMod val="75000"/>
            </a:schemeClr>
          </a:solidFill>
          <a:ln>
            <a:noFill/>
          </a:ln>
          <a:effectLst/>
        </p:spPr>
        <p:style>
          <a:lnRef idx="3">
            <a:schemeClr val="accent3"/>
          </a:lnRef>
          <a:fillRef idx="0">
            <a:schemeClr val="accent3"/>
          </a:fillRef>
          <a:effectRef idx="2">
            <a:schemeClr val="accent3"/>
          </a:effectRef>
          <a:fontRef idx="minor">
            <a:schemeClr val="tx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45" name="L 字 144"/>
          <p:cNvSpPr/>
          <p:nvPr/>
        </p:nvSpPr>
        <p:spPr>
          <a:xfrm>
            <a:off x="5687877" y="5626737"/>
            <a:ext cx="993539" cy="711808"/>
          </a:xfrm>
          <a:prstGeom prst="corner">
            <a:avLst>
              <a:gd name="adj1" fmla="val 2659"/>
              <a:gd name="adj2" fmla="val 2659"/>
            </a:avLst>
          </a:prstGeom>
          <a:solidFill>
            <a:schemeClr val="accent5">
              <a:lumMod val="75000"/>
            </a:schemeClr>
          </a:solidFill>
          <a:ln>
            <a:noFill/>
          </a:ln>
        </p:spPr>
        <p:style>
          <a:lnRef idx="3">
            <a:schemeClr val="accent3"/>
          </a:lnRef>
          <a:fillRef idx="0">
            <a:schemeClr val="accent3"/>
          </a:fillRef>
          <a:effectRef idx="2">
            <a:schemeClr val="accent3"/>
          </a:effectRef>
          <a:fontRef idx="minor">
            <a:schemeClr val="tx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46" name="テキスト ボックス 145"/>
          <p:cNvSpPr txBox="1"/>
          <p:nvPr/>
        </p:nvSpPr>
        <p:spPr>
          <a:xfrm>
            <a:off x="5315748" y="5620841"/>
            <a:ext cx="383070" cy="188346"/>
          </a:xfrm>
          <a:prstGeom prst="rect">
            <a:avLst/>
          </a:prstGeom>
          <a:noFill/>
        </p:spPr>
        <p:txBody>
          <a:bodyPr wrap="none" rtlCol="0" anchor="ctr">
            <a:spAutoFit/>
          </a:bodyPr>
          <a:lstStyle/>
          <a:p>
            <a:pPr algn="ctr"/>
            <a:r>
              <a:rPr kumimoji="1" lang="ja-JP" altLang="en-US" sz="900" b="1" dirty="0">
                <a:solidFill>
                  <a:schemeClr val="accent5">
                    <a:lumMod val="75000"/>
                  </a:schemeClr>
                </a:solidFill>
                <a:latin typeface="メイリオ" panose="020B0604030504040204" pitchFamily="50" charset="-128"/>
                <a:ea typeface="メイリオ" panose="020B0604030504040204" pitchFamily="50" charset="-128"/>
              </a:rPr>
              <a:t>ミス</a:t>
            </a:r>
            <a:endParaRPr kumimoji="1" lang="ja-JP" altLang="en-US" sz="1050" b="1" dirty="0">
              <a:solidFill>
                <a:schemeClr val="accent5">
                  <a:lumMod val="75000"/>
                </a:schemeClr>
              </a:solidFill>
              <a:latin typeface="メイリオ" panose="020B0604030504040204" pitchFamily="50" charset="-128"/>
              <a:ea typeface="メイリオ" panose="020B0604030504040204" pitchFamily="50" charset="-128"/>
            </a:endParaRPr>
          </a:p>
        </p:txBody>
      </p:sp>
      <p:pic>
        <p:nvPicPr>
          <p:cNvPr id="147" name="図 14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25549" y="6334816"/>
            <a:ext cx="249033" cy="265651"/>
          </a:xfrm>
          <a:prstGeom prst="rect">
            <a:avLst/>
          </a:prstGeom>
        </p:spPr>
      </p:pic>
      <p:cxnSp>
        <p:nvCxnSpPr>
          <p:cNvPr id="148" name="直線コネクタ 147"/>
          <p:cNvCxnSpPr/>
          <p:nvPr/>
        </p:nvCxnSpPr>
        <p:spPr>
          <a:xfrm flipV="1">
            <a:off x="6090862" y="5698947"/>
            <a:ext cx="267663" cy="2511"/>
          </a:xfrm>
          <a:prstGeom prst="line">
            <a:avLst/>
          </a:prstGeom>
          <a:ln w="12700">
            <a:solidFill>
              <a:schemeClr val="accent6">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49" name="直線コネクタ 148"/>
          <p:cNvCxnSpPr/>
          <p:nvPr/>
        </p:nvCxnSpPr>
        <p:spPr>
          <a:xfrm>
            <a:off x="6090862" y="6169102"/>
            <a:ext cx="182765" cy="0"/>
          </a:xfrm>
          <a:prstGeom prst="line">
            <a:avLst/>
          </a:prstGeom>
          <a:ln w="12700">
            <a:solidFill>
              <a:schemeClr val="accent6">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50" name="下矢印 149"/>
          <p:cNvSpPr/>
          <p:nvPr/>
        </p:nvSpPr>
        <p:spPr>
          <a:xfrm>
            <a:off x="6262269" y="5698947"/>
            <a:ext cx="292437" cy="470153"/>
          </a:xfrm>
          <a:prstGeom prst="downArrow">
            <a:avLst/>
          </a:prstGeom>
          <a:solidFill>
            <a:schemeClr val="accent2"/>
          </a:solidFill>
          <a:ln>
            <a:noFill/>
          </a:ln>
          <a:effectLst/>
        </p:spPr>
        <p:style>
          <a:lnRef idx="3">
            <a:schemeClr val="accent3"/>
          </a:lnRef>
          <a:fillRef idx="0">
            <a:schemeClr val="accent3"/>
          </a:fillRef>
          <a:effectRef idx="2">
            <a:schemeClr val="accent3"/>
          </a:effectRef>
          <a:fontRef idx="minor">
            <a:schemeClr val="tx1"/>
          </a:fontRef>
        </p:style>
        <p:txBody>
          <a:bodyPr rtlCol="0" anchor="ctr"/>
          <a:lstStyle/>
          <a:p>
            <a:pPr algn="ctr"/>
            <a:r>
              <a:rPr kumimoji="1" lang="ja-JP" altLang="en-US" sz="1000" dirty="0">
                <a:latin typeface="メイリオ" panose="020B0604030504040204" pitchFamily="50" charset="-128"/>
                <a:ea typeface="メイリオ" panose="020B0604030504040204" pitchFamily="50" charset="-128"/>
              </a:rPr>
              <a:t>削減</a:t>
            </a:r>
          </a:p>
        </p:txBody>
      </p:sp>
      <p:pic>
        <p:nvPicPr>
          <p:cNvPr id="151" name="図 15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93258" y="7694546"/>
            <a:ext cx="396544" cy="350949"/>
          </a:xfrm>
          <a:prstGeom prst="rect">
            <a:avLst/>
          </a:prstGeom>
        </p:spPr>
      </p:pic>
      <p:sp>
        <p:nvSpPr>
          <p:cNvPr id="152" name="太陽 151"/>
          <p:cNvSpPr/>
          <p:nvPr/>
        </p:nvSpPr>
        <p:spPr>
          <a:xfrm>
            <a:off x="1384704" y="7590647"/>
            <a:ext cx="249869" cy="221139"/>
          </a:xfrm>
          <a:prstGeom prst="sun">
            <a:avLst/>
          </a:prstGeom>
          <a:solidFill>
            <a:schemeClr val="accent2"/>
          </a:solidFill>
          <a:ln>
            <a:noFill/>
          </a:ln>
          <a:effectLst/>
        </p:spPr>
        <p:style>
          <a:lnRef idx="3">
            <a:schemeClr val="accent3"/>
          </a:lnRef>
          <a:fillRef idx="0">
            <a:schemeClr val="accent3"/>
          </a:fillRef>
          <a:effectRef idx="2">
            <a:schemeClr val="accent3"/>
          </a:effectRef>
          <a:fontRef idx="minor">
            <a:schemeClr val="tx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53" name="月 152"/>
          <p:cNvSpPr/>
          <p:nvPr/>
        </p:nvSpPr>
        <p:spPr>
          <a:xfrm rot="19941182">
            <a:off x="1528339" y="8036199"/>
            <a:ext cx="138758" cy="204533"/>
          </a:xfrm>
          <a:prstGeom prst="moon">
            <a:avLst/>
          </a:prstGeom>
          <a:solidFill>
            <a:srgbClr val="FFCC00"/>
          </a:solidFill>
          <a:ln>
            <a:noFill/>
          </a:ln>
          <a:effectLst/>
        </p:spPr>
        <p:style>
          <a:lnRef idx="3">
            <a:schemeClr val="accent3"/>
          </a:lnRef>
          <a:fillRef idx="0">
            <a:schemeClr val="accent3"/>
          </a:fillRef>
          <a:effectRef idx="2">
            <a:schemeClr val="accent3"/>
          </a:effectRef>
          <a:fontRef idx="minor">
            <a:schemeClr val="tx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54" name="テキスト ボックス 153"/>
          <p:cNvSpPr txBox="1"/>
          <p:nvPr/>
        </p:nvSpPr>
        <p:spPr>
          <a:xfrm>
            <a:off x="1146717" y="7826596"/>
            <a:ext cx="727418" cy="163234"/>
          </a:xfrm>
          <a:prstGeom prst="rect">
            <a:avLst/>
          </a:prstGeom>
          <a:noFill/>
        </p:spPr>
        <p:txBody>
          <a:bodyPr wrap="none" rtlCol="0" anchor="ctr">
            <a:spAutoFit/>
          </a:bodyPr>
          <a:lstStyle/>
          <a:p>
            <a:pPr algn="ctr"/>
            <a:r>
              <a:rPr kumimoji="1" lang="en-US" altLang="ja-JP" sz="700" b="1" dirty="0">
                <a:latin typeface="メイリオ" panose="020B0604030504040204" pitchFamily="50" charset="-128"/>
                <a:ea typeface="メイリオ" panose="020B0604030504040204" pitchFamily="50" charset="-128"/>
              </a:rPr>
              <a:t>24</a:t>
            </a:r>
            <a:r>
              <a:rPr kumimoji="1" lang="ja-JP" altLang="en-US" sz="700" b="1" dirty="0">
                <a:latin typeface="メイリオ" panose="020B0604030504040204" pitchFamily="50" charset="-128"/>
                <a:ea typeface="メイリオ" panose="020B0604030504040204" pitchFamily="50" charset="-128"/>
              </a:rPr>
              <a:t>時間</a:t>
            </a:r>
            <a:r>
              <a:rPr lang="ja-JP" altLang="en-US" sz="700" b="1" dirty="0">
                <a:latin typeface="メイリオ" panose="020B0604030504040204" pitchFamily="50" charset="-128"/>
                <a:ea typeface="メイリオ" panose="020B0604030504040204" pitchFamily="50" charset="-128"/>
              </a:rPr>
              <a:t> </a:t>
            </a:r>
            <a:r>
              <a:rPr kumimoji="1" lang="en-US" altLang="ja-JP" sz="700" b="1" dirty="0">
                <a:latin typeface="メイリオ" panose="020B0604030504040204" pitchFamily="50" charset="-128"/>
                <a:ea typeface="メイリオ" panose="020B0604030504040204" pitchFamily="50" charset="-128"/>
              </a:rPr>
              <a:t>365</a:t>
            </a:r>
            <a:r>
              <a:rPr kumimoji="1" lang="ja-JP" altLang="en-US" sz="700" b="1" dirty="0">
                <a:latin typeface="メイリオ" panose="020B0604030504040204" pitchFamily="50" charset="-128"/>
                <a:ea typeface="メイリオ" panose="020B0604030504040204" pitchFamily="50" charset="-128"/>
              </a:rPr>
              <a:t>日</a:t>
            </a:r>
          </a:p>
        </p:txBody>
      </p:sp>
      <p:sp>
        <p:nvSpPr>
          <p:cNvPr id="155" name="正方形/長方形 154"/>
          <p:cNvSpPr/>
          <p:nvPr/>
        </p:nvSpPr>
        <p:spPr>
          <a:xfrm>
            <a:off x="931351" y="7504942"/>
            <a:ext cx="2158452" cy="730429"/>
          </a:xfrm>
          <a:prstGeom prst="rect">
            <a:avLst/>
          </a:prstGeom>
          <a:noFill/>
          <a:ln w="12700">
            <a:solidFill>
              <a:schemeClr val="tx1"/>
            </a:solidFill>
          </a:ln>
          <a:effectLst/>
        </p:spPr>
        <p:style>
          <a:lnRef idx="3">
            <a:schemeClr val="accent3"/>
          </a:lnRef>
          <a:fillRef idx="0">
            <a:schemeClr val="accent3"/>
          </a:fillRef>
          <a:effectRef idx="2">
            <a:schemeClr val="accent3"/>
          </a:effectRef>
          <a:fontRef idx="minor">
            <a:schemeClr val="tx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56" name="角丸四角形 155"/>
          <p:cNvSpPr/>
          <p:nvPr/>
        </p:nvSpPr>
        <p:spPr>
          <a:xfrm>
            <a:off x="1030305" y="7409962"/>
            <a:ext cx="1582558" cy="176263"/>
          </a:xfrm>
          <a:prstGeom prst="roundRect">
            <a:avLst/>
          </a:prstGeom>
          <a:solidFill>
            <a:schemeClr val="accent5">
              <a:lumMod val="75000"/>
            </a:schemeClr>
          </a:solidFill>
          <a:ln>
            <a:noFill/>
          </a:ln>
          <a:effectLst/>
        </p:spPr>
        <p:style>
          <a:lnRef idx="3">
            <a:schemeClr val="accent3"/>
          </a:lnRef>
          <a:fillRef idx="0">
            <a:schemeClr val="accent3"/>
          </a:fillRef>
          <a:effectRef idx="2">
            <a:schemeClr val="accent3"/>
          </a:effectRef>
          <a:fontRef idx="minor">
            <a:schemeClr val="tx1"/>
          </a:fontRef>
        </p:style>
        <p:txBody>
          <a:bodyPr rtlCol="0" anchor="ctr"/>
          <a:lstStyle/>
          <a:p>
            <a:pPr algn="ctr"/>
            <a:r>
              <a:rPr lang="ja-JP" altLang="en-US" sz="900" b="1" dirty="0">
                <a:solidFill>
                  <a:schemeClr val="bg1"/>
                </a:solidFill>
                <a:latin typeface="メイリオ" panose="020B0604030504040204" pitchFamily="50" charset="-128"/>
                <a:ea typeface="メイリオ" panose="020B0604030504040204" pitchFamily="50" charset="-128"/>
              </a:rPr>
              <a:t>連続稼働、コスト削減</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sp>
        <p:nvSpPr>
          <p:cNvPr id="157" name="円弧 156"/>
          <p:cNvSpPr/>
          <p:nvPr/>
        </p:nvSpPr>
        <p:spPr>
          <a:xfrm>
            <a:off x="1544225" y="7733791"/>
            <a:ext cx="340675" cy="299683"/>
          </a:xfrm>
          <a:prstGeom prst="arc">
            <a:avLst>
              <a:gd name="adj1" fmla="val 16082143"/>
              <a:gd name="adj2" fmla="val 5460209"/>
            </a:avLst>
          </a:prstGeom>
          <a:ln w="31750">
            <a:solidFill>
              <a:schemeClr val="tx1"/>
            </a:solidFill>
            <a:headEnd w="med" len="lg"/>
            <a:tailEnd type="triangle" w="med"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58" name="円弧 157"/>
          <p:cNvSpPr/>
          <p:nvPr/>
        </p:nvSpPr>
        <p:spPr>
          <a:xfrm rot="10800000">
            <a:off x="1136917" y="7763344"/>
            <a:ext cx="340675" cy="300683"/>
          </a:xfrm>
          <a:prstGeom prst="arc">
            <a:avLst>
              <a:gd name="adj1" fmla="val 16082143"/>
              <a:gd name="adj2" fmla="val 5460209"/>
            </a:avLst>
          </a:prstGeom>
          <a:ln w="31750">
            <a:solidFill>
              <a:schemeClr val="tx1"/>
            </a:solidFill>
            <a:headEnd w="med" len="lg"/>
            <a:tailEnd type="triangle" w="med"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grpSp>
        <p:nvGrpSpPr>
          <p:cNvPr id="159" name="グループ化 158"/>
          <p:cNvGrpSpPr/>
          <p:nvPr/>
        </p:nvGrpSpPr>
        <p:grpSpPr>
          <a:xfrm>
            <a:off x="2058636" y="7706698"/>
            <a:ext cx="353077" cy="307250"/>
            <a:chOff x="5372966" y="5304065"/>
            <a:chExt cx="509729" cy="501199"/>
          </a:xfrm>
        </p:grpSpPr>
        <p:grpSp>
          <p:nvGrpSpPr>
            <p:cNvPr id="160" name="グループ化 150"/>
            <p:cNvGrpSpPr/>
            <p:nvPr/>
          </p:nvGrpSpPr>
          <p:grpSpPr>
            <a:xfrm>
              <a:off x="5372966" y="5508658"/>
              <a:ext cx="509729" cy="296606"/>
              <a:chOff x="5372966" y="5508658"/>
              <a:chExt cx="509729" cy="296606"/>
            </a:xfrm>
          </p:grpSpPr>
          <p:pic>
            <p:nvPicPr>
              <p:cNvPr id="162" name="図 16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72966" y="5508658"/>
                <a:ext cx="296834" cy="296606"/>
              </a:xfrm>
              <a:prstGeom prst="rect">
                <a:avLst/>
              </a:prstGeom>
            </p:spPr>
          </p:pic>
          <p:pic>
            <p:nvPicPr>
              <p:cNvPr id="163" name="図 16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85861" y="5508658"/>
                <a:ext cx="296834" cy="296606"/>
              </a:xfrm>
              <a:prstGeom prst="rect">
                <a:avLst/>
              </a:prstGeom>
            </p:spPr>
          </p:pic>
        </p:grpSp>
        <p:pic>
          <p:nvPicPr>
            <p:cNvPr id="161" name="図 16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479413" y="5304065"/>
              <a:ext cx="296834" cy="296606"/>
            </a:xfrm>
            <a:prstGeom prst="rect">
              <a:avLst/>
            </a:prstGeom>
          </p:spPr>
        </p:pic>
      </p:grpSp>
      <p:cxnSp>
        <p:nvCxnSpPr>
          <p:cNvPr id="164" name="直線コネクタ 163"/>
          <p:cNvCxnSpPr/>
          <p:nvPr/>
        </p:nvCxnSpPr>
        <p:spPr>
          <a:xfrm>
            <a:off x="2012212" y="7537106"/>
            <a:ext cx="0" cy="696832"/>
          </a:xfrm>
          <a:prstGeom prst="line">
            <a:avLst/>
          </a:prstGeom>
        </p:spPr>
        <p:style>
          <a:lnRef idx="1">
            <a:schemeClr val="dk1"/>
          </a:lnRef>
          <a:fillRef idx="0">
            <a:schemeClr val="dk1"/>
          </a:fillRef>
          <a:effectRef idx="0">
            <a:schemeClr val="dk1"/>
          </a:effectRef>
          <a:fontRef idx="minor">
            <a:schemeClr val="tx1"/>
          </a:fontRef>
        </p:style>
      </p:cxnSp>
      <p:sp>
        <p:nvSpPr>
          <p:cNvPr id="165" name="右矢印 164"/>
          <p:cNvSpPr/>
          <p:nvPr/>
        </p:nvSpPr>
        <p:spPr>
          <a:xfrm>
            <a:off x="2476055" y="7817898"/>
            <a:ext cx="221999" cy="125894"/>
          </a:xfrm>
          <a:prstGeom prst="rightArrow">
            <a:avLst/>
          </a:prstGeom>
          <a:solidFill>
            <a:schemeClr val="accent2"/>
          </a:solidFill>
          <a:ln>
            <a:noFill/>
          </a:ln>
          <a:effectLst/>
        </p:spPr>
        <p:style>
          <a:lnRef idx="3">
            <a:schemeClr val="accent3"/>
          </a:lnRef>
          <a:fillRef idx="0">
            <a:schemeClr val="accent3"/>
          </a:fillRef>
          <a:effectRef idx="2">
            <a:schemeClr val="accent3"/>
          </a:effectRef>
          <a:fontRef idx="minor">
            <a:schemeClr val="tx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66" name="テキスト ボックス 165"/>
          <p:cNvSpPr txBox="1"/>
          <p:nvPr/>
        </p:nvSpPr>
        <p:spPr>
          <a:xfrm>
            <a:off x="2391919" y="7629552"/>
            <a:ext cx="383069" cy="188346"/>
          </a:xfrm>
          <a:prstGeom prst="rect">
            <a:avLst/>
          </a:prstGeom>
          <a:noFill/>
        </p:spPr>
        <p:txBody>
          <a:bodyPr wrap="none" rtlCol="0" anchor="ctr">
            <a:spAutoFit/>
          </a:bodyPr>
          <a:lstStyle/>
          <a:p>
            <a:pPr algn="ctr"/>
            <a:r>
              <a:rPr kumimoji="1" lang="ja-JP" altLang="en-US" sz="900" b="1" dirty="0">
                <a:latin typeface="メイリオ" panose="020B0604030504040204" pitchFamily="50" charset="-128"/>
                <a:ea typeface="メイリオ" panose="020B0604030504040204" pitchFamily="50" charset="-128"/>
              </a:rPr>
              <a:t>削減</a:t>
            </a:r>
          </a:p>
        </p:txBody>
      </p:sp>
      <p:sp>
        <p:nvSpPr>
          <p:cNvPr id="167" name="正方形/長方形 166"/>
          <p:cNvSpPr/>
          <p:nvPr/>
        </p:nvSpPr>
        <p:spPr>
          <a:xfrm>
            <a:off x="623960" y="8675921"/>
            <a:ext cx="6117488" cy="87463"/>
          </a:xfrm>
          <a:prstGeom prst="rect">
            <a:avLst/>
          </a:prstGeom>
          <a:gradFill flip="none" rotWithShape="1">
            <a:gsLst>
              <a:gs pos="0">
                <a:schemeClr val="accent1">
                  <a:lumMod val="5000"/>
                  <a:lumOff val="95000"/>
                </a:schemeClr>
              </a:gs>
              <a:gs pos="13000">
                <a:schemeClr val="accent1">
                  <a:lumMod val="45000"/>
                  <a:lumOff val="55000"/>
                </a:schemeClr>
              </a:gs>
              <a:gs pos="47000">
                <a:schemeClr val="accent1">
                  <a:lumMod val="45000"/>
                  <a:lumOff val="55000"/>
                </a:schemeClr>
              </a:gs>
              <a:gs pos="100000">
                <a:schemeClr val="bg1"/>
              </a:gs>
              <a:gs pos="88000">
                <a:schemeClr val="accent1">
                  <a:lumMod val="30000"/>
                  <a:lumOff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latin typeface="メイリオ" panose="020B0604030504040204" pitchFamily="50" charset="-128"/>
              <a:ea typeface="メイリオ" panose="020B0604030504040204" pitchFamily="50" charset="-128"/>
            </a:endParaRPr>
          </a:p>
        </p:txBody>
      </p:sp>
      <p:sp>
        <p:nvSpPr>
          <p:cNvPr id="168" name="右矢印 167"/>
          <p:cNvSpPr/>
          <p:nvPr/>
        </p:nvSpPr>
        <p:spPr>
          <a:xfrm>
            <a:off x="3313525" y="7112000"/>
            <a:ext cx="3351723" cy="1371600"/>
          </a:xfrm>
          <a:prstGeom prst="rightArrow">
            <a:avLst>
              <a:gd name="adj1" fmla="val 67288"/>
              <a:gd name="adj2" fmla="val 65528"/>
            </a:avLst>
          </a:prstGeom>
          <a:solidFill>
            <a:schemeClr val="bg1"/>
          </a:solidFill>
          <a:ln w="123825">
            <a:solidFill>
              <a:schemeClr val="accent4"/>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ltLang="ja-JP" sz="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10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プログラミング</a:t>
            </a:r>
            <a:r>
              <a:rPr kumimoji="1" lang="ja-JP" altLang="en-US"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不要、日本語</a:t>
            </a:r>
            <a:r>
              <a:rPr kumimoji="1" lang="en-US" altLang="ja-JP"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GUI</a:t>
            </a:r>
            <a:r>
              <a:rPr kumimoji="1" lang="ja-JP" altLang="en-US"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完備！</a:t>
            </a:r>
            <a:endParaRPr kumimoji="1" lang="en-US" altLang="ja-JP"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低導入コスト</a:t>
            </a:r>
            <a:r>
              <a:rPr kumimoji="1" lang="en-US" altLang="ja-JP"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RPA</a:t>
            </a:r>
            <a:r>
              <a:rPr kumimoji="1" lang="ja-JP" altLang="en-US"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ツール</a:t>
            </a:r>
            <a:endParaRPr kumimoji="1" lang="en-US" altLang="ja-JP"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24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0" name="テキスト ボックス 169"/>
          <p:cNvSpPr txBox="1"/>
          <p:nvPr/>
        </p:nvSpPr>
        <p:spPr>
          <a:xfrm>
            <a:off x="683626" y="8747341"/>
            <a:ext cx="6072774" cy="1815882"/>
          </a:xfrm>
          <a:prstGeom prst="rect">
            <a:avLst/>
          </a:prstGeom>
          <a:noFill/>
        </p:spPr>
        <p:txBody>
          <a:bodyPr wrap="square" rtlCol="0">
            <a:spAutoFit/>
          </a:bodyPr>
          <a:lstStyle/>
          <a:p>
            <a:r>
              <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rPr>
              <a:t>OCR</a:t>
            </a:r>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rPr>
              <a:t>Optical Character Reader</a:t>
            </a:r>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）とは画像上にある文字と思われる部分を解析しテキストデータに変換するソフトウェアです</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71" name="Picture 2" descr="æ¸é¡ãã¼ã¿ / ã¢ã¤ã³ã³/ãã¸ãã¹/ããªã¼ç´ æ/ã¤ã©ã¹ã"/>
          <p:cNvPicPr>
            <a:picLocks noChangeAspect="1" noChangeArrowheads="1"/>
          </p:cNvPicPr>
          <p:nvPr/>
        </p:nvPicPr>
        <p:blipFill>
          <a:blip r:embed="rId6" cstate="print">
            <a:extLst>
              <a:ext uri="{BEBA8EAE-BF5A-486C-A8C5-ECC9F3942E4B}">
                <a14:imgProps xmlns:a14="http://schemas.microsoft.com/office/drawing/2010/main">
                  <a14:imgLayer r:embed="rId7">
                    <a14:imgEffect>
                      <a14:backgroundRemoval t="1250" b="99219" l="0" r="90000">
                        <a14:foregroundMark x1="24375" y1="19844" x2="48438" y2="19844"/>
                        <a14:foregroundMark x1="25625" y1="27813" x2="46406" y2="27344"/>
                        <a14:foregroundMark x1="25000" y1="36406" x2="61719" y2="36406"/>
                        <a14:foregroundMark x1="26094" y1="43906" x2="57188" y2="44375"/>
                        <a14:foregroundMark x1="26094" y1="53438" x2="59062" y2="52656"/>
                        <a14:foregroundMark x1="25000" y1="61406" x2="59531" y2="60938"/>
                        <a14:foregroundMark x1="26406" y1="69688" x2="53438" y2="69219"/>
                        <a14:foregroundMark x1="26563" y1="78438" x2="39063" y2="77500"/>
                      </a14:backgroundRemoval>
                    </a14:imgEffect>
                  </a14:imgLayer>
                </a14:imgProps>
              </a:ext>
              <a:ext uri="{28A0092B-C50C-407E-A947-70E740481C1C}">
                <a14:useLocalDpi xmlns:a14="http://schemas.microsoft.com/office/drawing/2010/main" val="0"/>
              </a:ext>
            </a:extLst>
          </a:blip>
          <a:srcRect/>
          <a:stretch>
            <a:fillRect/>
          </a:stretch>
        </p:blipFill>
        <p:spPr bwMode="auto">
          <a:xfrm>
            <a:off x="675160" y="9425713"/>
            <a:ext cx="759463" cy="672139"/>
          </a:xfrm>
          <a:prstGeom prst="rect">
            <a:avLst/>
          </a:prstGeom>
          <a:noFill/>
          <a:extLst>
            <a:ext uri="{909E8E84-426E-40DD-AFC4-6F175D3DCCD1}">
              <a14:hiddenFill xmlns:a14="http://schemas.microsoft.com/office/drawing/2010/main">
                <a:solidFill>
                  <a:srgbClr val="FFFFFF"/>
                </a:solidFill>
              </a14:hiddenFill>
            </a:ext>
          </a:extLst>
        </p:spPr>
      </p:pic>
      <p:sp>
        <p:nvSpPr>
          <p:cNvPr id="173" name="右矢印 172"/>
          <p:cNvSpPr/>
          <p:nvPr/>
        </p:nvSpPr>
        <p:spPr>
          <a:xfrm>
            <a:off x="1416035" y="9627193"/>
            <a:ext cx="1297396" cy="374829"/>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pic>
        <p:nvPicPr>
          <p:cNvPr id="174" name="図 173"/>
          <p:cNvPicPr>
            <a:picLocks noChangeAspect="1"/>
          </p:cNvPicPr>
          <p:nvPr/>
        </p:nvPicPr>
        <p:blipFill>
          <a:blip r:embed="rId8" cstate="print">
            <a:extLst>
              <a:ext uri="{BEBA8EAE-BF5A-486C-A8C5-ECC9F3942E4B}">
                <a14:imgProps xmlns:a14="http://schemas.microsoft.com/office/drawing/2010/main">
                  <a14:imgLayer r:embed="rId9">
                    <a14:imgEffect>
                      <a14:backgroundRemoval t="0" b="100000" l="0" r="100000"/>
                    </a14:imgEffect>
                  </a14:imgLayer>
                </a14:imgProps>
              </a:ext>
            </a:extLst>
          </a:blip>
          <a:stretch>
            <a:fillRect/>
          </a:stretch>
        </p:blipFill>
        <p:spPr>
          <a:xfrm>
            <a:off x="2629093" y="9512978"/>
            <a:ext cx="613924" cy="543335"/>
          </a:xfrm>
          <a:prstGeom prst="rect">
            <a:avLst/>
          </a:prstGeom>
        </p:spPr>
      </p:pic>
      <p:pic>
        <p:nvPicPr>
          <p:cNvPr id="175" name="図 174"/>
          <p:cNvPicPr>
            <a:picLocks noChangeAspect="1"/>
          </p:cNvPicPr>
          <p:nvPr/>
        </p:nvPicPr>
        <p:blipFill>
          <a:blip r:embed="rId10" cstate="print">
            <a:extLst>
              <a:ext uri="{BEBA8EAE-BF5A-486C-A8C5-ECC9F3942E4B}">
                <a14:imgProps xmlns:a14="http://schemas.microsoft.com/office/drawing/2010/main">
                  <a14:imgLayer r:embed="rId11">
                    <a14:imgEffect>
                      <a14:backgroundRemoval t="2000" b="98889" l="1556" r="100000"/>
                    </a14:imgEffect>
                  </a14:imgLayer>
                </a14:imgProps>
              </a:ext>
            </a:extLst>
          </a:blip>
          <a:stretch>
            <a:fillRect/>
          </a:stretch>
        </p:blipFill>
        <p:spPr>
          <a:xfrm>
            <a:off x="1691840" y="9442453"/>
            <a:ext cx="646139" cy="571845"/>
          </a:xfrm>
          <a:prstGeom prst="rect">
            <a:avLst/>
          </a:prstGeom>
        </p:spPr>
      </p:pic>
      <p:sp>
        <p:nvSpPr>
          <p:cNvPr id="176" name="テキスト ボックス 175"/>
          <p:cNvSpPr txBox="1"/>
          <p:nvPr/>
        </p:nvSpPr>
        <p:spPr>
          <a:xfrm>
            <a:off x="1718576" y="10061844"/>
            <a:ext cx="643475" cy="301354"/>
          </a:xfrm>
          <a:prstGeom prst="rect">
            <a:avLst/>
          </a:prstGeom>
          <a:noFill/>
        </p:spPr>
        <p:txBody>
          <a:bodyPr wrap="square" rtlCol="0">
            <a:spAutoFit/>
          </a:bodyPr>
          <a:lstStyle/>
          <a:p>
            <a:r>
              <a:rPr kumimoji="1" lang="en-US" altLang="ja-JP" dirty="0">
                <a:latin typeface="メイリオ" panose="020B0604030504040204" pitchFamily="50" charset="-128"/>
                <a:ea typeface="メイリオ" panose="020B0604030504040204" pitchFamily="50" charset="-128"/>
              </a:rPr>
              <a:t>OCR</a:t>
            </a:r>
            <a:endParaRPr kumimoji="1" lang="ja-JP" altLang="en-US" dirty="0">
              <a:latin typeface="メイリオ" panose="020B0604030504040204" pitchFamily="50" charset="-128"/>
              <a:ea typeface="メイリオ" panose="020B0604030504040204" pitchFamily="50" charset="-128"/>
            </a:endParaRPr>
          </a:p>
        </p:txBody>
      </p:sp>
      <p:sp>
        <p:nvSpPr>
          <p:cNvPr id="177" name="テキスト ボックス 176"/>
          <p:cNvSpPr txBox="1"/>
          <p:nvPr/>
        </p:nvSpPr>
        <p:spPr>
          <a:xfrm>
            <a:off x="2713431" y="8370341"/>
            <a:ext cx="1950298" cy="330591"/>
          </a:xfrm>
          <a:prstGeom prst="rect">
            <a:avLst/>
          </a:prstGeom>
          <a:noFill/>
        </p:spPr>
        <p:txBody>
          <a:bodyPr wrap="square" rtlCol="0">
            <a:spAutoFit/>
          </a:bodyPr>
          <a:lstStyle/>
          <a:p>
            <a:r>
              <a:rPr kumimoji="1"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OCR</a:t>
            </a: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で課題解決</a:t>
            </a:r>
          </a:p>
        </p:txBody>
      </p:sp>
      <p:sp>
        <p:nvSpPr>
          <p:cNvPr id="178" name="正方形/長方形 177"/>
          <p:cNvSpPr/>
          <p:nvPr/>
        </p:nvSpPr>
        <p:spPr>
          <a:xfrm>
            <a:off x="576498" y="4581532"/>
            <a:ext cx="6117488" cy="66667"/>
          </a:xfrm>
          <a:prstGeom prst="rect">
            <a:avLst/>
          </a:prstGeom>
          <a:gradFill flip="none" rotWithShape="1">
            <a:gsLst>
              <a:gs pos="0">
                <a:schemeClr val="accent1">
                  <a:lumMod val="5000"/>
                  <a:lumOff val="95000"/>
                </a:schemeClr>
              </a:gs>
              <a:gs pos="13000">
                <a:schemeClr val="accent1">
                  <a:lumMod val="45000"/>
                  <a:lumOff val="55000"/>
                </a:schemeClr>
              </a:gs>
              <a:gs pos="47000">
                <a:schemeClr val="accent1">
                  <a:lumMod val="45000"/>
                  <a:lumOff val="55000"/>
                </a:schemeClr>
              </a:gs>
              <a:gs pos="100000">
                <a:schemeClr val="bg1"/>
              </a:gs>
              <a:gs pos="88000">
                <a:schemeClr val="accent1">
                  <a:lumMod val="30000"/>
                  <a:lumOff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latin typeface="メイリオ" panose="020B0604030504040204" pitchFamily="50" charset="-128"/>
              <a:ea typeface="メイリオ" panose="020B0604030504040204" pitchFamily="50" charset="-128"/>
            </a:endParaRPr>
          </a:p>
        </p:txBody>
      </p:sp>
      <p:sp>
        <p:nvSpPr>
          <p:cNvPr id="179" name="テキスト ボックス 178"/>
          <p:cNvSpPr txBox="1"/>
          <p:nvPr/>
        </p:nvSpPr>
        <p:spPr>
          <a:xfrm>
            <a:off x="0" y="4314053"/>
            <a:ext cx="7559675" cy="338554"/>
          </a:xfrm>
          <a:prstGeom prst="rect">
            <a:avLst/>
          </a:prstGeom>
          <a:noFill/>
        </p:spPr>
        <p:txBody>
          <a:bodyPr wrap="square" rtlCol="0">
            <a:spAutoFit/>
          </a:bodyPr>
          <a:lstStyle/>
          <a:p>
            <a:pPr algn="ctr"/>
            <a:r>
              <a:rPr kumimoji="1"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RPA</a:t>
            </a: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で課題解決</a:t>
            </a:r>
          </a:p>
        </p:txBody>
      </p:sp>
      <p:sp>
        <p:nvSpPr>
          <p:cNvPr id="180" name="正方形/長方形 179"/>
          <p:cNvSpPr/>
          <p:nvPr/>
        </p:nvSpPr>
        <p:spPr>
          <a:xfrm>
            <a:off x="1003300" y="3390899"/>
            <a:ext cx="5634951" cy="876301"/>
          </a:xfrm>
          <a:prstGeom prst="rect">
            <a:avLst/>
          </a:prstGeom>
          <a:solidFill>
            <a:schemeClr val="bg1"/>
          </a:solidFill>
          <a:ln w="57150">
            <a:solidFill>
              <a:srgbClr val="00CC99"/>
            </a:solidFill>
            <a:prstDash val="lgDashDotDot"/>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1404000" rtlCol="0" anchor="b"/>
          <a:lstStyle/>
          <a:p>
            <a:r>
              <a:rPr kumimoji="1" lang="ja-JP" altLang="en-US" sz="1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・人件費、残業時間の</a:t>
            </a:r>
            <a:r>
              <a:rPr kumimoji="1" lang="ja-JP" altLang="en-US"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削減</a:t>
            </a:r>
            <a:endParaRPr kumimoji="1" lang="en-US" altLang="ja-JP"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・人手不足解消</a:t>
            </a:r>
            <a:endParaRPr kumimoji="1" lang="en-US" altLang="ja-JP"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ホワイトカラー業務の生産性向上</a:t>
            </a:r>
            <a:endParaRPr kumimoji="1" lang="en-US" altLang="ja-JP" sz="1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1" name="正方形/長方形 180"/>
          <p:cNvSpPr/>
          <p:nvPr/>
        </p:nvSpPr>
        <p:spPr>
          <a:xfrm>
            <a:off x="2072277" y="3111501"/>
            <a:ext cx="3427872" cy="355599"/>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bIns="36000" rtlCol="0" anchor="ctr"/>
          <a:lstStyle/>
          <a:p>
            <a:pPr algn="ct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こんな課題を抱えていませんか？</a:t>
            </a:r>
            <a:endParaRPr kumimoji="1"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82" name="図 18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632207" y="7828686"/>
            <a:ext cx="772111" cy="339668"/>
          </a:xfrm>
          <a:prstGeom prst="rect">
            <a:avLst/>
          </a:prstGeom>
        </p:spPr>
      </p:pic>
      <p:pic>
        <p:nvPicPr>
          <p:cNvPr id="183" name="図 18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868582" y="7816604"/>
            <a:ext cx="844101" cy="349495"/>
          </a:xfrm>
          <a:prstGeom prst="rect">
            <a:avLst/>
          </a:prstGeom>
        </p:spPr>
      </p:pic>
      <p:sp>
        <p:nvSpPr>
          <p:cNvPr id="169" name="右矢印 168"/>
          <p:cNvSpPr/>
          <p:nvPr/>
        </p:nvSpPr>
        <p:spPr>
          <a:xfrm>
            <a:off x="3377025" y="9067801"/>
            <a:ext cx="3312026" cy="1181100"/>
          </a:xfrm>
          <a:prstGeom prst="rightArrow">
            <a:avLst>
              <a:gd name="adj1" fmla="val 70969"/>
              <a:gd name="adj2" fmla="val 66906"/>
            </a:avLst>
          </a:prstGeom>
          <a:solidFill>
            <a:schemeClr val="bg1"/>
          </a:solidFill>
          <a:ln w="123825">
            <a:solidFill>
              <a:schemeClr val="accent4"/>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kumimoji="1" lang="ja-JP" altLang="en-US"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活字にも手書きにも強い、</a:t>
            </a:r>
            <a:endParaRPr kumimoji="1" lang="en-US" altLang="ja-JP"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正確な認識力！</a:t>
            </a:r>
            <a:endParaRPr kumimoji="1" lang="en-US" altLang="ja-JP" sz="1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en-US" altLang="ja-JP" sz="2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72" name="図 11"/>
          <p:cNvPicPr>
            <a:picLocks noChangeAspect="1"/>
          </p:cNvPicPr>
          <p:nvPr/>
        </p:nvPicPr>
        <p:blipFill>
          <a:blip r:embed="rId1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883702" y="9680114"/>
            <a:ext cx="1729407" cy="341642"/>
          </a:xfrm>
          <a:prstGeom prst="rect">
            <a:avLst/>
          </a:prstGeom>
        </p:spPr>
      </p:pic>
      <p:sp>
        <p:nvSpPr>
          <p:cNvPr id="63" name="テキスト ボックス 62"/>
          <p:cNvSpPr txBox="1"/>
          <p:nvPr/>
        </p:nvSpPr>
        <p:spPr>
          <a:xfrm>
            <a:off x="0" y="0"/>
            <a:ext cx="7559675" cy="2937664"/>
          </a:xfrm>
          <a:prstGeom prst="rect">
            <a:avLst/>
          </a:prstGeom>
          <a:noFill/>
        </p:spPr>
        <p:txBody>
          <a:bodyPr wrap="square" rtlCol="0">
            <a:spAutoFit/>
          </a:bodyPr>
          <a:lstStyle/>
          <a:p>
            <a:r>
              <a:rPr lang="ja-JP" altLang="en-US" dirty="0" smtClean="0"/>
              <a:t>　　　　　　</a:t>
            </a:r>
            <a:endParaRPr lang="en-US" altLang="ja-JP" dirty="0" smtClean="0"/>
          </a:p>
          <a:p>
            <a:r>
              <a:rPr lang="ja-JP" altLang="en-US" dirty="0" smtClean="0"/>
              <a:t>　　</a:t>
            </a:r>
            <a:endParaRPr lang="en-US" altLang="ja-JP" dirty="0" smtClean="0"/>
          </a:p>
          <a:p>
            <a:r>
              <a:rPr lang="ja-JP" altLang="en-US" dirty="0"/>
              <a:t>　</a:t>
            </a:r>
            <a:r>
              <a:rPr lang="ja-JP" altLang="en-US" dirty="0" smtClean="0"/>
              <a:t>　　　　     </a:t>
            </a:r>
            <a:endParaRPr lang="en-US" altLang="ja-JP" dirty="0" smtClean="0"/>
          </a:p>
          <a:p>
            <a:r>
              <a:rPr lang="en-US" altLang="ja-JP"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ja-JP" dirty="0" smtClean="0">
                <a:latin typeface="メイリオ" panose="020B0604030504040204" pitchFamily="50" charset="-128"/>
                <a:ea typeface="メイリオ" panose="020B0604030504040204" pitchFamily="50" charset="-128"/>
                <a:cs typeface="メイリオ" panose="020B0604030504040204" pitchFamily="50" charset="-128"/>
              </a:rPr>
              <a:t>媒体社　各位</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2018</a:t>
            </a:r>
            <a:r>
              <a:rPr lang="ja-JP" altLang="ja-JP"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年 </a:t>
            </a:r>
            <a:r>
              <a:rPr lang="en-US" altLang="ja-JP"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ja-JP"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17</a:t>
            </a:r>
            <a:r>
              <a:rPr lang="ja-JP" altLang="ja-JP"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ja-JP" dirty="0" smtClean="0"/>
          </a:p>
          <a:p>
            <a:pPr algn="ctr"/>
            <a:r>
              <a:rPr lang="ja-JP" altLang="en-US" sz="2800" b="1" dirty="0" smtClean="0">
                <a:latin typeface="メイリオ" panose="020B0604030504040204" pitchFamily="50" charset="-128"/>
                <a:ea typeface="メイリオ" panose="020B0604030504040204" pitchFamily="50" charset="-128"/>
                <a:cs typeface="メイリオ" panose="020B0604030504040204" pitchFamily="50" charset="-128"/>
              </a:rPr>
              <a:t>人で不足に働き方改革</a:t>
            </a:r>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を支援！</a:t>
            </a:r>
            <a:endParaRPr lang="ja-JP"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ja-JP" sz="2000" b="1" dirty="0" smtClean="0">
                <a:latin typeface="メイリオ" panose="020B0604030504040204" pitchFamily="50" charset="-128"/>
                <a:ea typeface="メイリオ" panose="020B0604030504040204" pitchFamily="50" charset="-128"/>
                <a:cs typeface="メイリオ" panose="020B0604030504040204" pitchFamily="50" charset="-128"/>
              </a:rPr>
              <a:t>ＴＢＳ「</a:t>
            </a:r>
            <a:r>
              <a:rPr lang="en-US" altLang="ja-JP" sz="2000" b="1" dirty="0" smtClean="0">
                <a:latin typeface="メイリオ" panose="020B0604030504040204" pitchFamily="50" charset="-128"/>
                <a:ea typeface="メイリオ" panose="020B0604030504040204" pitchFamily="50" charset="-128"/>
                <a:cs typeface="メイリオ" panose="020B0604030504040204" pitchFamily="50" charset="-128"/>
              </a:rPr>
              <a:t>RPA</a:t>
            </a:r>
            <a:r>
              <a:rPr lang="ja-JP" altLang="ja-JP" sz="20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b="1" dirty="0" smtClean="0">
                <a:latin typeface="メイリオ" panose="020B0604030504040204" pitchFamily="50" charset="-128"/>
                <a:ea typeface="メイリオ" panose="020B0604030504040204" pitchFamily="50" charset="-128"/>
                <a:cs typeface="メイリオ" panose="020B0604030504040204" pitchFamily="50" charset="-128"/>
              </a:rPr>
              <a:t>OCR</a:t>
            </a:r>
            <a:r>
              <a:rPr lang="ja-JP" altLang="ja-JP" sz="2000" b="1" dirty="0" smtClean="0">
                <a:latin typeface="メイリオ" panose="020B0604030504040204" pitchFamily="50" charset="-128"/>
                <a:ea typeface="メイリオ" panose="020B0604030504040204" pitchFamily="50" charset="-128"/>
                <a:cs typeface="メイリオ" panose="020B0604030504040204" pitchFamily="50" charset="-128"/>
              </a:rPr>
              <a:t>導入支援サービス 」の開始</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400" dirty="0" smtClean="0">
                <a:latin typeface="メイリオ" panose="020B0604030504040204" pitchFamily="50" charset="-128"/>
                <a:ea typeface="メイリオ" panose="020B0604030504040204" pitchFamily="50" charset="-128"/>
                <a:cs typeface="メイリオ" panose="020B0604030504040204" pitchFamily="50" charset="-128"/>
              </a:rPr>
              <a:t>東京都</a:t>
            </a:r>
            <a:r>
              <a:rPr lang="ja-JP" altLang="ja-JP" sz="1400" dirty="0">
                <a:latin typeface="メイリオ" panose="020B0604030504040204" pitchFamily="50" charset="-128"/>
                <a:ea typeface="メイリオ" panose="020B0604030504040204" pitchFamily="50" charset="-128"/>
                <a:cs typeface="メイリオ" panose="020B0604030504040204" pitchFamily="50" charset="-128"/>
              </a:rPr>
              <a:t>ビジネスサービス株式会社</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dirty="0">
                <a:latin typeface="メイリオ" panose="020B0604030504040204" pitchFamily="50" charset="-128"/>
                <a:ea typeface="メイリオ" panose="020B0604030504040204" pitchFamily="50" charset="-128"/>
                <a:cs typeface="メイリオ" panose="020B0604030504040204" pitchFamily="50" charset="-128"/>
              </a:rPr>
              <a:t>本社東京都江東区</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青海</a:t>
            </a:r>
            <a:r>
              <a:rPr lang="ja-JP" altLang="ja-JP" sz="1400" dirty="0">
                <a:latin typeface="メイリオ" panose="020B0604030504040204" pitchFamily="50" charset="-128"/>
                <a:ea typeface="メイリオ" panose="020B0604030504040204" pitchFamily="50" charset="-128"/>
                <a:cs typeface="メイリオ" panose="020B0604030504040204" pitchFamily="50" charset="-128"/>
              </a:rPr>
              <a:t>２丁目</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4</a:t>
            </a:r>
            <a:r>
              <a:rPr lang="ja-JP" altLang="ja-JP" sz="1400" dirty="0">
                <a:latin typeface="メイリオ" panose="020B0604030504040204" pitchFamily="50" charset="-128"/>
                <a:ea typeface="メイリオ" panose="020B0604030504040204" pitchFamily="50" charset="-128"/>
                <a:cs typeface="メイリオ" panose="020B0604030504040204" pitchFamily="50" charset="-128"/>
              </a:rPr>
              <a:t>番</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32</a:t>
            </a:r>
            <a:r>
              <a:rPr lang="ja-JP" altLang="ja-JP" sz="1400" dirty="0">
                <a:latin typeface="メイリオ" panose="020B0604030504040204" pitchFamily="50" charset="-128"/>
                <a:ea typeface="メイリオ" panose="020B0604030504040204" pitchFamily="50" charset="-128"/>
                <a:cs typeface="メイリオ" panose="020B0604030504040204" pitchFamily="50" charset="-128"/>
              </a:rPr>
              <a:t>号タイム</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24</a:t>
            </a:r>
            <a:r>
              <a:rPr lang="ja-JP" altLang="ja-JP" sz="1400" dirty="0" smtClean="0">
                <a:latin typeface="メイリオ" panose="020B0604030504040204" pitchFamily="50" charset="-128"/>
                <a:ea typeface="メイリオ" panose="020B0604030504040204" pitchFamily="50" charset="-128"/>
                <a:cs typeface="メイリオ" panose="020B0604030504040204" pitchFamily="50" charset="-128"/>
              </a:rPr>
              <a:t>ビ</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ル</a:t>
            </a:r>
            <a:r>
              <a:rPr lang="ja-JP" altLang="ja-JP" sz="1400" dirty="0" smtClean="0">
                <a:latin typeface="メイリオ" panose="020B0604030504040204" pitchFamily="50" charset="-128"/>
                <a:ea typeface="メイリオ" panose="020B0604030504040204" pitchFamily="50" charset="-128"/>
                <a:cs typeface="メイリオ" panose="020B0604030504040204" pitchFamily="50" charset="-128"/>
              </a:rPr>
              <a:t>社長</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400" dirty="0" smtClean="0">
                <a:latin typeface="メイリオ" panose="020B0604030504040204" pitchFamily="50" charset="-128"/>
                <a:ea typeface="メイリオ" panose="020B0604030504040204" pitchFamily="50" charset="-128"/>
                <a:cs typeface="メイリオ" panose="020B0604030504040204" pitchFamily="50" charset="-128"/>
              </a:rPr>
              <a:t>甲斐</a:t>
            </a:r>
            <a:r>
              <a:rPr lang="ja-JP" altLang="ja-JP" sz="1400" dirty="0">
                <a:latin typeface="メイリオ" panose="020B0604030504040204" pitchFamily="50" charset="-128"/>
                <a:ea typeface="メイリオ" panose="020B0604030504040204" pitchFamily="50" charset="-128"/>
                <a:cs typeface="メイリオ" panose="020B0604030504040204" pitchFamily="50" charset="-128"/>
              </a:rPr>
              <a:t>隆</a:t>
            </a:r>
            <a:r>
              <a:rPr lang="ja-JP" altLang="ja-JP" sz="1400" dirty="0" smtClean="0">
                <a:latin typeface="メイリオ" panose="020B0604030504040204" pitchFamily="50" charset="-128"/>
                <a:ea typeface="メイリオ" panose="020B0604030504040204" pitchFamily="50" charset="-128"/>
                <a:cs typeface="メイリオ" panose="020B0604030504040204" pitchFamily="50" charset="-128"/>
              </a:rPr>
              <a:t>文</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dirty="0" smtClean="0">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1400" dirty="0">
                <a:latin typeface="メイリオ" panose="020B0604030504040204" pitchFamily="50" charset="-128"/>
                <a:ea typeface="メイリオ" panose="020B0604030504040204" pitchFamily="50" charset="-128"/>
                <a:cs typeface="メイリオ" panose="020B0604030504040204" pitchFamily="50" charset="-128"/>
              </a:rPr>
              <a:t>、親会社である</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IT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サービス</a:t>
            </a:r>
            <a:r>
              <a:rPr lang="ja-JP" altLang="ja-JP" sz="1400" dirty="0" smtClean="0">
                <a:latin typeface="メイリオ" panose="020B0604030504040204" pitchFamily="50" charset="-128"/>
                <a:ea typeface="メイリオ" panose="020B0604030504040204" pitchFamily="50" charset="-128"/>
                <a:cs typeface="メイリオ" panose="020B0604030504040204" pitchFamily="50" charset="-128"/>
              </a:rPr>
              <a:t>の株式会社システナと</a:t>
            </a:r>
            <a:r>
              <a:rPr lang="ja-JP" altLang="ja-JP" sz="1400" dirty="0">
                <a:latin typeface="メイリオ" panose="020B0604030504040204" pitchFamily="50" charset="-128"/>
                <a:ea typeface="メイリオ" panose="020B0604030504040204" pitchFamily="50" charset="-128"/>
                <a:cs typeface="メイリオ" panose="020B0604030504040204" pitchFamily="50" charset="-128"/>
              </a:rPr>
              <a:t>共同</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で</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AI‐OCR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工</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知能</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文字認識</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と </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RPA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業務自動化</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の技術を複合し、業務の</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自動</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err="1" smtClean="0">
                <a:latin typeface="メイリオ" panose="020B0604030504040204" pitchFamily="50" charset="-128"/>
                <a:ea typeface="メイリオ" panose="020B0604030504040204" pitchFamily="50" charset="-128"/>
                <a:cs typeface="メイリオ" panose="020B0604030504040204" pitchFamily="50" charset="-128"/>
              </a:rPr>
              <a:t>化する</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ことが可能となる「</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AI‐OCR+RPA</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ソリューション事業」を開始いたし</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まし</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err="1" smtClean="0">
                <a:latin typeface="メイリオ" panose="020B0604030504040204" pitchFamily="50" charset="-128"/>
                <a:ea typeface="メイリオ" panose="020B0604030504040204" pitchFamily="50" charset="-128"/>
                <a:cs typeface="メイリオ" panose="020B0604030504040204" pitchFamily="50" charset="-128"/>
              </a:rPr>
              <a:t>たので</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お知らせいたします</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4" name="図 6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2072" y="165100"/>
            <a:ext cx="2228850" cy="333375"/>
          </a:xfrm>
          <a:prstGeom prst="rect">
            <a:avLst/>
          </a:prstGeom>
          <a:noFill/>
          <a:extLst>
            <a:ext uri="{909E8E84-426E-40DD-AFC4-6F175D3DCCD1}">
              <a14:hiddenFill xmlns:a14="http://schemas.microsoft.com/office/drawing/2010/main">
                <a:solidFill>
                  <a:srgbClr val="FFFFFF"/>
                </a:solidFill>
              </a14:hiddenFill>
            </a:ext>
          </a:extLst>
        </p:spPr>
      </p:pic>
      <p:sp>
        <p:nvSpPr>
          <p:cNvPr id="65" name="正方形/長方形 64"/>
          <p:cNvSpPr/>
          <p:nvPr/>
        </p:nvSpPr>
        <p:spPr>
          <a:xfrm>
            <a:off x="0" y="10341957"/>
            <a:ext cx="7550736" cy="284768"/>
          </a:xfrm>
          <a:prstGeom prst="rect">
            <a:avLst/>
          </a:prstGeom>
        </p:spPr>
        <p:txBody>
          <a:bodyPr wrap="square">
            <a:spAutoFit/>
          </a:bodyPr>
          <a:lstStyle/>
          <a:p>
            <a:pPr algn="ctr"/>
            <a:r>
              <a:rPr lang="ja-JP" altLang="en-US" sz="1200" dirty="0">
                <a:latin typeface="ＭＳ Ｐ明朝" panose="02020600040205080304" pitchFamily="18" charset="-128"/>
                <a:ea typeface="ＭＳ Ｐ明朝" panose="02020600040205080304" pitchFamily="18" charset="-128"/>
              </a:rPr>
              <a:t>お問い合わせ 東京都ビジネスサービス株式会社 営業推進室 </a:t>
            </a:r>
            <a:r>
              <a:rPr lang="en-US" altLang="ja-JP" sz="1200" dirty="0">
                <a:latin typeface="ＭＳ Ｐ明朝" panose="02020600040205080304" pitchFamily="18" charset="-128"/>
                <a:ea typeface="ＭＳ Ｐ明朝" panose="02020600040205080304" pitchFamily="18" charset="-128"/>
              </a:rPr>
              <a:t>TEL 03-6426-0464</a:t>
            </a:r>
            <a:r>
              <a:rPr lang="ja-JP" altLang="en-US" sz="1200" dirty="0">
                <a:latin typeface="ＭＳ Ｐ明朝" panose="02020600040205080304" pitchFamily="18" charset="-128"/>
                <a:ea typeface="ＭＳ Ｐ明朝" panose="02020600040205080304" pitchFamily="18" charset="-128"/>
              </a:rPr>
              <a:t>（直通）</a:t>
            </a:r>
            <a:endParaRPr lang="ja-JP" altLang="en-US" sz="1200" dirty="0"/>
          </a:p>
        </p:txBody>
      </p:sp>
    </p:spTree>
    <p:extLst>
      <p:ext uri="{BB962C8B-B14F-4D97-AF65-F5344CB8AC3E}">
        <p14:creationId xmlns:p14="http://schemas.microsoft.com/office/powerpoint/2010/main" val="341132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2705186"/>
            <a:ext cx="7559675" cy="1455463"/>
          </a:xfrm>
          <a:prstGeom prst="rect">
            <a:avLst/>
          </a:prstGeom>
        </p:spPr>
        <p:txBody>
          <a:bodyPr wrap="square">
            <a:spAutoFit/>
          </a:bodyPr>
          <a:lstStyle/>
          <a:p>
            <a:r>
              <a:rPr lang="ja-JP" altLang="en-US" dirty="0"/>
              <a:t>　　</a:t>
            </a:r>
            <a:r>
              <a:rPr lang="ja-JP" altLang="en-US" b="1" dirty="0"/>
              <a:t>　</a:t>
            </a:r>
            <a:r>
              <a:rPr lang="ja-JP" altLang="en-US" sz="1200" b="1" dirty="0"/>
              <a:t>　</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100" b="1" dirty="0">
                <a:latin typeface="メイリオ" panose="020B0604030504040204" pitchFamily="50" charset="-128"/>
                <a:ea typeface="メイリオ" panose="020B0604030504040204" pitchFamily="50" charset="-128"/>
                <a:cs typeface="メイリオ" panose="020B0604030504040204" pitchFamily="50" charset="-128"/>
              </a:rPr>
              <a:t>東京都ビジネスサービス株式会社について</a:t>
            </a:r>
            <a:endParaRPr lang="ja-JP"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100" dirty="0">
                <a:latin typeface="メイリオ" panose="020B0604030504040204" pitchFamily="50" charset="-128"/>
                <a:ea typeface="メイリオ" panose="020B0604030504040204" pitchFamily="50" charset="-128"/>
                <a:cs typeface="メイリオ" panose="020B0604030504040204" pitchFamily="50" charset="-128"/>
              </a:rPr>
              <a:t>東京都ビジネスサービス株式会社は、重度身体障害者雇用モデル企業として設立され、株式会社システナ</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100" dirty="0">
                <a:latin typeface="メイリオ" panose="020B0604030504040204" pitchFamily="50" charset="-128"/>
                <a:ea typeface="メイリオ" panose="020B0604030504040204" pitchFamily="50" charset="-128"/>
                <a:cs typeface="メイリオ" panose="020B0604030504040204" pitchFamily="50" charset="-128"/>
              </a:rPr>
              <a:t>と東京都が出資している（資本比率 株式会社システナ</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51</a:t>
            </a:r>
            <a:r>
              <a:rPr lang="ja-JP" altLang="ja-JP" sz="1100" dirty="0">
                <a:latin typeface="メイリオ" panose="020B0604030504040204" pitchFamily="50" charset="-128"/>
                <a:ea typeface="メイリオ" panose="020B0604030504040204" pitchFamily="50" charset="-128"/>
                <a:cs typeface="メイリオ" panose="020B0604030504040204" pitchFamily="50" charset="-128"/>
              </a:rPr>
              <a:t>％ 東京都</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49%</a:t>
            </a:r>
            <a:r>
              <a:rPr lang="ja-JP" altLang="ja-JP" sz="1100" dirty="0">
                <a:latin typeface="メイリオ" panose="020B0604030504040204" pitchFamily="50" charset="-128"/>
                <a:ea typeface="メイリオ" panose="020B0604030504040204" pitchFamily="50" charset="-128"/>
                <a:cs typeface="メイリオ" panose="020B0604030504040204" pitchFamily="50" charset="-128"/>
              </a:rPr>
              <a:t>）第三セクター企業です。</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100" dirty="0">
                <a:latin typeface="メイリオ" panose="020B0604030504040204" pitchFamily="50" charset="-128"/>
                <a:ea typeface="メイリオ" panose="020B0604030504040204" pitchFamily="50" charset="-128"/>
                <a:cs typeface="メイリオ" panose="020B0604030504040204" pitchFamily="50" charset="-128"/>
              </a:rPr>
              <a:t>主にデータ入力、大量出力、メーリング、文書情報管理関連サービス事務処理代行、データベース管理、</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100" dirty="0">
                <a:latin typeface="メイリオ" panose="020B0604030504040204" pitchFamily="50" charset="-128"/>
                <a:ea typeface="メイリオ" panose="020B0604030504040204" pitchFamily="50" charset="-128"/>
                <a:cs typeface="メイリオ" panose="020B0604030504040204" pitchFamily="50" charset="-128"/>
              </a:rPr>
              <a:t>Ｗｅｂプログラム開発、品質検証業務などのＢＰＯ（ビジネス・プロセス・アウトソーシング）事業及び</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100" dirty="0">
                <a:latin typeface="メイリオ" panose="020B0604030504040204" pitchFamily="50" charset="-128"/>
                <a:ea typeface="メイリオ" panose="020B0604030504040204" pitchFamily="50" charset="-128"/>
                <a:cs typeface="メイリオ" panose="020B0604030504040204" pitchFamily="50" charset="-128"/>
              </a:rPr>
              <a:t>人材派遣などの人材ソリューション事業（しょうがい者就労支援含む）を中心にお客様のお手伝いをさせて</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100" dirty="0">
                <a:latin typeface="メイリオ" panose="020B0604030504040204" pitchFamily="50" charset="-128"/>
                <a:ea typeface="メイリオ" panose="020B0604030504040204" pitchFamily="50" charset="-128"/>
                <a:cs typeface="メイリオ" panose="020B0604030504040204" pitchFamily="50" charset="-128"/>
              </a:rPr>
              <a:t>いただいております。</a:t>
            </a:r>
          </a:p>
        </p:txBody>
      </p:sp>
      <p:grpSp>
        <p:nvGrpSpPr>
          <p:cNvPr id="4" name="グループ化 3"/>
          <p:cNvGrpSpPr/>
          <p:nvPr/>
        </p:nvGrpSpPr>
        <p:grpSpPr>
          <a:xfrm>
            <a:off x="0" y="4356870"/>
            <a:ext cx="7559675" cy="2186169"/>
            <a:chOff x="0" y="6323986"/>
            <a:chExt cx="7559675" cy="1992114"/>
          </a:xfrm>
        </p:grpSpPr>
        <p:sp>
          <p:nvSpPr>
            <p:cNvPr id="5" name="テキスト ボックス 4">
              <a:extLst>
                <a:ext uri="{FF2B5EF4-FFF2-40B4-BE49-F238E27FC236}">
                  <a16:creationId xmlns="" xmlns:a16="http://schemas.microsoft.com/office/drawing/2014/main" id="{F3BCB441-FF45-47FB-B650-F7ED4C5337A3}"/>
                </a:ext>
              </a:extLst>
            </p:cNvPr>
            <p:cNvSpPr txBox="1"/>
            <p:nvPr/>
          </p:nvSpPr>
          <p:spPr>
            <a:xfrm>
              <a:off x="456227" y="6323986"/>
              <a:ext cx="1548549" cy="244639"/>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＜問い合わせ窓口＞</a:t>
              </a:r>
            </a:p>
          </p:txBody>
        </p:sp>
        <p:sp>
          <p:nvSpPr>
            <p:cNvPr id="7" name="テキスト ボックス 6">
              <a:extLst>
                <a:ext uri="{FF2B5EF4-FFF2-40B4-BE49-F238E27FC236}">
                  <a16:creationId xmlns="" xmlns:a16="http://schemas.microsoft.com/office/drawing/2014/main" id="{FC13033B-C46E-444F-845E-663F3711E469}"/>
                </a:ext>
              </a:extLst>
            </p:cNvPr>
            <p:cNvSpPr txBox="1"/>
            <p:nvPr/>
          </p:nvSpPr>
          <p:spPr>
            <a:xfrm>
              <a:off x="538477" y="6878428"/>
              <a:ext cx="2492990" cy="276999"/>
            </a:xfrm>
            <a:prstGeom prst="rect">
              <a:avLst/>
            </a:prstGeom>
            <a:noFill/>
          </p:spPr>
          <p:txBody>
            <a:bodyPr wrap="none" rtlCol="0">
              <a:prstTxWarp prst="textPlain">
                <a:avLst/>
              </a:prstTxWarp>
              <a:spAutoFit/>
            </a:bodyPr>
            <a:lstStyle/>
            <a:p>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東京都ビジネスサービス株式会社</a:t>
              </a:r>
            </a:p>
          </p:txBody>
        </p:sp>
        <p:sp>
          <p:nvSpPr>
            <p:cNvPr id="8" name="テキスト ボックス 7">
              <a:extLst>
                <a:ext uri="{FF2B5EF4-FFF2-40B4-BE49-F238E27FC236}">
                  <a16:creationId xmlns="" xmlns:a16="http://schemas.microsoft.com/office/drawing/2014/main" id="{AEFCE579-6E09-4824-9D31-AF2FC9A5B446}"/>
                </a:ext>
              </a:extLst>
            </p:cNvPr>
            <p:cNvSpPr txBox="1"/>
            <p:nvPr/>
          </p:nvSpPr>
          <p:spPr>
            <a:xfrm>
              <a:off x="3303005" y="6817267"/>
              <a:ext cx="4049775" cy="504822"/>
            </a:xfrm>
            <a:prstGeom prst="rect">
              <a:avLst/>
            </a:prstGeom>
            <a:noFill/>
          </p:spPr>
          <p:txBody>
            <a:bodyPr wrap="square" rtlCol="0">
              <a:spAutoFit/>
            </a:bodyPr>
            <a:lstStyle/>
            <a:p>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cs typeface="メイリオ" panose="020B0604030504040204" pitchFamily="50" charset="-128"/>
                </a:rPr>
                <a:t>135-8073</a:t>
              </a: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　東京都江東区青海</a:t>
              </a:r>
              <a:r>
                <a:rPr kumimoji="1" lang="en-US" altLang="ja-JP" sz="1000" dirty="0">
                  <a:latin typeface="メイリオ" panose="020B0604030504040204" pitchFamily="50" charset="-128"/>
                  <a:ea typeface="メイリオ" panose="020B0604030504040204" pitchFamily="50" charset="-128"/>
                  <a:cs typeface="メイリオ" panose="020B0604030504040204" pitchFamily="50" charset="-128"/>
                </a:rPr>
                <a:t>2-4-32 </a:t>
              </a: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タイム</a:t>
              </a:r>
              <a:r>
                <a:rPr kumimoji="1" lang="en-US" altLang="ja-JP" sz="1000" dirty="0">
                  <a:latin typeface="メイリオ" panose="020B0604030504040204" pitchFamily="50" charset="-128"/>
                  <a:ea typeface="メイリオ" panose="020B0604030504040204" pitchFamily="50" charset="-128"/>
                  <a:cs typeface="メイリオ" panose="020B0604030504040204" pitchFamily="50" charset="-128"/>
                </a:rPr>
                <a:t>24</a:t>
              </a: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ビル</a:t>
              </a:r>
              <a:r>
                <a:rPr kumimoji="1" lang="en-US" altLang="ja-JP" sz="1000" dirty="0">
                  <a:latin typeface="メイリオ" panose="020B0604030504040204" pitchFamily="50" charset="-128"/>
                  <a:ea typeface="メイリオ" panose="020B0604030504040204" pitchFamily="50" charset="-128"/>
                  <a:cs typeface="メイリオ" panose="020B0604030504040204" pitchFamily="50" charset="-128"/>
                </a:rPr>
                <a:t>5F</a:t>
              </a:r>
            </a:p>
            <a:p>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TEL03-6426-0464</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E-Mail: sales_info@tokyotobs.co.jp</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ja-JP" sz="1000" dirty="0" smtClean="0">
                  <a:latin typeface="メイリオ" panose="020B0604030504040204" pitchFamily="50" charset="-128"/>
                  <a:ea typeface="メイリオ" panose="020B0604030504040204" pitchFamily="50" charset="-128"/>
                  <a:cs typeface="メイリオ" panose="020B0604030504040204" pitchFamily="50" charset="-128"/>
                </a:rPr>
                <a:t>担当</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　金子</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小山</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URL</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https</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://www.tokyotobs.co.jp</a:t>
              </a:r>
              <a:endParaRPr lang="ja-JP" altLang="ja-JP"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正方形/長方形 8"/>
            <p:cNvSpPr/>
            <p:nvPr/>
          </p:nvSpPr>
          <p:spPr>
            <a:xfrm>
              <a:off x="0" y="6644550"/>
              <a:ext cx="7559675" cy="45719"/>
            </a:xfrm>
            <a:prstGeom prst="rect">
              <a:avLst/>
            </a:prstGeom>
            <a:gradFill flip="none" rotWithShape="1">
              <a:gsLst>
                <a:gs pos="0">
                  <a:schemeClr val="accent1">
                    <a:lumMod val="5000"/>
                    <a:lumOff val="95000"/>
                  </a:schemeClr>
                </a:gs>
                <a:gs pos="13000">
                  <a:schemeClr val="accent1">
                    <a:lumMod val="45000"/>
                    <a:lumOff val="55000"/>
                  </a:schemeClr>
                </a:gs>
                <a:gs pos="47000">
                  <a:schemeClr val="accent1">
                    <a:lumMod val="45000"/>
                    <a:lumOff val="55000"/>
                  </a:schemeClr>
                </a:gs>
                <a:gs pos="100000">
                  <a:schemeClr val="bg1"/>
                </a:gs>
                <a:gs pos="88000">
                  <a:schemeClr val="accent1">
                    <a:lumMod val="30000"/>
                    <a:lumOff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latin typeface="メイリオ" panose="020B0604030504040204" pitchFamily="50" charset="-128"/>
                <a:ea typeface="メイリオ" panose="020B0604030504040204" pitchFamily="50" charset="-128"/>
              </a:endParaRPr>
            </a:p>
          </p:txBody>
        </p:sp>
        <p:sp>
          <p:nvSpPr>
            <p:cNvPr id="10" name="テキスト ボックス 90"/>
            <p:cNvSpPr txBox="1">
              <a:spLocks noChangeArrowheads="1"/>
            </p:cNvSpPr>
            <p:nvPr/>
          </p:nvSpPr>
          <p:spPr bwMode="auto">
            <a:xfrm>
              <a:off x="433716" y="7687955"/>
              <a:ext cx="2678375" cy="420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eaLnBrk="1" hangingPunct="1"/>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株式会社システナ</a:t>
              </a:r>
            </a:p>
          </p:txBody>
        </p:sp>
        <p:sp>
          <p:nvSpPr>
            <p:cNvPr id="11" name="正方形/長方形 10"/>
            <p:cNvSpPr/>
            <p:nvPr/>
          </p:nvSpPr>
          <p:spPr>
            <a:xfrm>
              <a:off x="3291876" y="7654812"/>
              <a:ext cx="4162563" cy="504822"/>
            </a:xfrm>
            <a:prstGeom prst="rect">
              <a:avLst/>
            </a:prstGeom>
            <a:noFill/>
            <a:ln>
              <a:noFill/>
            </a:ln>
          </p:spPr>
          <p:txBody>
            <a:bodyPr wrap="square">
              <a:spAutoFit/>
            </a:bodyPr>
            <a:lstStyle/>
            <a:p>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フレームワークデザイン本部　ＲＰＡソリューション事業部</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105-0022</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東京都港区海岸</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丁目</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番</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号 汐留ビルディング</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Ｆ</a:t>
              </a:r>
              <a:r>
                <a:rPr lang="ja-JP" altLang="en-US" sz="1000" b="1" dirty="0">
                  <a:latin typeface="+mn-ea"/>
                  <a:cs typeface="メイリオ" panose="020B0604030504040204" pitchFamily="50" charset="-128"/>
                </a:rPr>
                <a:t>　　</a:t>
              </a:r>
              <a:endParaRPr lang="zh-TW" altLang="en-US" sz="1000" b="1" dirty="0">
                <a:latin typeface="+mn-ea"/>
                <a:cs typeface="メイリオ" panose="020B0604030504040204" pitchFamily="50" charset="-128"/>
              </a:endParaRPr>
            </a:p>
            <a:p>
              <a:r>
                <a:rPr lang="ja-JP" altLang="en-US" sz="1000" b="1" dirty="0">
                  <a:latin typeface="+mn-ea"/>
                  <a:cs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Corporate</a:t>
              </a:r>
              <a:r>
                <a:rPr lang="ja-JP" altLang="en-US" sz="10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URL</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https://</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www.systena.co.jp </a:t>
              </a:r>
              <a:endParaRPr lang="en-US" altLang="ja-JP" sz="1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正方形/長方形 11"/>
            <p:cNvSpPr/>
            <p:nvPr/>
          </p:nvSpPr>
          <p:spPr>
            <a:xfrm>
              <a:off x="0" y="7494526"/>
              <a:ext cx="7559675" cy="45719"/>
            </a:xfrm>
            <a:prstGeom prst="rect">
              <a:avLst/>
            </a:prstGeom>
            <a:gradFill flip="none" rotWithShape="1">
              <a:gsLst>
                <a:gs pos="0">
                  <a:schemeClr val="accent1">
                    <a:lumMod val="5000"/>
                    <a:lumOff val="95000"/>
                  </a:schemeClr>
                </a:gs>
                <a:gs pos="13000">
                  <a:schemeClr val="accent1">
                    <a:lumMod val="45000"/>
                    <a:lumOff val="55000"/>
                  </a:schemeClr>
                </a:gs>
                <a:gs pos="47000">
                  <a:schemeClr val="accent1">
                    <a:lumMod val="45000"/>
                    <a:lumOff val="55000"/>
                  </a:schemeClr>
                </a:gs>
                <a:gs pos="100000">
                  <a:schemeClr val="bg1"/>
                </a:gs>
                <a:gs pos="88000">
                  <a:schemeClr val="accent1">
                    <a:lumMod val="30000"/>
                    <a:lumOff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latin typeface="メイリオ" panose="020B0604030504040204" pitchFamily="50" charset="-128"/>
                <a:ea typeface="メイリオ" panose="020B0604030504040204" pitchFamily="50" charset="-128"/>
              </a:endParaRPr>
            </a:p>
          </p:txBody>
        </p:sp>
        <p:sp>
          <p:nvSpPr>
            <p:cNvPr id="13" name="正方形/長方形 12"/>
            <p:cNvSpPr/>
            <p:nvPr/>
          </p:nvSpPr>
          <p:spPr>
            <a:xfrm>
              <a:off x="0" y="8270381"/>
              <a:ext cx="7559675" cy="45719"/>
            </a:xfrm>
            <a:prstGeom prst="rect">
              <a:avLst/>
            </a:prstGeom>
            <a:gradFill flip="none" rotWithShape="1">
              <a:gsLst>
                <a:gs pos="0">
                  <a:schemeClr val="accent1">
                    <a:lumMod val="5000"/>
                    <a:lumOff val="95000"/>
                  </a:schemeClr>
                </a:gs>
                <a:gs pos="13000">
                  <a:schemeClr val="accent1">
                    <a:lumMod val="45000"/>
                    <a:lumOff val="55000"/>
                  </a:schemeClr>
                </a:gs>
                <a:gs pos="47000">
                  <a:schemeClr val="accent1">
                    <a:lumMod val="45000"/>
                    <a:lumOff val="55000"/>
                  </a:schemeClr>
                </a:gs>
                <a:gs pos="100000">
                  <a:schemeClr val="bg1"/>
                </a:gs>
                <a:gs pos="88000">
                  <a:schemeClr val="accent1">
                    <a:lumMod val="30000"/>
                    <a:lumOff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latin typeface="メイリオ" panose="020B0604030504040204" pitchFamily="50" charset="-128"/>
                <a:ea typeface="メイリオ" panose="020B0604030504040204" pitchFamily="50" charset="-128"/>
              </a:endParaRPr>
            </a:p>
          </p:txBody>
        </p:sp>
      </p:grpSp>
      <p:sp>
        <p:nvSpPr>
          <p:cNvPr id="14" name="正方形/長方形 13"/>
          <p:cNvSpPr/>
          <p:nvPr/>
        </p:nvSpPr>
        <p:spPr>
          <a:xfrm>
            <a:off x="1" y="10205743"/>
            <a:ext cx="7559674" cy="276999"/>
          </a:xfrm>
          <a:prstGeom prst="rect">
            <a:avLst/>
          </a:prstGeom>
        </p:spPr>
        <p:txBody>
          <a:bodyPr wrap="square">
            <a:spAutoFit/>
          </a:bodyPr>
          <a:lstStyle/>
          <a:p>
            <a:pPr algn="ctr"/>
            <a:r>
              <a:rPr lang="ja-JP" altLang="en-US" sz="1200" dirty="0">
                <a:latin typeface="ＭＳ Ｐ明朝" panose="02020600040205080304" pitchFamily="18" charset="-128"/>
                <a:ea typeface="ＭＳ Ｐ明朝" panose="02020600040205080304" pitchFamily="18" charset="-128"/>
              </a:rPr>
              <a:t>お問い合わせ 東京都ビジネスサービス株式会社 営業推進室 </a:t>
            </a:r>
            <a:r>
              <a:rPr lang="en-US" altLang="ja-JP" sz="1200" dirty="0">
                <a:latin typeface="ＭＳ Ｐ明朝" panose="02020600040205080304" pitchFamily="18" charset="-128"/>
                <a:ea typeface="ＭＳ Ｐ明朝" panose="02020600040205080304" pitchFamily="18" charset="-128"/>
              </a:rPr>
              <a:t>TEL 03-6426-0464</a:t>
            </a:r>
            <a:r>
              <a:rPr lang="ja-JP" altLang="en-US" sz="1200" dirty="0">
                <a:latin typeface="ＭＳ Ｐ明朝" panose="02020600040205080304" pitchFamily="18" charset="-128"/>
                <a:ea typeface="ＭＳ Ｐ明朝" panose="02020600040205080304" pitchFamily="18" charset="-128"/>
              </a:rPr>
              <a:t>（直通）</a:t>
            </a:r>
            <a:endParaRPr lang="en-US" altLang="ja-JP" sz="1200" dirty="0">
              <a:latin typeface="ＭＳ Ｐ明朝" panose="02020600040205080304" pitchFamily="18" charset="-128"/>
              <a:ea typeface="ＭＳ Ｐ明朝" panose="02020600040205080304" pitchFamily="18" charset="-128"/>
            </a:endParaRPr>
          </a:p>
        </p:txBody>
      </p:sp>
      <p:sp>
        <p:nvSpPr>
          <p:cNvPr id="15" name="正方形/長方形 14"/>
          <p:cNvSpPr/>
          <p:nvPr/>
        </p:nvSpPr>
        <p:spPr>
          <a:xfrm>
            <a:off x="0" y="2547645"/>
            <a:ext cx="7559675" cy="45719"/>
          </a:xfrm>
          <a:prstGeom prst="rect">
            <a:avLst/>
          </a:prstGeom>
          <a:gradFill flip="none" rotWithShape="1">
            <a:gsLst>
              <a:gs pos="0">
                <a:schemeClr val="accent1">
                  <a:lumMod val="5000"/>
                  <a:lumOff val="95000"/>
                </a:schemeClr>
              </a:gs>
              <a:gs pos="13000">
                <a:schemeClr val="accent1">
                  <a:lumMod val="45000"/>
                  <a:lumOff val="55000"/>
                </a:schemeClr>
              </a:gs>
              <a:gs pos="47000">
                <a:schemeClr val="accent1">
                  <a:lumMod val="45000"/>
                  <a:lumOff val="55000"/>
                </a:schemeClr>
              </a:gs>
              <a:gs pos="100000">
                <a:schemeClr val="bg1"/>
              </a:gs>
              <a:gs pos="88000">
                <a:schemeClr val="accent1">
                  <a:lumMod val="30000"/>
                  <a:lumOff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latin typeface="メイリオ" panose="020B0604030504040204" pitchFamily="50" charset="-128"/>
              <a:ea typeface="メイリオ" panose="020B0604030504040204" pitchFamily="50" charset="-128"/>
            </a:endParaRPr>
          </a:p>
        </p:txBody>
      </p:sp>
      <p:pic>
        <p:nvPicPr>
          <p:cNvPr id="16" name="図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072" y="166254"/>
            <a:ext cx="2228850" cy="333375"/>
          </a:xfrm>
          <a:prstGeom prst="rect">
            <a:avLst/>
          </a:prstGeom>
          <a:noFill/>
          <a:extLst>
            <a:ext uri="{909E8E84-426E-40DD-AFC4-6F175D3DCCD1}">
              <a14:hiddenFill xmlns:a14="http://schemas.microsoft.com/office/drawing/2010/main">
                <a:solidFill>
                  <a:srgbClr val="FFFFFF"/>
                </a:solidFill>
              </a14:hiddenFill>
            </a:ext>
          </a:extLst>
        </p:spPr>
      </p:pic>
      <p:sp>
        <p:nvSpPr>
          <p:cNvPr id="2" name="正方形/長方形 1"/>
          <p:cNvSpPr/>
          <p:nvPr/>
        </p:nvSpPr>
        <p:spPr>
          <a:xfrm>
            <a:off x="0" y="673100"/>
            <a:ext cx="7559675" cy="90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当サービス事業の開始日及び価格</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2018</a:t>
            </a:r>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　</a:t>
            </a:r>
            <a:r>
              <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 </a:t>
            </a:r>
            <a:r>
              <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a:t>
            </a: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a:t>
            </a:r>
            <a:endParaRPr kumimoji="1"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サービスの導入価格は条件により異なります。御問合せください。</a:t>
            </a:r>
            <a:endPar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Rectangle 1"/>
          <p:cNvSpPr>
            <a:spLocks noChangeArrowheads="1"/>
          </p:cNvSpPr>
          <p:nvPr/>
        </p:nvSpPr>
        <p:spPr bwMode="auto">
          <a:xfrm>
            <a:off x="0"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7" name="Rectangle 1"/>
          <p:cNvSpPr>
            <a:spLocks noChangeArrowheads="1"/>
          </p:cNvSpPr>
          <p:nvPr/>
        </p:nvSpPr>
        <p:spPr bwMode="auto">
          <a:xfrm>
            <a:off x="517516" y="1736898"/>
            <a:ext cx="3696846" cy="43088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rgbClr val="222222"/>
                </a:solidFill>
                <a:effectLst/>
                <a:latin typeface="メイリオ" panose="020B0604030504040204" pitchFamily="50" charset="-128"/>
                <a:ea typeface="メイリオ" panose="020B0604030504040204" pitchFamily="50" charset="-128"/>
                <a:cs typeface="メイリオ" panose="020B0604030504040204" pitchFamily="50" charset="-128"/>
              </a:rPr>
              <a:t>RPA＆OCR導入支援サービス について </a:t>
            </a:r>
            <a:r>
              <a:rPr kumimoji="0" lang="ja-JP" altLang="ja-JP" sz="11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r>
            <a:br>
              <a:rPr kumimoji="0" lang="ja-JP" altLang="ja-JP" sz="11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br>
            <a:r>
              <a:rPr kumimoji="0" lang="ja-JP" altLang="ja-JP" sz="1100" b="0" i="0" u="none" strike="noStrike" cap="none" normalizeH="0" baseline="0" dirty="0">
                <a:ln>
                  <a:noFill/>
                </a:ln>
                <a:solidFill>
                  <a:srgbClr val="1155CC"/>
                </a:solidFill>
                <a:effectLst/>
                <a:latin typeface="メイリオ" panose="020B0604030504040204" pitchFamily="50" charset="-128"/>
                <a:ea typeface="メイリオ" panose="020B0604030504040204" pitchFamily="50" charset="-128"/>
                <a:cs typeface="メイリオ" panose="020B0604030504040204" pitchFamily="50" charset="-128"/>
                <a:hlinkClick r:id="rId3"/>
              </a:rPr>
              <a:t>https://www.tokyotobs.co.jp/pdf/winactor_a3.pdf</a:t>
            </a:r>
            <a:r>
              <a:rPr kumimoji="0" lang="ja-JP" altLang="ja-JP" sz="11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p:txBody>
      </p:sp>
      <p:cxnSp>
        <p:nvCxnSpPr>
          <p:cNvPr id="19" name="直線コネクタ 18"/>
          <p:cNvCxnSpPr/>
          <p:nvPr/>
        </p:nvCxnSpPr>
        <p:spPr>
          <a:xfrm>
            <a:off x="7559675" y="4961890"/>
            <a:ext cx="0" cy="299085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5224</TotalTime>
  <Words>231</Words>
  <Application>Microsoft Office PowerPoint</Application>
  <PresentationFormat>ユーザー設定</PresentationFormat>
  <Paragraphs>68</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ＭＳ Ｐゴシック</vt:lpstr>
      <vt:lpstr>ＭＳ Ｐ明朝</vt:lpstr>
      <vt:lpstr>新細明體</vt: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sasakim</dc:creator>
  <cp:lastModifiedBy>sasakim</cp:lastModifiedBy>
  <cp:revision>389</cp:revision>
  <cp:lastPrinted>2018-12-21T01:11:37Z</cp:lastPrinted>
  <dcterms:created xsi:type="dcterms:W3CDTF">2018-03-07T01:26:25Z</dcterms:created>
  <dcterms:modified xsi:type="dcterms:W3CDTF">2018-12-21T02:44:25Z</dcterms:modified>
</cp:coreProperties>
</file>