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handoutMasterIdLst>
    <p:handoutMasterId r:id="rId5"/>
  </p:handoutMasterIdLst>
  <p:sldIdLst>
    <p:sldId id="298" r:id="rId2"/>
    <p:sldId id="297" r:id="rId3"/>
  </p:sldIdLst>
  <p:sldSz cx="7559675" cy="10728325"/>
  <p:notesSz cx="6807200" cy="9939338"/>
  <p:defaultTextStyle>
    <a:defPPr>
      <a:defRPr lang="ja-JP"/>
    </a:defPPr>
    <a:lvl1pPr marL="0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1pPr>
    <a:lvl2pPr marL="268834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2pPr>
    <a:lvl3pPr marL="537667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3pPr>
    <a:lvl4pPr marL="806501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4pPr>
    <a:lvl5pPr marL="1075334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5pPr>
    <a:lvl6pPr marL="1344168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6pPr>
    <a:lvl7pPr marL="1613002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7pPr>
    <a:lvl8pPr marL="1881835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8pPr>
    <a:lvl9pPr marL="2150669" algn="l" defTabSz="537667" rtl="0" eaLnBrk="1" latinLnBrk="0" hangingPunct="1">
      <a:defRPr kumimoji="1" sz="10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8482"/>
    <a:srgbClr val="29A9A6"/>
    <a:srgbClr val="E965D0"/>
    <a:srgbClr val="33CCCC"/>
    <a:srgbClr val="66FFCC"/>
    <a:srgbClr val="99FFCC"/>
    <a:srgbClr val="0099CC"/>
    <a:srgbClr val="FF5050"/>
    <a:srgbClr val="CCFF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EBBBCC-DAD2-459C-BE2E-F6DE35CF9A28}" styleName="濃色スタイル 2 - アクセント 3/アクセント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2" autoAdjust="0"/>
    <p:restoredTop sz="82000" autoAdjust="0"/>
  </p:normalViewPr>
  <p:slideViewPr>
    <p:cSldViewPr snapToGrid="0">
      <p:cViewPr varScale="1">
        <p:scale>
          <a:sx n="67" d="100"/>
          <a:sy n="67" d="100"/>
        </p:scale>
        <p:origin x="2358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361F3-53B1-4756-914B-032DFD915D13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DA6945-664A-4D33-BD23-BAE1CE7A6D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9793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11C67-7C12-4D4D-9311-275817E90CD4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22500" y="1243013"/>
            <a:ext cx="236220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442AC-81D4-419B-9810-8AA1D8C80C4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4548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1pPr>
    <a:lvl2pPr marL="268834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2pPr>
    <a:lvl3pPr marL="537667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3pPr>
    <a:lvl4pPr marL="806501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4pPr>
    <a:lvl5pPr marL="1075334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5pPr>
    <a:lvl6pPr marL="1344168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6pPr>
    <a:lvl7pPr marL="1613002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7pPr>
    <a:lvl8pPr marL="1881835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8pPr>
    <a:lvl9pPr marL="2150669" algn="l" defTabSz="537667" rtl="0" eaLnBrk="1" latinLnBrk="0" hangingPunct="1">
      <a:defRPr kumimoji="1" sz="7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1442AC-81D4-419B-9810-8AA1D8C80C4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980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1442AC-81D4-419B-9810-8AA1D8C80C44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430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55771"/>
            <a:ext cx="6425724" cy="3735046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34855"/>
            <a:ext cx="5669756" cy="2590194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0011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636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71184"/>
            <a:ext cx="1630055" cy="909176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71184"/>
            <a:ext cx="4795669" cy="909176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596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757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74634"/>
            <a:ext cx="6520220" cy="4462684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79537"/>
            <a:ext cx="6520220" cy="2346820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271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55920"/>
            <a:ext cx="3212862" cy="680702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55920"/>
            <a:ext cx="3212862" cy="680702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375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71186"/>
            <a:ext cx="6520220" cy="207364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9931"/>
            <a:ext cx="3198096" cy="1288888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18819"/>
            <a:ext cx="3198096" cy="576399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9931"/>
            <a:ext cx="3213847" cy="1288888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18819"/>
            <a:ext cx="3213847" cy="576399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841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4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761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5222"/>
            <a:ext cx="2438192" cy="250327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44683"/>
            <a:ext cx="3827085" cy="7624064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18497"/>
            <a:ext cx="2438192" cy="596266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539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5222"/>
            <a:ext cx="2438192" cy="250327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44683"/>
            <a:ext cx="3827085" cy="7624064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18497"/>
            <a:ext cx="2438192" cy="5962665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05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71186"/>
            <a:ext cx="6520220" cy="2073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55920"/>
            <a:ext cx="6520220" cy="68070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43570"/>
            <a:ext cx="1700927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F5B9B-33D9-414E-B416-2ADAB25368B7}" type="datetimeFigureOut">
              <a:rPr kumimoji="1" lang="ja-JP" altLang="en-US" smtClean="0"/>
              <a:t>2018/12/21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43570"/>
            <a:ext cx="2551390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43570"/>
            <a:ext cx="1700927" cy="571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3E36AF-75EF-4679-A9E1-AC4EFAB044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22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2.svg"/><Relationship Id="rId3" Type="http://schemas.openxmlformats.org/officeDocument/2006/relationships/image" Target="../media/image1.png"/><Relationship Id="rId21" Type="http://schemas.openxmlformats.org/officeDocument/2006/relationships/image" Target="../media/image9.png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20" Type="http://schemas.openxmlformats.org/officeDocument/2006/relationships/image" Target="../media/image24.sv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23" Type="http://schemas.openxmlformats.org/officeDocument/2006/relationships/image" Target="../media/image10.png"/><Relationship Id="rId15" Type="http://schemas.openxmlformats.org/officeDocument/2006/relationships/image" Target="../media/image24.svg"/><Relationship Id="rId10" Type="http://schemas.openxmlformats.org/officeDocument/2006/relationships/image" Target="../media/image20.svg"/><Relationship Id="rId4" Type="http://schemas.openxmlformats.org/officeDocument/2006/relationships/image" Target="../media/image2.png"/><Relationship Id="rId9" Type="http://schemas.openxmlformats.org/officeDocument/2006/relationships/image" Target="../media/image5.png"/><Relationship Id="rId14" Type="http://schemas.openxmlformats.org/officeDocument/2006/relationships/image" Target="../media/image8.png"/><Relationship Id="rId22" Type="http://schemas.openxmlformats.org/officeDocument/2006/relationships/image" Target="../media/image26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microsoft.com/office/2007/relationships/hdphoto" Target="../media/hdphoto2.wd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microsoft.com/office/2007/relationships/hdphoto" Target="../media/hdphoto1.wdp"/><Relationship Id="rId10" Type="http://schemas.openxmlformats.org/officeDocument/2006/relationships/hyperlink" Target="https://www.tokyotobs.co.jp/pdf/winactor_a3.pdf" TargetMode="External"/><Relationship Id="rId4" Type="http://schemas.openxmlformats.org/officeDocument/2006/relationships/image" Target="../media/image11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フリーフォーム 69"/>
          <p:cNvSpPr/>
          <p:nvPr/>
        </p:nvSpPr>
        <p:spPr>
          <a:xfrm>
            <a:off x="3687790" y="5491714"/>
            <a:ext cx="3581600" cy="764398"/>
          </a:xfrm>
          <a:custGeom>
            <a:avLst/>
            <a:gdLst>
              <a:gd name="connsiteX0" fmla="*/ 0 w 7421497"/>
              <a:gd name="connsiteY0" fmla="*/ 0 h 2152800"/>
              <a:gd name="connsiteX1" fmla="*/ 7421497 w 7421497"/>
              <a:gd name="connsiteY1" fmla="*/ 0 h 2152800"/>
              <a:gd name="connsiteX2" fmla="*/ 7421497 w 7421497"/>
              <a:gd name="connsiteY2" fmla="*/ 2152800 h 2152800"/>
              <a:gd name="connsiteX3" fmla="*/ 0 w 7421497"/>
              <a:gd name="connsiteY3" fmla="*/ 2152800 h 2152800"/>
              <a:gd name="connsiteX4" fmla="*/ 0 w 7421497"/>
              <a:gd name="connsiteY4" fmla="*/ 0 h 215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21497" h="2152800">
                <a:moveTo>
                  <a:pt x="0" y="0"/>
                </a:moveTo>
                <a:lnTo>
                  <a:pt x="7421497" y="0"/>
                </a:lnTo>
                <a:lnTo>
                  <a:pt x="7421497" y="2152800"/>
                </a:lnTo>
                <a:lnTo>
                  <a:pt x="0" y="21528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35633" tIns="20320" rIns="113792" bIns="20320" numCol="1" spcCol="1270" anchor="t" anchorCtr="0">
            <a:noAutofit/>
          </a:bodyPr>
          <a:lstStyle/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kumimoji="1" lang="ja-JP" altLang="en-US" sz="11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キーボード操作自動化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kumimoji="1" lang="ja-JP" altLang="en-US" sz="11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マウス操作自動化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kumimoji="1" lang="ja-JP" altLang="en-US" sz="11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画面上に表示された文字を判別して取り込める</a:t>
            </a:r>
          </a:p>
          <a:p>
            <a:pPr marL="171450" lvl="1" indent="-171450" algn="l" defTabSz="7112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kumimoji="1" lang="ja-JP" altLang="en-US" sz="1100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画面の図形や文字色などの属性判断が</a:t>
            </a:r>
            <a:r>
              <a:rPr kumimoji="1" lang="ja-JP" altLang="en-US" sz="1100" kern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可能</a:t>
            </a:r>
            <a:endParaRPr kumimoji="1" lang="ja-JP" altLang="en-US" sz="1100" kern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-18761" y="0"/>
            <a:ext cx="7578436" cy="2999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en-US" altLang="ja-JP" dirty="0" smtClean="0"/>
              <a:t>                    </a:t>
            </a: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  </a:t>
            </a:r>
          </a:p>
          <a:p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lang="ja-JP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媒体社　各位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　　　　　　　　　　　　　　　　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2018</a:t>
            </a:r>
            <a:r>
              <a:rPr lang="ja-JP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12</a:t>
            </a:r>
            <a:r>
              <a:rPr lang="ja-JP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</a:t>
            </a:r>
            <a:r>
              <a:rPr lang="ja-JP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endParaRPr lang="en-US" altLang="ja-JP" sz="1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アパレルブランドの商品動向を分析が可能！</a:t>
            </a:r>
            <a:endParaRPr lang="en-US" altLang="ja-JP" sz="2400" b="1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ja-JP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システナグループが</a:t>
            </a: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、各店舗まで「</a:t>
            </a:r>
            <a:r>
              <a:rPr lang="en-US" altLang="ja-JP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RPA</a:t>
            </a: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により</a:t>
            </a:r>
            <a:r>
              <a:rPr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r>
              <a:rPr lang="ja-JP" altLang="en-US" sz="1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情報共有支援」</a:t>
            </a:r>
            <a:endParaRPr lang="ja-JP" altLang="ja-JP" sz="18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 </a:t>
            </a:r>
          </a:p>
          <a:p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東京都ビジネスサービス株式会社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本社東京都江東区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青海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２丁目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番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32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号タイム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24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ビル社長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甲斐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隆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、親会社である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IT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サービス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の株式会社システナ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と共同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AI‐OCR (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人工知能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+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文字認識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と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RPA (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業務自動化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の技術を複合し、業務の自動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err="1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化する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ことが可能となる「</a:t>
            </a:r>
            <a:r>
              <a:rPr lang="en-US" altLang="ja-JP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AI‐OCR+RPA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ソリューション事業」を開始しましたの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でお知らせいたします。</a:t>
            </a:r>
            <a:endParaRPr lang="en-US" altLang="ja-JP" sz="14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76" name="図 7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72" y="280554"/>
            <a:ext cx="22288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正方形/長方形 45"/>
          <p:cNvSpPr/>
          <p:nvPr/>
        </p:nvSpPr>
        <p:spPr>
          <a:xfrm>
            <a:off x="0" y="2923867"/>
            <a:ext cx="7550736" cy="437976"/>
          </a:xfrm>
          <a:prstGeom prst="rect">
            <a:avLst/>
          </a:prstGeom>
          <a:solidFill>
            <a:srgbClr val="208482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システナグループが 「ブランドの各店舗売上げ</a:t>
            </a:r>
            <a:r>
              <a:rPr lang="en-US" altLang="ja-JP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UP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を支援</a:t>
            </a:r>
            <a:r>
              <a:rPr lang="ja-JP" altLang="en-US" sz="1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いたします。</a:t>
            </a:r>
          </a:p>
        </p:txBody>
      </p:sp>
      <p:sp>
        <p:nvSpPr>
          <p:cNvPr id="57" name="正方形/長方形 56"/>
          <p:cNvSpPr/>
          <p:nvPr/>
        </p:nvSpPr>
        <p:spPr>
          <a:xfrm>
            <a:off x="141461" y="4991584"/>
            <a:ext cx="7418214" cy="47001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3000">
                <a:schemeClr val="accent1">
                  <a:lumMod val="45000"/>
                  <a:lumOff val="55000"/>
                </a:schemeClr>
              </a:gs>
              <a:gs pos="47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  <a:gs pos="88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78" name="グループ化 77"/>
          <p:cNvGrpSpPr/>
          <p:nvPr/>
        </p:nvGrpSpPr>
        <p:grpSpPr>
          <a:xfrm>
            <a:off x="0" y="3398143"/>
            <a:ext cx="7559675" cy="1130996"/>
            <a:chOff x="-416498" y="2405851"/>
            <a:chExt cx="8344142" cy="1110863"/>
          </a:xfrm>
        </p:grpSpPr>
        <p:sp>
          <p:nvSpPr>
            <p:cNvPr id="66" name="正方形/長方形 65"/>
            <p:cNvSpPr/>
            <p:nvPr/>
          </p:nvSpPr>
          <p:spPr>
            <a:xfrm>
              <a:off x="-416498" y="2530604"/>
              <a:ext cx="8344142" cy="33971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1600" b="1" dirty="0" smtClean="0">
                  <a:solidFill>
                    <a:srgbClr val="FF0000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  <a:cs typeface="メイリオ" panose="020B0604030504040204" pitchFamily="50" charset="-128"/>
                </a:rPr>
                <a:t>　　　　　　　　　　　　　　</a:t>
              </a:r>
              <a:endParaRPr lang="en-US" altLang="ja-JP" sz="1600" b="1" dirty="0" smtClean="0">
                <a:solidFill>
                  <a:srgbClr val="FF0000"/>
                </a:solidFill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endParaRPr>
            </a:p>
          </p:txBody>
        </p:sp>
        <p:sp>
          <p:nvSpPr>
            <p:cNvPr id="67" name="角丸四角形 66"/>
            <p:cNvSpPr/>
            <p:nvPr/>
          </p:nvSpPr>
          <p:spPr>
            <a:xfrm>
              <a:off x="890968" y="2562458"/>
              <a:ext cx="5642833" cy="954256"/>
            </a:xfrm>
            <a:prstGeom prst="roundRect">
              <a:avLst>
                <a:gd name="adj" fmla="val 43707"/>
              </a:avLst>
            </a:prstGeom>
            <a:solidFill>
              <a:srgbClr val="208482"/>
            </a:solidFill>
            <a:ln w="38100"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角丸四角形 71"/>
            <p:cNvSpPr/>
            <p:nvPr/>
          </p:nvSpPr>
          <p:spPr>
            <a:xfrm>
              <a:off x="1810667" y="2405851"/>
              <a:ext cx="3713018" cy="297370"/>
            </a:xfrm>
            <a:prstGeom prst="roundRect">
              <a:avLst>
                <a:gd name="adj" fmla="val 31818"/>
              </a:avLst>
            </a:prstGeom>
            <a:solidFill>
              <a:srgbClr val="66FFCC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600" b="1" dirty="0">
                  <a:solidFill>
                    <a:schemeClr val="tx1"/>
                  </a:solidFill>
                  <a:latin typeface="+mj-ea"/>
                  <a:ea typeface="+mj-ea"/>
                  <a:cs typeface="メイリオ" panose="020B0604030504040204" pitchFamily="50" charset="-128"/>
                </a:rPr>
                <a:t>こんな課題を抱えていませんか？</a:t>
              </a:r>
              <a:endParaRPr lang="en-US" altLang="ja-JP" sz="1600" b="1" dirty="0">
                <a:solidFill>
                  <a:schemeClr val="tx1"/>
                </a:solidFill>
                <a:latin typeface="+mj-ea"/>
                <a:ea typeface="+mj-ea"/>
                <a:cs typeface="メイリオ" panose="020B0604030504040204" pitchFamily="50" charset="-128"/>
              </a:endParaRPr>
            </a:p>
          </p:txBody>
        </p:sp>
      </p:grpSp>
      <p:grpSp>
        <p:nvGrpSpPr>
          <p:cNvPr id="65" name="グループ化 64"/>
          <p:cNvGrpSpPr/>
          <p:nvPr/>
        </p:nvGrpSpPr>
        <p:grpSpPr>
          <a:xfrm>
            <a:off x="1016000" y="5319163"/>
            <a:ext cx="2888917" cy="1003039"/>
            <a:chOff x="668785" y="7076698"/>
            <a:chExt cx="2418482" cy="752995"/>
          </a:xfrm>
        </p:grpSpPr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91346" y="7248953"/>
              <a:ext cx="695921" cy="580740"/>
            </a:xfrm>
            <a:prstGeom prst="rect">
              <a:avLst/>
            </a:prstGeom>
          </p:spPr>
        </p:pic>
        <p:sp>
          <p:nvSpPr>
            <p:cNvPr id="31" name="太陽 30"/>
            <p:cNvSpPr/>
            <p:nvPr/>
          </p:nvSpPr>
          <p:spPr>
            <a:xfrm>
              <a:off x="985539" y="7250304"/>
              <a:ext cx="258340" cy="240716"/>
            </a:xfrm>
            <a:prstGeom prst="sun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2" name="月 31"/>
            <p:cNvSpPr/>
            <p:nvPr/>
          </p:nvSpPr>
          <p:spPr>
            <a:xfrm rot="19941182">
              <a:off x="1277019" y="7595530"/>
              <a:ext cx="176440" cy="199627"/>
            </a:xfrm>
            <a:prstGeom prst="moon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708552" y="7468473"/>
              <a:ext cx="1087327" cy="18484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en-US" altLang="ja-JP" sz="1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24</a:t>
              </a:r>
              <a:r>
                <a:rPr kumimoji="1"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時間</a:t>
              </a:r>
              <a:r>
                <a:rPr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kumimoji="1" lang="en-US" altLang="ja-JP" sz="1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365</a:t>
              </a:r>
              <a:r>
                <a:rPr kumimoji="1"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日</a:t>
              </a:r>
            </a:p>
          </p:txBody>
        </p:sp>
        <p:sp>
          <p:nvSpPr>
            <p:cNvPr id="34" name="正方形/長方形 33"/>
            <p:cNvSpPr/>
            <p:nvPr/>
          </p:nvSpPr>
          <p:spPr>
            <a:xfrm>
              <a:off x="668785" y="7191349"/>
              <a:ext cx="2272193" cy="610182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5" name="角丸四角形 34"/>
            <p:cNvSpPr/>
            <p:nvPr/>
          </p:nvSpPr>
          <p:spPr>
            <a:xfrm>
              <a:off x="1004154" y="7076698"/>
              <a:ext cx="1450793" cy="212717"/>
            </a:xfrm>
            <a:prstGeom prst="round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b="1" dirty="0">
                  <a:solidFill>
                    <a:schemeClr val="bg1"/>
                  </a:solidFill>
                  <a:latin typeface="+mn-ea"/>
                  <a:cs typeface="メイリオ" panose="020B0604030504040204" pitchFamily="50" charset="-128"/>
                </a:rPr>
                <a:t>連続稼働、コスト削減</a:t>
              </a:r>
              <a:endParaRPr kumimoji="1" lang="ja-JP" altLang="en-US" sz="12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endParaRPr>
            </a:p>
          </p:txBody>
        </p:sp>
        <p:sp>
          <p:nvSpPr>
            <p:cNvPr id="36" name="円弧 35"/>
            <p:cNvSpPr/>
            <p:nvPr/>
          </p:nvSpPr>
          <p:spPr>
            <a:xfrm>
              <a:off x="1423590" y="7331454"/>
              <a:ext cx="369515" cy="367284"/>
            </a:xfrm>
            <a:prstGeom prst="arc">
              <a:avLst>
                <a:gd name="adj1" fmla="val 16082143"/>
                <a:gd name="adj2" fmla="val 5460209"/>
              </a:avLst>
            </a:prstGeom>
            <a:ln w="31750">
              <a:solidFill>
                <a:schemeClr val="tx1"/>
              </a:solidFill>
              <a:headEnd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37" name="円弧 36"/>
            <p:cNvSpPr/>
            <p:nvPr/>
          </p:nvSpPr>
          <p:spPr>
            <a:xfrm rot="10800000">
              <a:off x="775438" y="7307052"/>
              <a:ext cx="369515" cy="368509"/>
            </a:xfrm>
            <a:prstGeom prst="arc">
              <a:avLst>
                <a:gd name="adj1" fmla="val 16082143"/>
                <a:gd name="adj2" fmla="val 5460209"/>
              </a:avLst>
            </a:prstGeom>
            <a:ln w="31750">
              <a:solidFill>
                <a:schemeClr val="tx1"/>
              </a:solidFill>
              <a:headEnd w="med" len="lg"/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38" name="グループ化 37"/>
            <p:cNvGrpSpPr/>
            <p:nvPr/>
          </p:nvGrpSpPr>
          <p:grpSpPr>
            <a:xfrm>
              <a:off x="1908431" y="7275086"/>
              <a:ext cx="482057" cy="496345"/>
              <a:chOff x="5377986" y="5041203"/>
              <a:chExt cx="641616" cy="660637"/>
            </a:xfrm>
          </p:grpSpPr>
          <p:grpSp>
            <p:nvGrpSpPr>
              <p:cNvPr id="39" name="グループ化 38"/>
              <p:cNvGrpSpPr/>
              <p:nvPr/>
            </p:nvGrpSpPr>
            <p:grpSpPr>
              <a:xfrm>
                <a:off x="5377986" y="5313792"/>
                <a:ext cx="641616" cy="388048"/>
                <a:chOff x="5377986" y="5313792"/>
                <a:chExt cx="641616" cy="388048"/>
              </a:xfrm>
            </p:grpSpPr>
            <p:pic>
              <p:nvPicPr>
                <p:cNvPr id="41" name="図 40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377986" y="5313793"/>
                  <a:ext cx="382605" cy="382311"/>
                </a:xfrm>
                <a:prstGeom prst="rect">
                  <a:avLst/>
                </a:prstGeom>
              </p:spPr>
            </p:pic>
            <p:pic>
              <p:nvPicPr>
                <p:cNvPr id="42" name="図 41"/>
                <p:cNvPicPr>
                  <a:picLocks noChangeAspect="1"/>
                </p:cNvPicPr>
                <p:nvPr/>
              </p:nvPicPr>
              <p:blipFill>
                <a:blip r:embed="rId5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5631255" y="5313792"/>
                  <a:ext cx="388347" cy="388048"/>
                </a:xfrm>
                <a:prstGeom prst="rect">
                  <a:avLst/>
                </a:prstGeom>
              </p:spPr>
            </p:pic>
          </p:grpSp>
          <p:pic>
            <p:nvPicPr>
              <p:cNvPr id="40" name="図 39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513787" y="5041203"/>
                <a:ext cx="376229" cy="375941"/>
              </a:xfrm>
              <a:prstGeom prst="rect">
                <a:avLst/>
              </a:prstGeom>
            </p:spPr>
          </p:pic>
        </p:grpSp>
        <p:sp>
          <p:nvSpPr>
            <p:cNvPr id="44" name="右矢印 43"/>
            <p:cNvSpPr/>
            <p:nvPr/>
          </p:nvSpPr>
          <p:spPr>
            <a:xfrm>
              <a:off x="2320953" y="7467222"/>
              <a:ext cx="240793" cy="154292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  <a:effectLst/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2330752" y="7201879"/>
              <a:ext cx="619697" cy="2156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kumimoji="1" lang="ja-JP" altLang="en-US" sz="1400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削減</a:t>
              </a:r>
            </a:p>
          </p:txBody>
        </p:sp>
        <p:cxnSp>
          <p:nvCxnSpPr>
            <p:cNvPr id="43" name="直線コネクタ 42"/>
            <p:cNvCxnSpPr/>
            <p:nvPr/>
          </p:nvCxnSpPr>
          <p:spPr>
            <a:xfrm flipH="1">
              <a:off x="1896012" y="7289415"/>
              <a:ext cx="3" cy="52301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8" name="テキスト ボックス 57"/>
          <p:cNvSpPr txBox="1"/>
          <p:nvPr/>
        </p:nvSpPr>
        <p:spPr>
          <a:xfrm>
            <a:off x="132681" y="4585017"/>
            <a:ext cx="7426994" cy="3480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各店舗</a:t>
            </a:r>
            <a:r>
              <a:rPr lang="ja-JP" altLang="en-US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まで商品情報を共有し、</a:t>
            </a:r>
            <a:r>
              <a:rPr kumimoji="1" lang="en-US" altLang="ja-JP" sz="16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RPA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で課題解決</a:t>
            </a:r>
          </a:p>
        </p:txBody>
      </p:sp>
      <p:sp>
        <p:nvSpPr>
          <p:cNvPr id="79" name="正方形/長方形 78"/>
          <p:cNvSpPr/>
          <p:nvPr/>
        </p:nvSpPr>
        <p:spPr>
          <a:xfrm>
            <a:off x="0" y="10332720"/>
            <a:ext cx="7550736" cy="284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お問い合わせ 東京都ビジネスサービス株式会社 営業推進室 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TEL 03-6426-0464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（直通）</a:t>
            </a:r>
            <a:endParaRPr lang="ja-JP" altLang="en-US" sz="1200" dirty="0"/>
          </a:p>
        </p:txBody>
      </p:sp>
      <p:sp>
        <p:nvSpPr>
          <p:cNvPr id="2" name="正方形/長方形 1"/>
          <p:cNvSpPr/>
          <p:nvPr/>
        </p:nvSpPr>
        <p:spPr>
          <a:xfrm>
            <a:off x="1654525" y="3676625"/>
            <a:ext cx="44289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 </a:t>
            </a: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売れ筋品番の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商品</a:t>
            </a: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回転</a:t>
            </a:r>
            <a:r>
              <a:rPr lang="ja-JP" altLang="ja-JP" sz="16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日数を常に把握したい</a:t>
            </a:r>
            <a:endParaRPr lang="ja-JP" altLang="ja-JP" sz="1600" b="1" dirty="0">
              <a:solidFill>
                <a:schemeClr val="bg1"/>
              </a:solidFill>
              <a:latin typeface="+mn-ea"/>
              <a:cs typeface="ＭＳ Ｐゴシック" panose="020B0600070205080204" pitchFamily="50" charset="-128"/>
            </a:endParaRPr>
          </a:p>
          <a:p>
            <a:pPr algn="just">
              <a:spcAft>
                <a:spcPts val="0"/>
              </a:spcAft>
            </a:pP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 </a:t>
            </a: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売れ筋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商品</a:t>
            </a: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を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、</a:t>
            </a:r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より売れる</a:t>
            </a:r>
            <a:r>
              <a:rPr lang="ja-JP" altLang="ja-JP" sz="16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状況へ進歩させたい</a:t>
            </a:r>
            <a:endParaRPr lang="ja-JP" altLang="ja-JP" sz="1600" b="1" dirty="0">
              <a:solidFill>
                <a:schemeClr val="bg1"/>
              </a:solidFill>
              <a:latin typeface="+mn-ea"/>
              <a:cs typeface="ＭＳ Ｐゴシック" panose="020B0600070205080204" pitchFamily="50" charset="-128"/>
            </a:endParaRPr>
          </a:p>
          <a:p>
            <a:pPr algn="just"/>
            <a:r>
              <a:rPr lang="ja-JP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・</a:t>
            </a:r>
            <a:r>
              <a:rPr lang="en-US" altLang="ja-JP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 </a:t>
            </a:r>
            <a:r>
              <a:rPr lang="ja-JP" altLang="en-US" sz="16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在庫状況を把握し販売</a:t>
            </a:r>
            <a:r>
              <a:rPr lang="ja-JP" altLang="ja-JP" sz="1600" b="1" dirty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動向の効率を</a:t>
            </a:r>
            <a:r>
              <a:rPr lang="ja-JP" altLang="en-US" sz="1600" b="1" dirty="0" smtClean="0">
                <a:solidFill>
                  <a:schemeClr val="bg1"/>
                </a:solidFill>
                <a:latin typeface="+mn-ea"/>
                <a:cs typeface="メイリオ" panose="020B0604030504040204" pitchFamily="50" charset="-128"/>
              </a:rPr>
              <a:t>上げたい</a:t>
            </a:r>
            <a:endParaRPr lang="ja-JP" altLang="ja-JP" sz="1600" b="1" dirty="0">
              <a:solidFill>
                <a:schemeClr val="bg1"/>
              </a:solidFill>
              <a:latin typeface="+mn-ea"/>
              <a:cs typeface="ＭＳ Ｐゴシック" panose="020B0600070205080204" pitchFamily="50" charset="-128"/>
            </a:endParaRPr>
          </a:p>
        </p:txBody>
      </p:sp>
      <p:sp>
        <p:nvSpPr>
          <p:cNvPr id="9" name="フリーフォーム 8"/>
          <p:cNvSpPr/>
          <p:nvPr/>
        </p:nvSpPr>
        <p:spPr>
          <a:xfrm>
            <a:off x="0" y="4924851"/>
            <a:ext cx="7559675" cy="343835"/>
          </a:xfrm>
          <a:custGeom>
            <a:avLst/>
            <a:gdLst>
              <a:gd name="connsiteX0" fmla="*/ 0 w 7421497"/>
              <a:gd name="connsiteY0" fmla="*/ 111807 h 670829"/>
              <a:gd name="connsiteX1" fmla="*/ 111807 w 7421497"/>
              <a:gd name="connsiteY1" fmla="*/ 0 h 670829"/>
              <a:gd name="connsiteX2" fmla="*/ 7309690 w 7421497"/>
              <a:gd name="connsiteY2" fmla="*/ 0 h 670829"/>
              <a:gd name="connsiteX3" fmla="*/ 7421497 w 7421497"/>
              <a:gd name="connsiteY3" fmla="*/ 111807 h 670829"/>
              <a:gd name="connsiteX4" fmla="*/ 7421497 w 7421497"/>
              <a:gd name="connsiteY4" fmla="*/ 559022 h 670829"/>
              <a:gd name="connsiteX5" fmla="*/ 7309690 w 7421497"/>
              <a:gd name="connsiteY5" fmla="*/ 670829 h 670829"/>
              <a:gd name="connsiteX6" fmla="*/ 111807 w 7421497"/>
              <a:gd name="connsiteY6" fmla="*/ 670829 h 670829"/>
              <a:gd name="connsiteX7" fmla="*/ 0 w 7421497"/>
              <a:gd name="connsiteY7" fmla="*/ 559022 h 670829"/>
              <a:gd name="connsiteX8" fmla="*/ 0 w 7421497"/>
              <a:gd name="connsiteY8" fmla="*/ 111807 h 6708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421497" h="670829">
                <a:moveTo>
                  <a:pt x="0" y="111807"/>
                </a:moveTo>
                <a:cubicBezTo>
                  <a:pt x="0" y="50058"/>
                  <a:pt x="50058" y="0"/>
                  <a:pt x="111807" y="0"/>
                </a:cubicBezTo>
                <a:lnTo>
                  <a:pt x="7309690" y="0"/>
                </a:lnTo>
                <a:cubicBezTo>
                  <a:pt x="7371439" y="0"/>
                  <a:pt x="7421497" y="50058"/>
                  <a:pt x="7421497" y="111807"/>
                </a:cubicBezTo>
                <a:lnTo>
                  <a:pt x="7421497" y="559022"/>
                </a:lnTo>
                <a:cubicBezTo>
                  <a:pt x="7421497" y="620771"/>
                  <a:pt x="7371439" y="670829"/>
                  <a:pt x="7309690" y="670829"/>
                </a:cubicBezTo>
                <a:lnTo>
                  <a:pt x="111807" y="670829"/>
                </a:lnTo>
                <a:cubicBezTo>
                  <a:pt x="50058" y="670829"/>
                  <a:pt x="0" y="620771"/>
                  <a:pt x="0" y="559022"/>
                </a:cubicBezTo>
                <a:lnTo>
                  <a:pt x="0" y="111807"/>
                </a:lnTo>
                <a:close/>
              </a:path>
            </a:pathLst>
          </a:custGeom>
          <a:solidFill>
            <a:srgbClr val="E965D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947" tIns="108947" rIns="108947" bIns="108947" numCol="1" spcCol="1270" anchor="ctr" anchorCtr="0">
            <a:noAutofit/>
          </a:bodyPr>
          <a:lstStyle/>
          <a:p>
            <a:pPr lvl="0" algn="l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ja-JP" altLang="en-US" sz="1600" b="1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kumimoji="1" lang="ja-JP" altLang="en-US" sz="1200" b="1" kern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</a:t>
            </a:r>
            <a:r>
              <a:rPr kumimoji="1" lang="ja-JP" altLang="en-US" sz="1200" b="1" kern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の代わりに業務を</a:t>
            </a:r>
            <a:r>
              <a:rPr kumimoji="1" lang="ja-JP" altLang="en-US" sz="1200" b="1" kern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代行　　・</a:t>
            </a:r>
            <a:r>
              <a:rPr kumimoji="1" lang="en-US" altLang="ja-JP" sz="1200" b="1" kern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ja-JP" altLang="en-US" sz="1200" b="1" kern="12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時間連続稼動稼働が可能　・人手による操作ミス削除、品質向上</a:t>
            </a:r>
            <a:r>
              <a:rPr kumimoji="1" lang="ja-JP" altLang="en-US" sz="1200" b="1" kern="1200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endParaRPr kumimoji="1" lang="ja-JP" altLang="en-US" sz="1200" b="1" kern="1200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4" name="直線コネクタ 3"/>
          <p:cNvCxnSpPr/>
          <p:nvPr/>
        </p:nvCxnSpPr>
        <p:spPr>
          <a:xfrm>
            <a:off x="0" y="10830214"/>
            <a:ext cx="75596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グループ化 79"/>
          <p:cNvGrpSpPr/>
          <p:nvPr/>
        </p:nvGrpSpPr>
        <p:grpSpPr>
          <a:xfrm>
            <a:off x="0" y="6768646"/>
            <a:ext cx="7559675" cy="3503839"/>
            <a:chOff x="7676660" y="670071"/>
            <a:chExt cx="7194886" cy="4456283"/>
          </a:xfrm>
        </p:grpSpPr>
        <p:sp>
          <p:nvSpPr>
            <p:cNvPr id="83" name="テキスト ボックス 82"/>
            <p:cNvSpPr txBox="1"/>
            <p:nvPr/>
          </p:nvSpPr>
          <p:spPr>
            <a:xfrm>
              <a:off x="7842427" y="987598"/>
              <a:ext cx="5666083" cy="44036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  <a:buClr>
                  <a:srgbClr val="FFC000"/>
                </a:buClr>
              </a:pPr>
              <a:r>
                <a:rPr lang="ja-JP" altLang="en-US" sz="11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＜</a:t>
              </a:r>
              <a:r>
                <a:rPr lang="en-US" altLang="ja-JP" sz="1100" b="1" dirty="0" err="1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WinDirector</a:t>
              </a:r>
              <a:r>
                <a:rPr lang="ja-JP" altLang="en-US" sz="11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による</a:t>
              </a:r>
              <a:r>
                <a:rPr lang="en-US" altLang="ja-JP" sz="1100" b="1" dirty="0" err="1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WinActor</a:t>
              </a:r>
              <a:r>
                <a:rPr lang="ja-JP" altLang="en-US" sz="11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（サーバ</a:t>
              </a:r>
              <a:r>
                <a:rPr lang="en-US" altLang="ja-JP" sz="11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/</a:t>
              </a:r>
              <a:r>
                <a:rPr lang="ja-JP" altLang="en-US" sz="11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クライアント環境）の集中管理イメージ＞</a:t>
              </a:r>
              <a:endParaRPr lang="en-US" altLang="ja-JP" sz="11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84" name="テキスト ボックス 83"/>
            <p:cNvSpPr txBox="1"/>
            <p:nvPr/>
          </p:nvSpPr>
          <p:spPr>
            <a:xfrm>
              <a:off x="7676660" y="670071"/>
              <a:ext cx="7194886" cy="3914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「</a:t>
              </a:r>
              <a:r>
                <a:rPr kumimoji="1" lang="en-US" altLang="ja-JP" sz="1400" b="1" dirty="0" err="1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WinDirector</a:t>
              </a:r>
              <a:r>
                <a:rPr kumimoji="1" lang="ja-JP" altLang="en-US" sz="14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」</a:t>
              </a:r>
              <a:r>
                <a:rPr lang="ja-JP" altLang="en-US" sz="14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は「</a:t>
              </a:r>
              <a:r>
                <a:rPr lang="en-US" altLang="ja-JP" sz="14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WinActor</a:t>
              </a:r>
              <a:r>
                <a:rPr lang="ja-JP" altLang="en-US" sz="1400" b="1" dirty="0">
                  <a:solidFill>
                    <a:srgbClr val="00206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」を効率的に管理・統制するための運用ツールです！</a:t>
              </a:r>
            </a:p>
          </p:txBody>
        </p:sp>
        <p:grpSp>
          <p:nvGrpSpPr>
            <p:cNvPr id="86" name="グループ化 85"/>
            <p:cNvGrpSpPr/>
            <p:nvPr/>
          </p:nvGrpSpPr>
          <p:grpSpPr>
            <a:xfrm>
              <a:off x="8140802" y="1463839"/>
              <a:ext cx="6498065" cy="3662515"/>
              <a:chOff x="8140802" y="1463839"/>
              <a:chExt cx="6498065" cy="3662515"/>
            </a:xfrm>
          </p:grpSpPr>
          <p:sp>
            <p:nvSpPr>
              <p:cNvPr id="87" name="角丸四角形 86"/>
              <p:cNvSpPr/>
              <p:nvPr/>
            </p:nvSpPr>
            <p:spPr>
              <a:xfrm>
                <a:off x="11967827" y="1833536"/>
                <a:ext cx="1331628" cy="1875193"/>
              </a:xfrm>
              <a:prstGeom prst="roundRect">
                <a:avLst>
                  <a:gd name="adj" fmla="val 3977"/>
                </a:avLst>
              </a:prstGeom>
              <a:solidFill>
                <a:srgbClr val="33CCCC"/>
              </a:solidFill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8" name="角丸四角形 87"/>
              <p:cNvSpPr/>
              <p:nvPr/>
            </p:nvSpPr>
            <p:spPr>
              <a:xfrm>
                <a:off x="12008061" y="2294206"/>
                <a:ext cx="1242025" cy="1180376"/>
              </a:xfrm>
              <a:prstGeom prst="roundRect">
                <a:avLst>
                  <a:gd name="adj" fmla="val 3977"/>
                </a:avLst>
              </a:prstGeom>
              <a:solidFill>
                <a:schemeClr val="bg1"/>
              </a:solidFill>
              <a:ln w="25400">
                <a:solidFill>
                  <a:schemeClr val="accent1">
                    <a:lumMod val="50000"/>
                  </a:schemeClr>
                </a:solidFill>
                <a:prstDash val="sys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89" name="角丸四角形 88"/>
              <p:cNvSpPr/>
              <p:nvPr/>
            </p:nvSpPr>
            <p:spPr>
              <a:xfrm>
                <a:off x="9697309" y="1833535"/>
                <a:ext cx="2142672" cy="1875193"/>
              </a:xfrm>
              <a:prstGeom prst="roundRect">
                <a:avLst>
                  <a:gd name="adj" fmla="val 3977"/>
                </a:avLst>
              </a:prstGeom>
              <a:solidFill>
                <a:srgbClr val="33CCCC"/>
              </a:solidFill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0" name="角丸四角形 89"/>
              <p:cNvSpPr/>
              <p:nvPr/>
            </p:nvSpPr>
            <p:spPr>
              <a:xfrm>
                <a:off x="9740346" y="2025126"/>
                <a:ext cx="2020515" cy="1509905"/>
              </a:xfrm>
              <a:prstGeom prst="roundRect">
                <a:avLst>
                  <a:gd name="adj" fmla="val 3977"/>
                </a:avLst>
              </a:prstGeom>
              <a:solidFill>
                <a:schemeClr val="bg1"/>
              </a:solidFill>
              <a:ln w="25400">
                <a:solidFill>
                  <a:schemeClr val="accent1">
                    <a:lumMod val="50000"/>
                  </a:schemeClr>
                </a:solidFill>
                <a:prstDash val="sys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1" name="角丸四角形 90"/>
              <p:cNvSpPr/>
              <p:nvPr/>
            </p:nvSpPr>
            <p:spPr>
              <a:xfrm>
                <a:off x="8224463" y="1833535"/>
                <a:ext cx="1140730" cy="1847802"/>
              </a:xfrm>
              <a:prstGeom prst="roundRect">
                <a:avLst>
                  <a:gd name="adj" fmla="val 3977"/>
                </a:avLst>
              </a:prstGeom>
              <a:solidFill>
                <a:srgbClr val="33CCCC"/>
              </a:solidFill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2" name="角丸四角形 91"/>
              <p:cNvSpPr/>
              <p:nvPr/>
            </p:nvSpPr>
            <p:spPr>
              <a:xfrm>
                <a:off x="8398545" y="2614575"/>
                <a:ext cx="822636" cy="927993"/>
              </a:xfrm>
              <a:prstGeom prst="roundRect">
                <a:avLst>
                  <a:gd name="adj" fmla="val 3977"/>
                </a:avLst>
              </a:prstGeom>
              <a:solidFill>
                <a:schemeClr val="bg1"/>
              </a:solidFill>
              <a:ln w="25400">
                <a:solidFill>
                  <a:schemeClr val="accent1">
                    <a:lumMod val="50000"/>
                  </a:schemeClr>
                </a:solidFill>
                <a:prstDash val="sys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3" name="円/楕円 149"/>
              <p:cNvSpPr/>
              <p:nvPr/>
            </p:nvSpPr>
            <p:spPr>
              <a:xfrm>
                <a:off x="10621955" y="2369417"/>
                <a:ext cx="1045793" cy="1014051"/>
              </a:xfrm>
              <a:prstGeom prst="ellipse">
                <a:avLst/>
              </a:prstGeom>
              <a:solidFill>
                <a:schemeClr val="bg1"/>
              </a:solidFill>
              <a:ln w="76200">
                <a:solidFill>
                  <a:schemeClr val="accent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94" name="円柱 93"/>
              <p:cNvSpPr/>
              <p:nvPr/>
            </p:nvSpPr>
            <p:spPr>
              <a:xfrm>
                <a:off x="9904848" y="2955071"/>
                <a:ext cx="667996" cy="399488"/>
              </a:xfrm>
              <a:prstGeom prst="can">
                <a:avLst>
                  <a:gd name="adj" fmla="val 22985"/>
                </a:avLst>
              </a:prstGeom>
              <a:solidFill>
                <a:schemeClr val="accent1">
                  <a:lumMod val="90000"/>
                </a:schemeClr>
              </a:solidFill>
              <a:ln w="31750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95" name="テキスト ボックス 94"/>
              <p:cNvSpPr txBox="1"/>
              <p:nvPr/>
            </p:nvSpPr>
            <p:spPr>
              <a:xfrm>
                <a:off x="9686841" y="2648916"/>
                <a:ext cx="1014735" cy="29409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シナリオプール</a:t>
                </a:r>
                <a:endParaRPr lang="en-US" altLang="ja-JP" sz="8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grpSp>
            <p:nvGrpSpPr>
              <p:cNvPr id="96" name="グループ化 95"/>
              <p:cNvGrpSpPr/>
              <p:nvPr/>
            </p:nvGrpSpPr>
            <p:grpSpPr>
              <a:xfrm>
                <a:off x="12516816" y="2700759"/>
                <a:ext cx="505749" cy="479329"/>
                <a:chOff x="6189924" y="2869447"/>
                <a:chExt cx="948022" cy="818757"/>
              </a:xfrm>
            </p:grpSpPr>
            <p:grpSp>
              <p:nvGrpSpPr>
                <p:cNvPr id="216" name="グループ化 215"/>
                <p:cNvGrpSpPr/>
                <p:nvPr/>
              </p:nvGrpSpPr>
              <p:grpSpPr>
                <a:xfrm>
                  <a:off x="6189924" y="2869447"/>
                  <a:ext cx="814141" cy="572944"/>
                  <a:chOff x="6773216" y="2948765"/>
                  <a:chExt cx="814141" cy="572944"/>
                </a:xfrm>
              </p:grpSpPr>
              <p:sp>
                <p:nvSpPr>
                  <p:cNvPr id="221" name="正方形/長方形 220"/>
                  <p:cNvSpPr/>
                  <p:nvPr/>
                </p:nvSpPr>
                <p:spPr>
                  <a:xfrm>
                    <a:off x="6773216" y="2950745"/>
                    <a:ext cx="814141" cy="570964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ja-JP" altLang="en-US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222" name="正方形/長方形 221"/>
                  <p:cNvSpPr/>
                  <p:nvPr/>
                </p:nvSpPr>
                <p:spPr>
                  <a:xfrm>
                    <a:off x="6773216" y="2948765"/>
                    <a:ext cx="814141" cy="71985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ja-JP" altLang="en-US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pic>
                <p:nvPicPr>
                  <p:cNvPr id="223" name="グラフィックス 5">
                    <a:extLst>
                      <a:ext uri="{FF2B5EF4-FFF2-40B4-BE49-F238E27FC236}">
                        <a16:creationId xmlns:a16="http://schemas.microsoft.com/office/drawing/2014/main" xmlns="" id="{ED92D5BC-DF0E-45E1-9277-1F5D8EE33A8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96DAC541-7B7A-43D3-8B79-37D633B846F1}">
                        <asvg:svgBlip xmlns:asvg="http://schemas.microsoft.com/office/drawing/2016/SVG/main" xmlns="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974531" y="3075094"/>
                    <a:ext cx="412681" cy="412681"/>
                  </a:xfrm>
                  <a:prstGeom prst="rect">
                    <a:avLst/>
                  </a:prstGeom>
                </p:spPr>
              </p:pic>
            </p:grpSp>
            <p:grpSp>
              <p:nvGrpSpPr>
                <p:cNvPr id="217" name="グループ化 216"/>
                <p:cNvGrpSpPr/>
                <p:nvPr/>
              </p:nvGrpSpPr>
              <p:grpSpPr>
                <a:xfrm>
                  <a:off x="6323805" y="3115260"/>
                  <a:ext cx="814141" cy="572944"/>
                  <a:chOff x="6773216" y="2948765"/>
                  <a:chExt cx="814141" cy="572944"/>
                </a:xfrm>
              </p:grpSpPr>
              <p:sp>
                <p:nvSpPr>
                  <p:cNvPr id="218" name="正方形/長方形 217"/>
                  <p:cNvSpPr/>
                  <p:nvPr/>
                </p:nvSpPr>
                <p:spPr>
                  <a:xfrm>
                    <a:off x="6773216" y="2950745"/>
                    <a:ext cx="814141" cy="570964"/>
                  </a:xfrm>
                  <a:prstGeom prst="rect">
                    <a:avLst/>
                  </a:prstGeom>
                  <a:solidFill>
                    <a:srgbClr val="FFFFFF"/>
                  </a:solidFill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ja-JP" altLang="en-US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219" name="正方形/長方形 218"/>
                  <p:cNvSpPr/>
                  <p:nvPr/>
                </p:nvSpPr>
                <p:spPr>
                  <a:xfrm>
                    <a:off x="6773216" y="2948765"/>
                    <a:ext cx="814141" cy="71984"/>
                  </a:xfrm>
                  <a:prstGeom prst="rect">
                    <a:avLst/>
                  </a:prstGeom>
                  <a:solidFill>
                    <a:schemeClr val="accent1">
                      <a:lumMod val="75000"/>
                    </a:schemeClr>
                  </a:solidFill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en-US" altLang="ja-JP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  <a:p>
                    <a:pPr algn="ctr"/>
                    <a:endParaRPr lang="ja-JP" altLang="en-US" sz="8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pic>
                <p:nvPicPr>
                  <p:cNvPr id="220" name="グラフィックス 5">
                    <a:extLst>
                      <a:ext uri="{FF2B5EF4-FFF2-40B4-BE49-F238E27FC236}">
                        <a16:creationId xmlns:a16="http://schemas.microsoft.com/office/drawing/2014/main" xmlns="" id="{ED92D5BC-DF0E-45E1-9277-1F5D8EE33A8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 cstate="print">
                    <a:extLst>
                      <a:ext uri="{96DAC541-7B7A-43D3-8B79-37D633B846F1}">
                        <asvg:svgBlip xmlns:asvg="http://schemas.microsoft.com/office/drawing/2016/SVG/main" xmlns="" r:embed="rId8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6974531" y="3075094"/>
                    <a:ext cx="412681" cy="412681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97" name="雲 96"/>
              <p:cNvSpPr/>
              <p:nvPr/>
            </p:nvSpPr>
            <p:spPr>
              <a:xfrm>
                <a:off x="13819510" y="2584805"/>
                <a:ext cx="791238" cy="326775"/>
              </a:xfrm>
              <a:prstGeom prst="cloud">
                <a:avLst/>
              </a:prstGeom>
              <a:solidFill>
                <a:schemeClr val="accent1">
                  <a:lumMod val="50000"/>
                </a:schemeClr>
              </a:solidFill>
              <a:ln w="25400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8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WEB</a:t>
                </a:r>
                <a:endParaRPr lang="ja-JP" altLang="en-US" sz="800" b="1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98" name="フローチャート: 磁気ディスク 97"/>
              <p:cNvSpPr/>
              <p:nvPr/>
            </p:nvSpPr>
            <p:spPr>
              <a:xfrm>
                <a:off x="13937816" y="2088388"/>
                <a:ext cx="553379" cy="376346"/>
              </a:xfrm>
              <a:prstGeom prst="flowChartMagneticDisk">
                <a:avLst/>
              </a:prstGeom>
              <a:solidFill>
                <a:schemeClr val="accent1">
                  <a:lumMod val="50000"/>
                </a:schemeClr>
              </a:solidFill>
              <a:ln w="25400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8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ERP</a:t>
                </a:r>
                <a:endParaRPr lang="ja-JP" altLang="en-US" sz="800" b="1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grpSp>
            <p:nvGrpSpPr>
              <p:cNvPr id="99" name="グループ化 98"/>
              <p:cNvGrpSpPr/>
              <p:nvPr/>
            </p:nvGrpSpPr>
            <p:grpSpPr>
              <a:xfrm>
                <a:off x="13947341" y="3001534"/>
                <a:ext cx="510721" cy="606689"/>
                <a:chOff x="6129578" y="5174927"/>
                <a:chExt cx="511055" cy="564883"/>
              </a:xfrm>
            </p:grpSpPr>
            <p:sp>
              <p:nvSpPr>
                <p:cNvPr id="212" name="Freeform 156"/>
                <p:cNvSpPr>
                  <a:spLocks noEditPoints="1"/>
                </p:cNvSpPr>
                <p:nvPr/>
              </p:nvSpPr>
              <p:spPr bwMode="auto">
                <a:xfrm>
                  <a:off x="6228906" y="5422135"/>
                  <a:ext cx="173283" cy="180818"/>
                </a:xfrm>
                <a:custGeom>
                  <a:avLst/>
                  <a:gdLst>
                    <a:gd name="T0" fmla="*/ 544 w 966"/>
                    <a:gd name="T1" fmla="*/ 965 h 965"/>
                    <a:gd name="T2" fmla="*/ 599 w 966"/>
                    <a:gd name="T3" fmla="*/ 826 h 965"/>
                    <a:gd name="T4" fmla="*/ 667 w 966"/>
                    <a:gd name="T5" fmla="*/ 795 h 965"/>
                    <a:gd name="T6" fmla="*/ 796 w 966"/>
                    <a:gd name="T7" fmla="*/ 666 h 965"/>
                    <a:gd name="T8" fmla="*/ 818 w 966"/>
                    <a:gd name="T9" fmla="*/ 622 h 965"/>
                    <a:gd name="T10" fmla="*/ 966 w 966"/>
                    <a:gd name="T11" fmla="*/ 543 h 965"/>
                    <a:gd name="T12" fmla="*/ 834 w 966"/>
                    <a:gd name="T13" fmla="*/ 391 h 965"/>
                    <a:gd name="T14" fmla="*/ 808 w 966"/>
                    <a:gd name="T15" fmla="*/ 321 h 965"/>
                    <a:gd name="T16" fmla="*/ 782 w 966"/>
                    <a:gd name="T17" fmla="*/ 98 h 965"/>
                    <a:gd name="T18" fmla="*/ 645 w 966"/>
                    <a:gd name="T19" fmla="*/ 158 h 965"/>
                    <a:gd name="T20" fmla="*/ 574 w 966"/>
                    <a:gd name="T21" fmla="*/ 132 h 965"/>
                    <a:gd name="T22" fmla="*/ 391 w 966"/>
                    <a:gd name="T23" fmla="*/ 132 h 965"/>
                    <a:gd name="T24" fmla="*/ 344 w 966"/>
                    <a:gd name="T25" fmla="*/ 148 h 965"/>
                    <a:gd name="T26" fmla="*/ 184 w 966"/>
                    <a:gd name="T27" fmla="*/ 98 h 965"/>
                    <a:gd name="T28" fmla="*/ 170 w 966"/>
                    <a:gd name="T29" fmla="*/ 300 h 965"/>
                    <a:gd name="T30" fmla="*/ 140 w 966"/>
                    <a:gd name="T31" fmla="*/ 367 h 965"/>
                    <a:gd name="T32" fmla="*/ 0 w 966"/>
                    <a:gd name="T33" fmla="*/ 543 h 965"/>
                    <a:gd name="T34" fmla="*/ 140 w 966"/>
                    <a:gd name="T35" fmla="*/ 599 h 965"/>
                    <a:gd name="T36" fmla="*/ 170 w 966"/>
                    <a:gd name="T37" fmla="*/ 666 h 965"/>
                    <a:gd name="T38" fmla="*/ 301 w 966"/>
                    <a:gd name="T39" fmla="*/ 795 h 965"/>
                    <a:gd name="T40" fmla="*/ 344 w 966"/>
                    <a:gd name="T41" fmla="*/ 817 h 965"/>
                    <a:gd name="T42" fmla="*/ 391 w 966"/>
                    <a:gd name="T43" fmla="*/ 834 h 965"/>
                    <a:gd name="T44" fmla="*/ 318 w 966"/>
                    <a:gd name="T45" fmla="*/ 465 h 965"/>
                    <a:gd name="T46" fmla="*/ 330 w 966"/>
                    <a:gd name="T47" fmla="*/ 418 h 965"/>
                    <a:gd name="T48" fmla="*/ 354 w 966"/>
                    <a:gd name="T49" fmla="*/ 377 h 965"/>
                    <a:gd name="T50" fmla="*/ 390 w 966"/>
                    <a:gd name="T51" fmla="*/ 345 h 965"/>
                    <a:gd name="T52" fmla="*/ 433 w 966"/>
                    <a:gd name="T53" fmla="*/ 324 h 965"/>
                    <a:gd name="T54" fmla="*/ 484 w 966"/>
                    <a:gd name="T55" fmla="*/ 316 h 965"/>
                    <a:gd name="T56" fmla="*/ 516 w 966"/>
                    <a:gd name="T57" fmla="*/ 320 h 965"/>
                    <a:gd name="T58" fmla="*/ 562 w 966"/>
                    <a:gd name="T59" fmla="*/ 336 h 965"/>
                    <a:gd name="T60" fmla="*/ 601 w 966"/>
                    <a:gd name="T61" fmla="*/ 364 h 965"/>
                    <a:gd name="T62" fmla="*/ 629 w 966"/>
                    <a:gd name="T63" fmla="*/ 403 h 965"/>
                    <a:gd name="T64" fmla="*/ 646 w 966"/>
                    <a:gd name="T65" fmla="*/ 449 h 965"/>
                    <a:gd name="T66" fmla="*/ 649 w 966"/>
                    <a:gd name="T67" fmla="*/ 483 h 965"/>
                    <a:gd name="T68" fmla="*/ 642 w 966"/>
                    <a:gd name="T69" fmla="*/ 532 h 965"/>
                    <a:gd name="T70" fmla="*/ 620 w 966"/>
                    <a:gd name="T71" fmla="*/ 576 h 965"/>
                    <a:gd name="T72" fmla="*/ 589 w 966"/>
                    <a:gd name="T73" fmla="*/ 611 h 965"/>
                    <a:gd name="T74" fmla="*/ 548 w 966"/>
                    <a:gd name="T75" fmla="*/ 636 h 965"/>
                    <a:gd name="T76" fmla="*/ 500 w 966"/>
                    <a:gd name="T77" fmla="*/ 648 h 965"/>
                    <a:gd name="T78" fmla="*/ 466 w 966"/>
                    <a:gd name="T79" fmla="*/ 648 h 965"/>
                    <a:gd name="T80" fmla="*/ 419 w 966"/>
                    <a:gd name="T81" fmla="*/ 636 h 965"/>
                    <a:gd name="T82" fmla="*/ 377 w 966"/>
                    <a:gd name="T83" fmla="*/ 611 h 965"/>
                    <a:gd name="T84" fmla="*/ 345 w 966"/>
                    <a:gd name="T85" fmla="*/ 576 h 965"/>
                    <a:gd name="T86" fmla="*/ 325 w 966"/>
                    <a:gd name="T87" fmla="*/ 532 h 965"/>
                    <a:gd name="T88" fmla="*/ 317 w 966"/>
                    <a:gd name="T89" fmla="*/ 483 h 96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966" h="965">
                      <a:moveTo>
                        <a:pt x="391" y="834"/>
                      </a:moveTo>
                      <a:lnTo>
                        <a:pt x="422" y="965"/>
                      </a:lnTo>
                      <a:lnTo>
                        <a:pt x="544" y="965"/>
                      </a:lnTo>
                      <a:lnTo>
                        <a:pt x="574" y="834"/>
                      </a:lnTo>
                      <a:lnTo>
                        <a:pt x="574" y="834"/>
                      </a:lnTo>
                      <a:lnTo>
                        <a:pt x="599" y="826"/>
                      </a:lnTo>
                      <a:lnTo>
                        <a:pt x="622" y="817"/>
                      </a:lnTo>
                      <a:lnTo>
                        <a:pt x="645" y="807"/>
                      </a:lnTo>
                      <a:lnTo>
                        <a:pt x="667" y="795"/>
                      </a:lnTo>
                      <a:lnTo>
                        <a:pt x="782" y="866"/>
                      </a:lnTo>
                      <a:lnTo>
                        <a:pt x="867" y="781"/>
                      </a:lnTo>
                      <a:lnTo>
                        <a:pt x="796" y="666"/>
                      </a:lnTo>
                      <a:lnTo>
                        <a:pt x="796" y="666"/>
                      </a:lnTo>
                      <a:lnTo>
                        <a:pt x="808" y="644"/>
                      </a:lnTo>
                      <a:lnTo>
                        <a:pt x="818" y="622"/>
                      </a:lnTo>
                      <a:lnTo>
                        <a:pt x="826" y="599"/>
                      </a:lnTo>
                      <a:lnTo>
                        <a:pt x="834" y="575"/>
                      </a:lnTo>
                      <a:lnTo>
                        <a:pt x="966" y="543"/>
                      </a:lnTo>
                      <a:lnTo>
                        <a:pt x="966" y="423"/>
                      </a:lnTo>
                      <a:lnTo>
                        <a:pt x="834" y="391"/>
                      </a:lnTo>
                      <a:lnTo>
                        <a:pt x="834" y="391"/>
                      </a:lnTo>
                      <a:lnTo>
                        <a:pt x="826" y="367"/>
                      </a:lnTo>
                      <a:lnTo>
                        <a:pt x="818" y="344"/>
                      </a:lnTo>
                      <a:lnTo>
                        <a:pt x="808" y="321"/>
                      </a:lnTo>
                      <a:lnTo>
                        <a:pt x="796" y="300"/>
                      </a:lnTo>
                      <a:lnTo>
                        <a:pt x="867" y="184"/>
                      </a:lnTo>
                      <a:lnTo>
                        <a:pt x="782" y="98"/>
                      </a:lnTo>
                      <a:lnTo>
                        <a:pt x="667" y="169"/>
                      </a:lnTo>
                      <a:lnTo>
                        <a:pt x="667" y="169"/>
                      </a:lnTo>
                      <a:lnTo>
                        <a:pt x="645" y="158"/>
                      </a:lnTo>
                      <a:lnTo>
                        <a:pt x="622" y="148"/>
                      </a:lnTo>
                      <a:lnTo>
                        <a:pt x="599" y="139"/>
                      </a:lnTo>
                      <a:lnTo>
                        <a:pt x="574" y="132"/>
                      </a:lnTo>
                      <a:lnTo>
                        <a:pt x="544" y="0"/>
                      </a:lnTo>
                      <a:lnTo>
                        <a:pt x="422" y="0"/>
                      </a:lnTo>
                      <a:lnTo>
                        <a:pt x="391" y="132"/>
                      </a:lnTo>
                      <a:lnTo>
                        <a:pt x="391" y="132"/>
                      </a:lnTo>
                      <a:lnTo>
                        <a:pt x="367" y="139"/>
                      </a:lnTo>
                      <a:lnTo>
                        <a:pt x="344" y="148"/>
                      </a:lnTo>
                      <a:lnTo>
                        <a:pt x="321" y="158"/>
                      </a:lnTo>
                      <a:lnTo>
                        <a:pt x="301" y="169"/>
                      </a:lnTo>
                      <a:lnTo>
                        <a:pt x="184" y="98"/>
                      </a:lnTo>
                      <a:lnTo>
                        <a:pt x="99" y="184"/>
                      </a:lnTo>
                      <a:lnTo>
                        <a:pt x="170" y="300"/>
                      </a:lnTo>
                      <a:lnTo>
                        <a:pt x="170" y="300"/>
                      </a:lnTo>
                      <a:lnTo>
                        <a:pt x="158" y="321"/>
                      </a:lnTo>
                      <a:lnTo>
                        <a:pt x="148" y="344"/>
                      </a:lnTo>
                      <a:lnTo>
                        <a:pt x="140" y="367"/>
                      </a:lnTo>
                      <a:lnTo>
                        <a:pt x="133" y="391"/>
                      </a:lnTo>
                      <a:lnTo>
                        <a:pt x="0" y="423"/>
                      </a:lnTo>
                      <a:lnTo>
                        <a:pt x="0" y="543"/>
                      </a:lnTo>
                      <a:lnTo>
                        <a:pt x="133" y="575"/>
                      </a:lnTo>
                      <a:lnTo>
                        <a:pt x="133" y="575"/>
                      </a:lnTo>
                      <a:lnTo>
                        <a:pt x="140" y="599"/>
                      </a:lnTo>
                      <a:lnTo>
                        <a:pt x="148" y="622"/>
                      </a:lnTo>
                      <a:lnTo>
                        <a:pt x="158" y="644"/>
                      </a:lnTo>
                      <a:lnTo>
                        <a:pt x="170" y="666"/>
                      </a:lnTo>
                      <a:lnTo>
                        <a:pt x="99" y="781"/>
                      </a:lnTo>
                      <a:lnTo>
                        <a:pt x="184" y="866"/>
                      </a:lnTo>
                      <a:lnTo>
                        <a:pt x="301" y="795"/>
                      </a:lnTo>
                      <a:lnTo>
                        <a:pt x="301" y="795"/>
                      </a:lnTo>
                      <a:lnTo>
                        <a:pt x="321" y="807"/>
                      </a:lnTo>
                      <a:lnTo>
                        <a:pt x="344" y="817"/>
                      </a:lnTo>
                      <a:lnTo>
                        <a:pt x="367" y="826"/>
                      </a:lnTo>
                      <a:lnTo>
                        <a:pt x="391" y="834"/>
                      </a:lnTo>
                      <a:lnTo>
                        <a:pt x="391" y="834"/>
                      </a:lnTo>
                      <a:close/>
                      <a:moveTo>
                        <a:pt x="317" y="483"/>
                      </a:moveTo>
                      <a:lnTo>
                        <a:pt x="317" y="483"/>
                      </a:lnTo>
                      <a:lnTo>
                        <a:pt x="318" y="465"/>
                      </a:lnTo>
                      <a:lnTo>
                        <a:pt x="320" y="449"/>
                      </a:lnTo>
                      <a:lnTo>
                        <a:pt x="325" y="434"/>
                      </a:lnTo>
                      <a:lnTo>
                        <a:pt x="330" y="418"/>
                      </a:lnTo>
                      <a:lnTo>
                        <a:pt x="337" y="403"/>
                      </a:lnTo>
                      <a:lnTo>
                        <a:pt x="345" y="390"/>
                      </a:lnTo>
                      <a:lnTo>
                        <a:pt x="354" y="377"/>
                      </a:lnTo>
                      <a:lnTo>
                        <a:pt x="365" y="364"/>
                      </a:lnTo>
                      <a:lnTo>
                        <a:pt x="377" y="355"/>
                      </a:lnTo>
                      <a:lnTo>
                        <a:pt x="390" y="345"/>
                      </a:lnTo>
                      <a:lnTo>
                        <a:pt x="404" y="336"/>
                      </a:lnTo>
                      <a:lnTo>
                        <a:pt x="419" y="329"/>
                      </a:lnTo>
                      <a:lnTo>
                        <a:pt x="433" y="324"/>
                      </a:lnTo>
                      <a:lnTo>
                        <a:pt x="450" y="320"/>
                      </a:lnTo>
                      <a:lnTo>
                        <a:pt x="466" y="317"/>
                      </a:lnTo>
                      <a:lnTo>
                        <a:pt x="484" y="316"/>
                      </a:lnTo>
                      <a:lnTo>
                        <a:pt x="484" y="316"/>
                      </a:lnTo>
                      <a:lnTo>
                        <a:pt x="500" y="317"/>
                      </a:lnTo>
                      <a:lnTo>
                        <a:pt x="516" y="320"/>
                      </a:lnTo>
                      <a:lnTo>
                        <a:pt x="533" y="324"/>
                      </a:lnTo>
                      <a:lnTo>
                        <a:pt x="548" y="329"/>
                      </a:lnTo>
                      <a:lnTo>
                        <a:pt x="562" y="336"/>
                      </a:lnTo>
                      <a:lnTo>
                        <a:pt x="576" y="345"/>
                      </a:lnTo>
                      <a:lnTo>
                        <a:pt x="589" y="355"/>
                      </a:lnTo>
                      <a:lnTo>
                        <a:pt x="601" y="364"/>
                      </a:lnTo>
                      <a:lnTo>
                        <a:pt x="612" y="377"/>
                      </a:lnTo>
                      <a:lnTo>
                        <a:pt x="620" y="390"/>
                      </a:lnTo>
                      <a:lnTo>
                        <a:pt x="629" y="403"/>
                      </a:lnTo>
                      <a:lnTo>
                        <a:pt x="636" y="418"/>
                      </a:lnTo>
                      <a:lnTo>
                        <a:pt x="642" y="434"/>
                      </a:lnTo>
                      <a:lnTo>
                        <a:pt x="646" y="449"/>
                      </a:lnTo>
                      <a:lnTo>
                        <a:pt x="649" y="465"/>
                      </a:lnTo>
                      <a:lnTo>
                        <a:pt x="649" y="483"/>
                      </a:lnTo>
                      <a:lnTo>
                        <a:pt x="649" y="483"/>
                      </a:lnTo>
                      <a:lnTo>
                        <a:pt x="649" y="499"/>
                      </a:lnTo>
                      <a:lnTo>
                        <a:pt x="646" y="516"/>
                      </a:lnTo>
                      <a:lnTo>
                        <a:pt x="642" y="532"/>
                      </a:lnTo>
                      <a:lnTo>
                        <a:pt x="636" y="548"/>
                      </a:lnTo>
                      <a:lnTo>
                        <a:pt x="629" y="562"/>
                      </a:lnTo>
                      <a:lnTo>
                        <a:pt x="620" y="576"/>
                      </a:lnTo>
                      <a:lnTo>
                        <a:pt x="612" y="588"/>
                      </a:lnTo>
                      <a:lnTo>
                        <a:pt x="601" y="600"/>
                      </a:lnTo>
                      <a:lnTo>
                        <a:pt x="589" y="611"/>
                      </a:lnTo>
                      <a:lnTo>
                        <a:pt x="576" y="621"/>
                      </a:lnTo>
                      <a:lnTo>
                        <a:pt x="562" y="629"/>
                      </a:lnTo>
                      <a:lnTo>
                        <a:pt x="548" y="636"/>
                      </a:lnTo>
                      <a:lnTo>
                        <a:pt x="533" y="642"/>
                      </a:lnTo>
                      <a:lnTo>
                        <a:pt x="516" y="645"/>
                      </a:lnTo>
                      <a:lnTo>
                        <a:pt x="500" y="648"/>
                      </a:lnTo>
                      <a:lnTo>
                        <a:pt x="484" y="649"/>
                      </a:lnTo>
                      <a:lnTo>
                        <a:pt x="484" y="649"/>
                      </a:lnTo>
                      <a:lnTo>
                        <a:pt x="466" y="648"/>
                      </a:lnTo>
                      <a:lnTo>
                        <a:pt x="450" y="645"/>
                      </a:lnTo>
                      <a:lnTo>
                        <a:pt x="433" y="642"/>
                      </a:lnTo>
                      <a:lnTo>
                        <a:pt x="419" y="636"/>
                      </a:lnTo>
                      <a:lnTo>
                        <a:pt x="404" y="629"/>
                      </a:lnTo>
                      <a:lnTo>
                        <a:pt x="390" y="621"/>
                      </a:lnTo>
                      <a:lnTo>
                        <a:pt x="377" y="611"/>
                      </a:lnTo>
                      <a:lnTo>
                        <a:pt x="365" y="600"/>
                      </a:lnTo>
                      <a:lnTo>
                        <a:pt x="354" y="588"/>
                      </a:lnTo>
                      <a:lnTo>
                        <a:pt x="345" y="576"/>
                      </a:lnTo>
                      <a:lnTo>
                        <a:pt x="337" y="562"/>
                      </a:lnTo>
                      <a:lnTo>
                        <a:pt x="330" y="548"/>
                      </a:lnTo>
                      <a:lnTo>
                        <a:pt x="325" y="532"/>
                      </a:lnTo>
                      <a:lnTo>
                        <a:pt x="320" y="516"/>
                      </a:lnTo>
                      <a:lnTo>
                        <a:pt x="318" y="499"/>
                      </a:lnTo>
                      <a:lnTo>
                        <a:pt x="317" y="483"/>
                      </a:lnTo>
                      <a:lnTo>
                        <a:pt x="317" y="483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sz="80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213" name="Freeform 157"/>
                <p:cNvSpPr>
                  <a:spLocks noEditPoints="1"/>
                </p:cNvSpPr>
                <p:nvPr/>
              </p:nvSpPr>
              <p:spPr bwMode="auto">
                <a:xfrm>
                  <a:off x="6370547" y="5508643"/>
                  <a:ext cx="134689" cy="144659"/>
                </a:xfrm>
                <a:custGeom>
                  <a:avLst/>
                  <a:gdLst>
                    <a:gd name="T0" fmla="*/ 666 w 772"/>
                    <a:gd name="T1" fmla="*/ 314 h 773"/>
                    <a:gd name="T2" fmla="*/ 654 w 772"/>
                    <a:gd name="T3" fmla="*/ 275 h 773"/>
                    <a:gd name="T4" fmla="*/ 693 w 772"/>
                    <a:gd name="T5" fmla="*/ 148 h 773"/>
                    <a:gd name="T6" fmla="*/ 532 w 772"/>
                    <a:gd name="T7" fmla="*/ 136 h 773"/>
                    <a:gd name="T8" fmla="*/ 478 w 772"/>
                    <a:gd name="T9" fmla="*/ 112 h 773"/>
                    <a:gd name="T10" fmla="*/ 337 w 772"/>
                    <a:gd name="T11" fmla="*/ 0 h 773"/>
                    <a:gd name="T12" fmla="*/ 293 w 772"/>
                    <a:gd name="T13" fmla="*/ 112 h 773"/>
                    <a:gd name="T14" fmla="*/ 238 w 772"/>
                    <a:gd name="T15" fmla="*/ 136 h 773"/>
                    <a:gd name="T16" fmla="*/ 135 w 772"/>
                    <a:gd name="T17" fmla="*/ 240 h 773"/>
                    <a:gd name="T18" fmla="*/ 118 w 772"/>
                    <a:gd name="T19" fmla="*/ 275 h 773"/>
                    <a:gd name="T20" fmla="*/ 0 w 772"/>
                    <a:gd name="T21" fmla="*/ 339 h 773"/>
                    <a:gd name="T22" fmla="*/ 105 w 772"/>
                    <a:gd name="T23" fmla="*/ 461 h 773"/>
                    <a:gd name="T24" fmla="*/ 126 w 772"/>
                    <a:gd name="T25" fmla="*/ 517 h 773"/>
                    <a:gd name="T26" fmla="*/ 146 w 772"/>
                    <a:gd name="T27" fmla="*/ 694 h 773"/>
                    <a:gd name="T28" fmla="*/ 256 w 772"/>
                    <a:gd name="T29" fmla="*/ 647 h 773"/>
                    <a:gd name="T30" fmla="*/ 312 w 772"/>
                    <a:gd name="T31" fmla="*/ 668 h 773"/>
                    <a:gd name="T32" fmla="*/ 459 w 772"/>
                    <a:gd name="T33" fmla="*/ 668 h 773"/>
                    <a:gd name="T34" fmla="*/ 497 w 772"/>
                    <a:gd name="T35" fmla="*/ 655 h 773"/>
                    <a:gd name="T36" fmla="*/ 624 w 772"/>
                    <a:gd name="T37" fmla="*/ 694 h 773"/>
                    <a:gd name="T38" fmla="*/ 636 w 772"/>
                    <a:gd name="T39" fmla="*/ 534 h 773"/>
                    <a:gd name="T40" fmla="*/ 660 w 772"/>
                    <a:gd name="T41" fmla="*/ 480 h 773"/>
                    <a:gd name="T42" fmla="*/ 519 w 772"/>
                    <a:gd name="T43" fmla="*/ 387 h 773"/>
                    <a:gd name="T44" fmla="*/ 516 w 772"/>
                    <a:gd name="T45" fmla="*/ 414 h 773"/>
                    <a:gd name="T46" fmla="*/ 502 w 772"/>
                    <a:gd name="T47" fmla="*/ 451 h 773"/>
                    <a:gd name="T48" fmla="*/ 479 w 772"/>
                    <a:gd name="T49" fmla="*/ 481 h 773"/>
                    <a:gd name="T50" fmla="*/ 449 w 772"/>
                    <a:gd name="T51" fmla="*/ 504 h 773"/>
                    <a:gd name="T52" fmla="*/ 413 w 772"/>
                    <a:gd name="T53" fmla="*/ 518 h 773"/>
                    <a:gd name="T54" fmla="*/ 385 w 772"/>
                    <a:gd name="T55" fmla="*/ 520 h 773"/>
                    <a:gd name="T56" fmla="*/ 346 w 772"/>
                    <a:gd name="T57" fmla="*/ 514 h 773"/>
                    <a:gd name="T58" fmla="*/ 311 w 772"/>
                    <a:gd name="T59" fmla="*/ 498 h 773"/>
                    <a:gd name="T60" fmla="*/ 282 w 772"/>
                    <a:gd name="T61" fmla="*/ 472 h 773"/>
                    <a:gd name="T62" fmla="*/ 262 w 772"/>
                    <a:gd name="T63" fmla="*/ 439 h 773"/>
                    <a:gd name="T64" fmla="*/ 253 w 772"/>
                    <a:gd name="T65" fmla="*/ 400 h 773"/>
                    <a:gd name="T66" fmla="*/ 253 w 772"/>
                    <a:gd name="T67" fmla="*/ 374 h 773"/>
                    <a:gd name="T68" fmla="*/ 262 w 772"/>
                    <a:gd name="T69" fmla="*/ 336 h 773"/>
                    <a:gd name="T70" fmla="*/ 282 w 772"/>
                    <a:gd name="T71" fmla="*/ 303 h 773"/>
                    <a:gd name="T72" fmla="*/ 311 w 772"/>
                    <a:gd name="T73" fmla="*/ 277 h 773"/>
                    <a:gd name="T74" fmla="*/ 346 w 772"/>
                    <a:gd name="T75" fmla="*/ 260 h 773"/>
                    <a:gd name="T76" fmla="*/ 385 w 772"/>
                    <a:gd name="T77" fmla="*/ 255 h 773"/>
                    <a:gd name="T78" fmla="*/ 413 w 772"/>
                    <a:gd name="T79" fmla="*/ 257 h 773"/>
                    <a:gd name="T80" fmla="*/ 449 w 772"/>
                    <a:gd name="T81" fmla="*/ 270 h 773"/>
                    <a:gd name="T82" fmla="*/ 479 w 772"/>
                    <a:gd name="T83" fmla="*/ 293 h 773"/>
                    <a:gd name="T84" fmla="*/ 502 w 772"/>
                    <a:gd name="T85" fmla="*/ 324 h 773"/>
                    <a:gd name="T86" fmla="*/ 516 w 772"/>
                    <a:gd name="T87" fmla="*/ 360 h 773"/>
                    <a:gd name="T88" fmla="*/ 519 w 772"/>
                    <a:gd name="T89" fmla="*/ 387 h 7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772" h="773">
                      <a:moveTo>
                        <a:pt x="772" y="435"/>
                      </a:moveTo>
                      <a:lnTo>
                        <a:pt x="772" y="339"/>
                      </a:lnTo>
                      <a:lnTo>
                        <a:pt x="666" y="314"/>
                      </a:lnTo>
                      <a:lnTo>
                        <a:pt x="666" y="314"/>
                      </a:lnTo>
                      <a:lnTo>
                        <a:pt x="660" y="294"/>
                      </a:lnTo>
                      <a:lnTo>
                        <a:pt x="654" y="275"/>
                      </a:lnTo>
                      <a:lnTo>
                        <a:pt x="645" y="258"/>
                      </a:lnTo>
                      <a:lnTo>
                        <a:pt x="636" y="240"/>
                      </a:lnTo>
                      <a:lnTo>
                        <a:pt x="693" y="148"/>
                      </a:lnTo>
                      <a:lnTo>
                        <a:pt x="624" y="80"/>
                      </a:lnTo>
                      <a:lnTo>
                        <a:pt x="532" y="136"/>
                      </a:lnTo>
                      <a:lnTo>
                        <a:pt x="532" y="136"/>
                      </a:lnTo>
                      <a:lnTo>
                        <a:pt x="514" y="128"/>
                      </a:lnTo>
                      <a:lnTo>
                        <a:pt x="497" y="119"/>
                      </a:lnTo>
                      <a:lnTo>
                        <a:pt x="478" y="112"/>
                      </a:lnTo>
                      <a:lnTo>
                        <a:pt x="459" y="107"/>
                      </a:lnTo>
                      <a:lnTo>
                        <a:pt x="433" y="0"/>
                      </a:lnTo>
                      <a:lnTo>
                        <a:pt x="337" y="0"/>
                      </a:lnTo>
                      <a:lnTo>
                        <a:pt x="312" y="107"/>
                      </a:lnTo>
                      <a:lnTo>
                        <a:pt x="312" y="107"/>
                      </a:lnTo>
                      <a:lnTo>
                        <a:pt x="293" y="112"/>
                      </a:lnTo>
                      <a:lnTo>
                        <a:pt x="275" y="119"/>
                      </a:lnTo>
                      <a:lnTo>
                        <a:pt x="256" y="128"/>
                      </a:lnTo>
                      <a:lnTo>
                        <a:pt x="238" y="136"/>
                      </a:lnTo>
                      <a:lnTo>
                        <a:pt x="146" y="80"/>
                      </a:lnTo>
                      <a:lnTo>
                        <a:pt x="78" y="148"/>
                      </a:lnTo>
                      <a:lnTo>
                        <a:pt x="135" y="240"/>
                      </a:lnTo>
                      <a:lnTo>
                        <a:pt x="135" y="240"/>
                      </a:lnTo>
                      <a:lnTo>
                        <a:pt x="126" y="258"/>
                      </a:lnTo>
                      <a:lnTo>
                        <a:pt x="118" y="275"/>
                      </a:lnTo>
                      <a:lnTo>
                        <a:pt x="110" y="294"/>
                      </a:lnTo>
                      <a:lnTo>
                        <a:pt x="105" y="314"/>
                      </a:lnTo>
                      <a:lnTo>
                        <a:pt x="0" y="339"/>
                      </a:lnTo>
                      <a:lnTo>
                        <a:pt x="0" y="435"/>
                      </a:lnTo>
                      <a:lnTo>
                        <a:pt x="105" y="461"/>
                      </a:lnTo>
                      <a:lnTo>
                        <a:pt x="105" y="461"/>
                      </a:lnTo>
                      <a:lnTo>
                        <a:pt x="110" y="480"/>
                      </a:lnTo>
                      <a:lnTo>
                        <a:pt x="118" y="498"/>
                      </a:lnTo>
                      <a:lnTo>
                        <a:pt x="126" y="517"/>
                      </a:lnTo>
                      <a:lnTo>
                        <a:pt x="135" y="534"/>
                      </a:lnTo>
                      <a:lnTo>
                        <a:pt x="78" y="626"/>
                      </a:lnTo>
                      <a:lnTo>
                        <a:pt x="146" y="694"/>
                      </a:lnTo>
                      <a:lnTo>
                        <a:pt x="239" y="637"/>
                      </a:lnTo>
                      <a:lnTo>
                        <a:pt x="239" y="637"/>
                      </a:lnTo>
                      <a:lnTo>
                        <a:pt x="256" y="647"/>
                      </a:lnTo>
                      <a:lnTo>
                        <a:pt x="275" y="655"/>
                      </a:lnTo>
                      <a:lnTo>
                        <a:pt x="293" y="662"/>
                      </a:lnTo>
                      <a:lnTo>
                        <a:pt x="312" y="668"/>
                      </a:lnTo>
                      <a:lnTo>
                        <a:pt x="337" y="773"/>
                      </a:lnTo>
                      <a:lnTo>
                        <a:pt x="433" y="773"/>
                      </a:lnTo>
                      <a:lnTo>
                        <a:pt x="459" y="668"/>
                      </a:lnTo>
                      <a:lnTo>
                        <a:pt x="459" y="668"/>
                      </a:lnTo>
                      <a:lnTo>
                        <a:pt x="478" y="662"/>
                      </a:lnTo>
                      <a:lnTo>
                        <a:pt x="497" y="655"/>
                      </a:lnTo>
                      <a:lnTo>
                        <a:pt x="514" y="647"/>
                      </a:lnTo>
                      <a:lnTo>
                        <a:pt x="532" y="637"/>
                      </a:lnTo>
                      <a:lnTo>
                        <a:pt x="624" y="694"/>
                      </a:lnTo>
                      <a:lnTo>
                        <a:pt x="693" y="626"/>
                      </a:lnTo>
                      <a:lnTo>
                        <a:pt x="636" y="534"/>
                      </a:lnTo>
                      <a:lnTo>
                        <a:pt x="636" y="534"/>
                      </a:lnTo>
                      <a:lnTo>
                        <a:pt x="645" y="517"/>
                      </a:lnTo>
                      <a:lnTo>
                        <a:pt x="654" y="498"/>
                      </a:lnTo>
                      <a:lnTo>
                        <a:pt x="660" y="480"/>
                      </a:lnTo>
                      <a:lnTo>
                        <a:pt x="666" y="461"/>
                      </a:lnTo>
                      <a:lnTo>
                        <a:pt x="772" y="435"/>
                      </a:lnTo>
                      <a:close/>
                      <a:moveTo>
                        <a:pt x="519" y="387"/>
                      </a:moveTo>
                      <a:lnTo>
                        <a:pt x="519" y="387"/>
                      </a:lnTo>
                      <a:lnTo>
                        <a:pt x="518" y="400"/>
                      </a:lnTo>
                      <a:lnTo>
                        <a:pt x="516" y="414"/>
                      </a:lnTo>
                      <a:lnTo>
                        <a:pt x="512" y="427"/>
                      </a:lnTo>
                      <a:lnTo>
                        <a:pt x="508" y="439"/>
                      </a:lnTo>
                      <a:lnTo>
                        <a:pt x="502" y="451"/>
                      </a:lnTo>
                      <a:lnTo>
                        <a:pt x="496" y="462"/>
                      </a:lnTo>
                      <a:lnTo>
                        <a:pt x="488" y="472"/>
                      </a:lnTo>
                      <a:lnTo>
                        <a:pt x="479" y="481"/>
                      </a:lnTo>
                      <a:lnTo>
                        <a:pt x="470" y="490"/>
                      </a:lnTo>
                      <a:lnTo>
                        <a:pt x="460" y="498"/>
                      </a:lnTo>
                      <a:lnTo>
                        <a:pt x="449" y="504"/>
                      </a:lnTo>
                      <a:lnTo>
                        <a:pt x="437" y="510"/>
                      </a:lnTo>
                      <a:lnTo>
                        <a:pt x="425" y="514"/>
                      </a:lnTo>
                      <a:lnTo>
                        <a:pt x="413" y="518"/>
                      </a:lnTo>
                      <a:lnTo>
                        <a:pt x="399" y="520"/>
                      </a:lnTo>
                      <a:lnTo>
                        <a:pt x="385" y="520"/>
                      </a:lnTo>
                      <a:lnTo>
                        <a:pt x="385" y="520"/>
                      </a:lnTo>
                      <a:lnTo>
                        <a:pt x="372" y="520"/>
                      </a:lnTo>
                      <a:lnTo>
                        <a:pt x="359" y="518"/>
                      </a:lnTo>
                      <a:lnTo>
                        <a:pt x="346" y="514"/>
                      </a:lnTo>
                      <a:lnTo>
                        <a:pt x="334" y="510"/>
                      </a:lnTo>
                      <a:lnTo>
                        <a:pt x="322" y="504"/>
                      </a:lnTo>
                      <a:lnTo>
                        <a:pt x="311" y="498"/>
                      </a:lnTo>
                      <a:lnTo>
                        <a:pt x="301" y="490"/>
                      </a:lnTo>
                      <a:lnTo>
                        <a:pt x="291" y="481"/>
                      </a:lnTo>
                      <a:lnTo>
                        <a:pt x="282" y="472"/>
                      </a:lnTo>
                      <a:lnTo>
                        <a:pt x="275" y="462"/>
                      </a:lnTo>
                      <a:lnTo>
                        <a:pt x="268" y="451"/>
                      </a:lnTo>
                      <a:lnTo>
                        <a:pt x="262" y="439"/>
                      </a:lnTo>
                      <a:lnTo>
                        <a:pt x="258" y="427"/>
                      </a:lnTo>
                      <a:lnTo>
                        <a:pt x="255" y="414"/>
                      </a:lnTo>
                      <a:lnTo>
                        <a:pt x="253" y="400"/>
                      </a:lnTo>
                      <a:lnTo>
                        <a:pt x="253" y="387"/>
                      </a:lnTo>
                      <a:lnTo>
                        <a:pt x="253" y="387"/>
                      </a:lnTo>
                      <a:lnTo>
                        <a:pt x="253" y="374"/>
                      </a:lnTo>
                      <a:lnTo>
                        <a:pt x="255" y="360"/>
                      </a:lnTo>
                      <a:lnTo>
                        <a:pt x="258" y="348"/>
                      </a:lnTo>
                      <a:lnTo>
                        <a:pt x="262" y="336"/>
                      </a:lnTo>
                      <a:lnTo>
                        <a:pt x="268" y="324"/>
                      </a:lnTo>
                      <a:lnTo>
                        <a:pt x="275" y="313"/>
                      </a:lnTo>
                      <a:lnTo>
                        <a:pt x="282" y="303"/>
                      </a:lnTo>
                      <a:lnTo>
                        <a:pt x="291" y="293"/>
                      </a:lnTo>
                      <a:lnTo>
                        <a:pt x="301" y="284"/>
                      </a:lnTo>
                      <a:lnTo>
                        <a:pt x="311" y="277"/>
                      </a:lnTo>
                      <a:lnTo>
                        <a:pt x="322" y="270"/>
                      </a:lnTo>
                      <a:lnTo>
                        <a:pt x="334" y="264"/>
                      </a:lnTo>
                      <a:lnTo>
                        <a:pt x="346" y="260"/>
                      </a:lnTo>
                      <a:lnTo>
                        <a:pt x="359" y="257"/>
                      </a:lnTo>
                      <a:lnTo>
                        <a:pt x="372" y="255"/>
                      </a:lnTo>
                      <a:lnTo>
                        <a:pt x="385" y="255"/>
                      </a:lnTo>
                      <a:lnTo>
                        <a:pt x="385" y="255"/>
                      </a:lnTo>
                      <a:lnTo>
                        <a:pt x="399" y="255"/>
                      </a:lnTo>
                      <a:lnTo>
                        <a:pt x="413" y="257"/>
                      </a:lnTo>
                      <a:lnTo>
                        <a:pt x="425" y="260"/>
                      </a:lnTo>
                      <a:lnTo>
                        <a:pt x="437" y="264"/>
                      </a:lnTo>
                      <a:lnTo>
                        <a:pt x="449" y="270"/>
                      </a:lnTo>
                      <a:lnTo>
                        <a:pt x="460" y="277"/>
                      </a:lnTo>
                      <a:lnTo>
                        <a:pt x="470" y="284"/>
                      </a:lnTo>
                      <a:lnTo>
                        <a:pt x="479" y="293"/>
                      </a:lnTo>
                      <a:lnTo>
                        <a:pt x="488" y="303"/>
                      </a:lnTo>
                      <a:lnTo>
                        <a:pt x="496" y="313"/>
                      </a:lnTo>
                      <a:lnTo>
                        <a:pt x="502" y="324"/>
                      </a:lnTo>
                      <a:lnTo>
                        <a:pt x="508" y="336"/>
                      </a:lnTo>
                      <a:lnTo>
                        <a:pt x="512" y="348"/>
                      </a:lnTo>
                      <a:lnTo>
                        <a:pt x="516" y="360"/>
                      </a:lnTo>
                      <a:lnTo>
                        <a:pt x="518" y="374"/>
                      </a:lnTo>
                      <a:lnTo>
                        <a:pt x="519" y="387"/>
                      </a:lnTo>
                      <a:lnTo>
                        <a:pt x="519" y="387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sz="80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214" name="Freeform 158"/>
                <p:cNvSpPr>
                  <a:spLocks noEditPoints="1"/>
                </p:cNvSpPr>
                <p:nvPr/>
              </p:nvSpPr>
              <p:spPr bwMode="auto">
                <a:xfrm>
                  <a:off x="6282598" y="5604801"/>
                  <a:ext cx="109703" cy="135009"/>
                </a:xfrm>
                <a:custGeom>
                  <a:avLst/>
                  <a:gdLst>
                    <a:gd name="T0" fmla="*/ 500 w 618"/>
                    <a:gd name="T1" fmla="*/ 63 h 618"/>
                    <a:gd name="T2" fmla="*/ 412 w 618"/>
                    <a:gd name="T3" fmla="*/ 102 h 618"/>
                    <a:gd name="T4" fmla="*/ 368 w 618"/>
                    <a:gd name="T5" fmla="*/ 84 h 618"/>
                    <a:gd name="T6" fmla="*/ 250 w 618"/>
                    <a:gd name="T7" fmla="*/ 84 h 618"/>
                    <a:gd name="T8" fmla="*/ 220 w 618"/>
                    <a:gd name="T9" fmla="*/ 95 h 618"/>
                    <a:gd name="T10" fmla="*/ 117 w 618"/>
                    <a:gd name="T11" fmla="*/ 63 h 618"/>
                    <a:gd name="T12" fmla="*/ 109 w 618"/>
                    <a:gd name="T13" fmla="*/ 192 h 618"/>
                    <a:gd name="T14" fmla="*/ 89 w 618"/>
                    <a:gd name="T15" fmla="*/ 236 h 618"/>
                    <a:gd name="T16" fmla="*/ 0 w 618"/>
                    <a:gd name="T17" fmla="*/ 348 h 618"/>
                    <a:gd name="T18" fmla="*/ 89 w 618"/>
                    <a:gd name="T19" fmla="*/ 383 h 618"/>
                    <a:gd name="T20" fmla="*/ 109 w 618"/>
                    <a:gd name="T21" fmla="*/ 426 h 618"/>
                    <a:gd name="T22" fmla="*/ 192 w 618"/>
                    <a:gd name="T23" fmla="*/ 510 h 618"/>
                    <a:gd name="T24" fmla="*/ 220 w 618"/>
                    <a:gd name="T25" fmla="*/ 524 h 618"/>
                    <a:gd name="T26" fmla="*/ 271 w 618"/>
                    <a:gd name="T27" fmla="*/ 618 h 618"/>
                    <a:gd name="T28" fmla="*/ 368 w 618"/>
                    <a:gd name="T29" fmla="*/ 534 h 618"/>
                    <a:gd name="T30" fmla="*/ 412 w 618"/>
                    <a:gd name="T31" fmla="*/ 517 h 618"/>
                    <a:gd name="T32" fmla="*/ 555 w 618"/>
                    <a:gd name="T33" fmla="*/ 501 h 618"/>
                    <a:gd name="T34" fmla="*/ 516 w 618"/>
                    <a:gd name="T35" fmla="*/ 413 h 618"/>
                    <a:gd name="T36" fmla="*/ 534 w 618"/>
                    <a:gd name="T37" fmla="*/ 368 h 618"/>
                    <a:gd name="T38" fmla="*/ 534 w 618"/>
                    <a:gd name="T39" fmla="*/ 251 h 618"/>
                    <a:gd name="T40" fmla="*/ 523 w 618"/>
                    <a:gd name="T41" fmla="*/ 220 h 618"/>
                    <a:gd name="T42" fmla="*/ 510 w 618"/>
                    <a:gd name="T43" fmla="*/ 192 h 618"/>
                    <a:gd name="T44" fmla="*/ 414 w 618"/>
                    <a:gd name="T45" fmla="*/ 320 h 618"/>
                    <a:gd name="T46" fmla="*/ 407 w 618"/>
                    <a:gd name="T47" fmla="*/ 351 h 618"/>
                    <a:gd name="T48" fmla="*/ 391 w 618"/>
                    <a:gd name="T49" fmla="*/ 377 h 618"/>
                    <a:gd name="T50" fmla="*/ 368 w 618"/>
                    <a:gd name="T51" fmla="*/ 398 h 618"/>
                    <a:gd name="T52" fmla="*/ 341 w 618"/>
                    <a:gd name="T53" fmla="*/ 411 h 618"/>
                    <a:gd name="T54" fmla="*/ 309 w 618"/>
                    <a:gd name="T55" fmla="*/ 415 h 618"/>
                    <a:gd name="T56" fmla="*/ 287 w 618"/>
                    <a:gd name="T57" fmla="*/ 413 h 618"/>
                    <a:gd name="T58" fmla="*/ 259 w 618"/>
                    <a:gd name="T59" fmla="*/ 403 h 618"/>
                    <a:gd name="T60" fmla="*/ 234 w 618"/>
                    <a:gd name="T61" fmla="*/ 385 h 618"/>
                    <a:gd name="T62" fmla="*/ 215 w 618"/>
                    <a:gd name="T63" fmla="*/ 360 h 618"/>
                    <a:gd name="T64" fmla="*/ 205 w 618"/>
                    <a:gd name="T65" fmla="*/ 331 h 618"/>
                    <a:gd name="T66" fmla="*/ 203 w 618"/>
                    <a:gd name="T67" fmla="*/ 309 h 618"/>
                    <a:gd name="T68" fmla="*/ 207 w 618"/>
                    <a:gd name="T69" fmla="*/ 277 h 618"/>
                    <a:gd name="T70" fmla="*/ 220 w 618"/>
                    <a:gd name="T71" fmla="*/ 250 h 618"/>
                    <a:gd name="T72" fmla="*/ 241 w 618"/>
                    <a:gd name="T73" fmla="*/ 227 h 618"/>
                    <a:gd name="T74" fmla="*/ 268 w 618"/>
                    <a:gd name="T75" fmla="*/ 211 h 618"/>
                    <a:gd name="T76" fmla="*/ 298 w 618"/>
                    <a:gd name="T77" fmla="*/ 204 h 618"/>
                    <a:gd name="T78" fmla="*/ 320 w 618"/>
                    <a:gd name="T79" fmla="*/ 204 h 618"/>
                    <a:gd name="T80" fmla="*/ 351 w 618"/>
                    <a:gd name="T81" fmla="*/ 211 h 618"/>
                    <a:gd name="T82" fmla="*/ 377 w 618"/>
                    <a:gd name="T83" fmla="*/ 227 h 618"/>
                    <a:gd name="T84" fmla="*/ 397 w 618"/>
                    <a:gd name="T85" fmla="*/ 250 h 618"/>
                    <a:gd name="T86" fmla="*/ 411 w 618"/>
                    <a:gd name="T87" fmla="*/ 277 h 618"/>
                    <a:gd name="T88" fmla="*/ 415 w 618"/>
                    <a:gd name="T89" fmla="*/ 309 h 61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618" h="618">
                      <a:moveTo>
                        <a:pt x="510" y="192"/>
                      </a:moveTo>
                      <a:lnTo>
                        <a:pt x="555" y="118"/>
                      </a:lnTo>
                      <a:lnTo>
                        <a:pt x="500" y="63"/>
                      </a:lnTo>
                      <a:lnTo>
                        <a:pt x="426" y="108"/>
                      </a:lnTo>
                      <a:lnTo>
                        <a:pt x="426" y="108"/>
                      </a:lnTo>
                      <a:lnTo>
                        <a:pt x="412" y="102"/>
                      </a:lnTo>
                      <a:lnTo>
                        <a:pt x="398" y="95"/>
                      </a:lnTo>
                      <a:lnTo>
                        <a:pt x="384" y="90"/>
                      </a:lnTo>
                      <a:lnTo>
                        <a:pt x="368" y="84"/>
                      </a:lnTo>
                      <a:lnTo>
                        <a:pt x="348" y="0"/>
                      </a:lnTo>
                      <a:lnTo>
                        <a:pt x="271" y="0"/>
                      </a:lnTo>
                      <a:lnTo>
                        <a:pt x="250" y="84"/>
                      </a:lnTo>
                      <a:lnTo>
                        <a:pt x="250" y="84"/>
                      </a:lnTo>
                      <a:lnTo>
                        <a:pt x="235" y="90"/>
                      </a:lnTo>
                      <a:lnTo>
                        <a:pt x="220" y="95"/>
                      </a:lnTo>
                      <a:lnTo>
                        <a:pt x="206" y="102"/>
                      </a:lnTo>
                      <a:lnTo>
                        <a:pt x="192" y="108"/>
                      </a:lnTo>
                      <a:lnTo>
                        <a:pt x="117" y="63"/>
                      </a:lnTo>
                      <a:lnTo>
                        <a:pt x="63" y="118"/>
                      </a:lnTo>
                      <a:lnTo>
                        <a:pt x="109" y="192"/>
                      </a:lnTo>
                      <a:lnTo>
                        <a:pt x="109" y="192"/>
                      </a:lnTo>
                      <a:lnTo>
                        <a:pt x="101" y="206"/>
                      </a:lnTo>
                      <a:lnTo>
                        <a:pt x="94" y="220"/>
                      </a:lnTo>
                      <a:lnTo>
                        <a:pt x="89" y="236"/>
                      </a:lnTo>
                      <a:lnTo>
                        <a:pt x="85" y="251"/>
                      </a:lnTo>
                      <a:lnTo>
                        <a:pt x="0" y="271"/>
                      </a:lnTo>
                      <a:lnTo>
                        <a:pt x="0" y="348"/>
                      </a:lnTo>
                      <a:lnTo>
                        <a:pt x="85" y="368"/>
                      </a:lnTo>
                      <a:lnTo>
                        <a:pt x="85" y="368"/>
                      </a:lnTo>
                      <a:lnTo>
                        <a:pt x="89" y="383"/>
                      </a:lnTo>
                      <a:lnTo>
                        <a:pt x="94" y="398"/>
                      </a:lnTo>
                      <a:lnTo>
                        <a:pt x="101" y="412"/>
                      </a:lnTo>
                      <a:lnTo>
                        <a:pt x="109" y="426"/>
                      </a:lnTo>
                      <a:lnTo>
                        <a:pt x="63" y="501"/>
                      </a:lnTo>
                      <a:lnTo>
                        <a:pt x="117" y="556"/>
                      </a:lnTo>
                      <a:lnTo>
                        <a:pt x="192" y="510"/>
                      </a:lnTo>
                      <a:lnTo>
                        <a:pt x="192" y="510"/>
                      </a:lnTo>
                      <a:lnTo>
                        <a:pt x="206" y="517"/>
                      </a:lnTo>
                      <a:lnTo>
                        <a:pt x="220" y="524"/>
                      </a:lnTo>
                      <a:lnTo>
                        <a:pt x="235" y="529"/>
                      </a:lnTo>
                      <a:lnTo>
                        <a:pt x="250" y="534"/>
                      </a:lnTo>
                      <a:lnTo>
                        <a:pt x="271" y="618"/>
                      </a:lnTo>
                      <a:lnTo>
                        <a:pt x="348" y="618"/>
                      </a:lnTo>
                      <a:lnTo>
                        <a:pt x="368" y="534"/>
                      </a:lnTo>
                      <a:lnTo>
                        <a:pt x="368" y="534"/>
                      </a:lnTo>
                      <a:lnTo>
                        <a:pt x="384" y="529"/>
                      </a:lnTo>
                      <a:lnTo>
                        <a:pt x="398" y="524"/>
                      </a:lnTo>
                      <a:lnTo>
                        <a:pt x="412" y="517"/>
                      </a:lnTo>
                      <a:lnTo>
                        <a:pt x="426" y="510"/>
                      </a:lnTo>
                      <a:lnTo>
                        <a:pt x="500" y="556"/>
                      </a:lnTo>
                      <a:lnTo>
                        <a:pt x="555" y="501"/>
                      </a:lnTo>
                      <a:lnTo>
                        <a:pt x="510" y="426"/>
                      </a:lnTo>
                      <a:lnTo>
                        <a:pt x="510" y="426"/>
                      </a:lnTo>
                      <a:lnTo>
                        <a:pt x="516" y="413"/>
                      </a:lnTo>
                      <a:lnTo>
                        <a:pt x="523" y="398"/>
                      </a:lnTo>
                      <a:lnTo>
                        <a:pt x="529" y="383"/>
                      </a:lnTo>
                      <a:lnTo>
                        <a:pt x="534" y="368"/>
                      </a:lnTo>
                      <a:lnTo>
                        <a:pt x="618" y="348"/>
                      </a:lnTo>
                      <a:lnTo>
                        <a:pt x="618" y="271"/>
                      </a:lnTo>
                      <a:lnTo>
                        <a:pt x="534" y="251"/>
                      </a:lnTo>
                      <a:lnTo>
                        <a:pt x="534" y="251"/>
                      </a:lnTo>
                      <a:lnTo>
                        <a:pt x="529" y="236"/>
                      </a:lnTo>
                      <a:lnTo>
                        <a:pt x="523" y="220"/>
                      </a:lnTo>
                      <a:lnTo>
                        <a:pt x="516" y="206"/>
                      </a:lnTo>
                      <a:lnTo>
                        <a:pt x="510" y="192"/>
                      </a:lnTo>
                      <a:lnTo>
                        <a:pt x="510" y="192"/>
                      </a:lnTo>
                      <a:close/>
                      <a:moveTo>
                        <a:pt x="415" y="309"/>
                      </a:moveTo>
                      <a:lnTo>
                        <a:pt x="415" y="309"/>
                      </a:lnTo>
                      <a:lnTo>
                        <a:pt x="414" y="320"/>
                      </a:lnTo>
                      <a:lnTo>
                        <a:pt x="413" y="331"/>
                      </a:lnTo>
                      <a:lnTo>
                        <a:pt x="411" y="341"/>
                      </a:lnTo>
                      <a:lnTo>
                        <a:pt x="407" y="351"/>
                      </a:lnTo>
                      <a:lnTo>
                        <a:pt x="402" y="360"/>
                      </a:lnTo>
                      <a:lnTo>
                        <a:pt x="397" y="369"/>
                      </a:lnTo>
                      <a:lnTo>
                        <a:pt x="391" y="377"/>
                      </a:lnTo>
                      <a:lnTo>
                        <a:pt x="385" y="385"/>
                      </a:lnTo>
                      <a:lnTo>
                        <a:pt x="377" y="391"/>
                      </a:lnTo>
                      <a:lnTo>
                        <a:pt x="368" y="398"/>
                      </a:lnTo>
                      <a:lnTo>
                        <a:pt x="360" y="403"/>
                      </a:lnTo>
                      <a:lnTo>
                        <a:pt x="351" y="408"/>
                      </a:lnTo>
                      <a:lnTo>
                        <a:pt x="341" y="411"/>
                      </a:lnTo>
                      <a:lnTo>
                        <a:pt x="330" y="413"/>
                      </a:lnTo>
                      <a:lnTo>
                        <a:pt x="320" y="415"/>
                      </a:lnTo>
                      <a:lnTo>
                        <a:pt x="309" y="415"/>
                      </a:lnTo>
                      <a:lnTo>
                        <a:pt x="309" y="415"/>
                      </a:lnTo>
                      <a:lnTo>
                        <a:pt x="298" y="415"/>
                      </a:lnTo>
                      <a:lnTo>
                        <a:pt x="287" y="413"/>
                      </a:lnTo>
                      <a:lnTo>
                        <a:pt x="277" y="411"/>
                      </a:lnTo>
                      <a:lnTo>
                        <a:pt x="268" y="408"/>
                      </a:lnTo>
                      <a:lnTo>
                        <a:pt x="259" y="403"/>
                      </a:lnTo>
                      <a:lnTo>
                        <a:pt x="250" y="398"/>
                      </a:lnTo>
                      <a:lnTo>
                        <a:pt x="241" y="391"/>
                      </a:lnTo>
                      <a:lnTo>
                        <a:pt x="234" y="385"/>
                      </a:lnTo>
                      <a:lnTo>
                        <a:pt x="227" y="377"/>
                      </a:lnTo>
                      <a:lnTo>
                        <a:pt x="220" y="369"/>
                      </a:lnTo>
                      <a:lnTo>
                        <a:pt x="215" y="360"/>
                      </a:lnTo>
                      <a:lnTo>
                        <a:pt x="211" y="351"/>
                      </a:lnTo>
                      <a:lnTo>
                        <a:pt x="207" y="341"/>
                      </a:lnTo>
                      <a:lnTo>
                        <a:pt x="205" y="331"/>
                      </a:lnTo>
                      <a:lnTo>
                        <a:pt x="203" y="320"/>
                      </a:lnTo>
                      <a:lnTo>
                        <a:pt x="203" y="309"/>
                      </a:lnTo>
                      <a:lnTo>
                        <a:pt x="203" y="309"/>
                      </a:lnTo>
                      <a:lnTo>
                        <a:pt x="203" y="298"/>
                      </a:lnTo>
                      <a:lnTo>
                        <a:pt x="205" y="288"/>
                      </a:lnTo>
                      <a:lnTo>
                        <a:pt x="207" y="277"/>
                      </a:lnTo>
                      <a:lnTo>
                        <a:pt x="211" y="267"/>
                      </a:lnTo>
                      <a:lnTo>
                        <a:pt x="215" y="259"/>
                      </a:lnTo>
                      <a:lnTo>
                        <a:pt x="220" y="250"/>
                      </a:lnTo>
                      <a:lnTo>
                        <a:pt x="227" y="241"/>
                      </a:lnTo>
                      <a:lnTo>
                        <a:pt x="234" y="234"/>
                      </a:lnTo>
                      <a:lnTo>
                        <a:pt x="241" y="227"/>
                      </a:lnTo>
                      <a:lnTo>
                        <a:pt x="250" y="221"/>
                      </a:lnTo>
                      <a:lnTo>
                        <a:pt x="259" y="216"/>
                      </a:lnTo>
                      <a:lnTo>
                        <a:pt x="268" y="211"/>
                      </a:lnTo>
                      <a:lnTo>
                        <a:pt x="277" y="207"/>
                      </a:lnTo>
                      <a:lnTo>
                        <a:pt x="287" y="205"/>
                      </a:lnTo>
                      <a:lnTo>
                        <a:pt x="298" y="204"/>
                      </a:lnTo>
                      <a:lnTo>
                        <a:pt x="309" y="203"/>
                      </a:lnTo>
                      <a:lnTo>
                        <a:pt x="309" y="203"/>
                      </a:lnTo>
                      <a:lnTo>
                        <a:pt x="320" y="204"/>
                      </a:lnTo>
                      <a:lnTo>
                        <a:pt x="330" y="205"/>
                      </a:lnTo>
                      <a:lnTo>
                        <a:pt x="341" y="207"/>
                      </a:lnTo>
                      <a:lnTo>
                        <a:pt x="351" y="211"/>
                      </a:lnTo>
                      <a:lnTo>
                        <a:pt x="360" y="216"/>
                      </a:lnTo>
                      <a:lnTo>
                        <a:pt x="368" y="221"/>
                      </a:lnTo>
                      <a:lnTo>
                        <a:pt x="377" y="227"/>
                      </a:lnTo>
                      <a:lnTo>
                        <a:pt x="385" y="234"/>
                      </a:lnTo>
                      <a:lnTo>
                        <a:pt x="391" y="241"/>
                      </a:lnTo>
                      <a:lnTo>
                        <a:pt x="397" y="250"/>
                      </a:lnTo>
                      <a:lnTo>
                        <a:pt x="402" y="259"/>
                      </a:lnTo>
                      <a:lnTo>
                        <a:pt x="407" y="267"/>
                      </a:lnTo>
                      <a:lnTo>
                        <a:pt x="411" y="277"/>
                      </a:lnTo>
                      <a:lnTo>
                        <a:pt x="413" y="288"/>
                      </a:lnTo>
                      <a:lnTo>
                        <a:pt x="414" y="298"/>
                      </a:lnTo>
                      <a:lnTo>
                        <a:pt x="415" y="309"/>
                      </a:lnTo>
                      <a:lnTo>
                        <a:pt x="415" y="309"/>
                      </a:lnTo>
                      <a:close/>
                    </a:path>
                  </a:pathLst>
                </a:cu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ja-JP" altLang="en-US" sz="80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215" name="正方形/長方形 214"/>
                <p:cNvSpPr/>
                <p:nvPr/>
              </p:nvSpPr>
              <p:spPr>
                <a:xfrm>
                  <a:off x="6129578" y="5174927"/>
                  <a:ext cx="511055" cy="196860"/>
                </a:xfrm>
                <a:prstGeom prst="rect">
                  <a:avLst/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altLang="ja-JP" sz="800" b="1" dirty="0">
                      <a:solidFill>
                        <a:srgbClr val="FFFFFF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APP</a:t>
                  </a:r>
                  <a:endParaRPr lang="ja-JP" altLang="en-US" sz="8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00" name="テキスト ボックス 99"/>
              <p:cNvSpPr txBox="1"/>
              <p:nvPr/>
            </p:nvSpPr>
            <p:spPr>
              <a:xfrm>
                <a:off x="11837584" y="2299705"/>
                <a:ext cx="1542805" cy="3594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Clr>
                    <a:srgbClr val="FFC000"/>
                  </a:buClr>
                </a:pPr>
                <a:r>
                  <a:rPr lang="ja-JP" altLang="en-US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シナリオ実行ロボット</a:t>
                </a:r>
                <a:r>
                  <a:rPr lang="en-US" altLang="ja-JP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/>
                </a:r>
                <a:br>
                  <a:rPr lang="en-US" altLang="ja-JP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</a:br>
                <a:r>
                  <a:rPr lang="ja-JP" altLang="en-US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（</a:t>
                </a:r>
                <a:r>
                  <a:rPr lang="en-US" altLang="ja-JP" sz="800" b="1" dirty="0" err="1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WinActor</a:t>
                </a:r>
                <a:r>
                  <a:rPr lang="ja-JP" altLang="en-US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実行版）</a:t>
                </a:r>
                <a:endParaRPr lang="en-US" altLang="ja-JP" sz="8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01" name="ホームベース 100"/>
              <p:cNvSpPr/>
              <p:nvPr/>
            </p:nvSpPr>
            <p:spPr>
              <a:xfrm>
                <a:off x="13376642" y="1900140"/>
                <a:ext cx="318104" cy="1808588"/>
              </a:xfrm>
              <a:prstGeom prst="homePlate">
                <a:avLst>
                  <a:gd name="adj" fmla="val 36738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8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自動化された業務</a:t>
                </a:r>
                <a:endParaRPr lang="en-US" altLang="ja-JP" sz="800" b="1" dirty="0">
                  <a:solidFill>
                    <a:srgbClr val="FFFFFF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  <a:p>
                <a:pPr algn="ctr"/>
                <a:r>
                  <a:rPr lang="ja-JP" altLang="en-US" sz="800" b="1" dirty="0">
                    <a:solidFill>
                      <a:srgbClr val="FFFFFF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の実行</a:t>
                </a:r>
              </a:p>
            </p:txBody>
          </p:sp>
          <p:grpSp>
            <p:nvGrpSpPr>
              <p:cNvPr id="102" name="グループ化 101"/>
              <p:cNvGrpSpPr/>
              <p:nvPr/>
            </p:nvGrpSpPr>
            <p:grpSpPr>
              <a:xfrm>
                <a:off x="10099319" y="3110723"/>
                <a:ext cx="275288" cy="322668"/>
                <a:chOff x="2730512" y="3277519"/>
                <a:chExt cx="515771" cy="534576"/>
              </a:xfrm>
            </p:grpSpPr>
            <p:grpSp>
              <p:nvGrpSpPr>
                <p:cNvPr id="197" name="グループ化 196"/>
                <p:cNvGrpSpPr/>
                <p:nvPr/>
              </p:nvGrpSpPr>
              <p:grpSpPr>
                <a:xfrm>
                  <a:off x="2900645" y="3277519"/>
                  <a:ext cx="345638" cy="396284"/>
                  <a:chOff x="2036676" y="1268760"/>
                  <a:chExt cx="432048" cy="495355"/>
                </a:xfrm>
                <a:solidFill>
                  <a:schemeClr val="bg1"/>
                </a:solidFill>
              </p:grpSpPr>
              <p:sp>
                <p:nvSpPr>
                  <p:cNvPr id="208" name="メモ 207"/>
                  <p:cNvSpPr/>
                  <p:nvPr/>
                </p:nvSpPr>
                <p:spPr>
                  <a:xfrm flipV="1">
                    <a:off x="2036676" y="1268760"/>
                    <a:ext cx="432048" cy="495355"/>
                  </a:xfrm>
                  <a:prstGeom prst="foldedCorner">
                    <a:avLst>
                      <a:gd name="adj" fmla="val 33230"/>
                    </a:avLst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>
                      <a:solidFill>
                        <a:srgbClr val="C2CEE6">
                          <a:lumMod val="7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cxnSp>
                <p:nvCxnSpPr>
                  <p:cNvPr id="209" name="直線コネクタ 208"/>
                  <p:cNvCxnSpPr/>
                  <p:nvPr/>
                </p:nvCxnSpPr>
                <p:spPr>
                  <a:xfrm>
                    <a:off x="2108684" y="1440080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0" name="直線コネクタ 209"/>
                  <p:cNvCxnSpPr/>
                  <p:nvPr/>
                </p:nvCxnSpPr>
                <p:spPr>
                  <a:xfrm>
                    <a:off x="2108684" y="1516437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1" name="直線コネクタ 210"/>
                  <p:cNvCxnSpPr/>
                  <p:nvPr/>
                </p:nvCxnSpPr>
                <p:spPr>
                  <a:xfrm>
                    <a:off x="2108684" y="1584096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8" name="グループ化 197"/>
                <p:cNvGrpSpPr/>
                <p:nvPr/>
              </p:nvGrpSpPr>
              <p:grpSpPr>
                <a:xfrm>
                  <a:off x="2822575" y="3345900"/>
                  <a:ext cx="345638" cy="396284"/>
                  <a:chOff x="2036676" y="1268760"/>
                  <a:chExt cx="432048" cy="495355"/>
                </a:xfrm>
                <a:solidFill>
                  <a:schemeClr val="bg1"/>
                </a:solidFill>
              </p:grpSpPr>
              <p:sp>
                <p:nvSpPr>
                  <p:cNvPr id="204" name="メモ 203"/>
                  <p:cNvSpPr/>
                  <p:nvPr/>
                </p:nvSpPr>
                <p:spPr>
                  <a:xfrm flipV="1">
                    <a:off x="2036676" y="1268760"/>
                    <a:ext cx="432048" cy="495355"/>
                  </a:xfrm>
                  <a:prstGeom prst="foldedCorner">
                    <a:avLst>
                      <a:gd name="adj" fmla="val 33230"/>
                    </a:avLst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>
                      <a:solidFill>
                        <a:srgbClr val="C2CEE6">
                          <a:lumMod val="7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cxnSp>
                <p:nvCxnSpPr>
                  <p:cNvPr id="205" name="直線コネクタ 204"/>
                  <p:cNvCxnSpPr/>
                  <p:nvPr/>
                </p:nvCxnSpPr>
                <p:spPr>
                  <a:xfrm>
                    <a:off x="2108684" y="1440080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直線コネクタ 205"/>
                  <p:cNvCxnSpPr/>
                  <p:nvPr/>
                </p:nvCxnSpPr>
                <p:spPr>
                  <a:xfrm>
                    <a:off x="2108684" y="1516437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直線コネクタ 206"/>
                  <p:cNvCxnSpPr/>
                  <p:nvPr/>
                </p:nvCxnSpPr>
                <p:spPr>
                  <a:xfrm>
                    <a:off x="2108684" y="1584096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9" name="グループ化 198"/>
                <p:cNvGrpSpPr/>
                <p:nvPr/>
              </p:nvGrpSpPr>
              <p:grpSpPr>
                <a:xfrm>
                  <a:off x="2730512" y="3415811"/>
                  <a:ext cx="345638" cy="396284"/>
                  <a:chOff x="2036676" y="1268760"/>
                  <a:chExt cx="432048" cy="495355"/>
                </a:xfrm>
                <a:solidFill>
                  <a:schemeClr val="bg1"/>
                </a:solidFill>
              </p:grpSpPr>
              <p:sp>
                <p:nvSpPr>
                  <p:cNvPr id="200" name="メモ 199"/>
                  <p:cNvSpPr/>
                  <p:nvPr/>
                </p:nvSpPr>
                <p:spPr>
                  <a:xfrm flipV="1">
                    <a:off x="2036676" y="1268760"/>
                    <a:ext cx="432048" cy="495355"/>
                  </a:xfrm>
                  <a:prstGeom prst="foldedCorner">
                    <a:avLst>
                      <a:gd name="adj" fmla="val 33230"/>
                    </a:avLst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>
                      <a:solidFill>
                        <a:srgbClr val="C2CEE6">
                          <a:lumMod val="75000"/>
                        </a:srgbClr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Meiryo UI" panose="020B0604030504040204" pitchFamily="50" charset="-128"/>
                    </a:endParaRPr>
                  </a:p>
                </p:txBody>
              </p:sp>
              <p:cxnSp>
                <p:nvCxnSpPr>
                  <p:cNvPr id="201" name="直線コネクタ 200"/>
                  <p:cNvCxnSpPr/>
                  <p:nvPr/>
                </p:nvCxnSpPr>
                <p:spPr>
                  <a:xfrm>
                    <a:off x="2108684" y="1440080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直線コネクタ 201"/>
                  <p:cNvCxnSpPr/>
                  <p:nvPr/>
                </p:nvCxnSpPr>
                <p:spPr>
                  <a:xfrm>
                    <a:off x="2108684" y="1516437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直線コネクタ 202"/>
                  <p:cNvCxnSpPr/>
                  <p:nvPr/>
                </p:nvCxnSpPr>
                <p:spPr>
                  <a:xfrm>
                    <a:off x="2108684" y="1584096"/>
                    <a:ext cx="288032" cy="0"/>
                  </a:xfrm>
                  <a:prstGeom prst="line">
                    <a:avLst/>
                  </a:prstGeom>
                  <a:grpFill/>
                  <a:ln w="28575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03" name="カギ線コネクタ 102"/>
              <p:cNvCxnSpPr>
                <a:stCxn id="94" idx="1"/>
                <a:endCxn id="93" idx="2"/>
              </p:cNvCxnSpPr>
              <p:nvPr/>
            </p:nvCxnSpPr>
            <p:spPr>
              <a:xfrm rot="5400000" flipH="1" flipV="1">
                <a:off x="10391086" y="2724203"/>
                <a:ext cx="78627" cy="383109"/>
              </a:xfrm>
              <a:prstGeom prst="bentConnector2">
                <a:avLst/>
              </a:prstGeom>
              <a:ln>
                <a:solidFill>
                  <a:schemeClr val="accent1">
                    <a:lumMod val="75000"/>
                  </a:schemeClr>
                </a:solidFill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カギ線コネクタ 103"/>
              <p:cNvCxnSpPr>
                <a:stCxn id="93" idx="6"/>
                <a:endCxn id="221" idx="1"/>
              </p:cNvCxnSpPr>
              <p:nvPr/>
            </p:nvCxnSpPr>
            <p:spPr>
              <a:xfrm flipV="1">
                <a:off x="11667748" y="2869049"/>
                <a:ext cx="849068" cy="739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5" name="正方形/長方形 104"/>
              <p:cNvSpPr/>
              <p:nvPr/>
            </p:nvSpPr>
            <p:spPr>
              <a:xfrm>
                <a:off x="14143511" y="3071516"/>
                <a:ext cx="97517" cy="1034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6" name="正方形/長方形 105"/>
              <p:cNvSpPr/>
              <p:nvPr/>
            </p:nvSpPr>
            <p:spPr>
              <a:xfrm>
                <a:off x="13013286" y="3072641"/>
                <a:ext cx="97517" cy="1034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7" name="正方形/長方形 106"/>
              <p:cNvSpPr/>
              <p:nvPr/>
            </p:nvSpPr>
            <p:spPr>
              <a:xfrm>
                <a:off x="14283635" y="3468697"/>
                <a:ext cx="97517" cy="1034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14444409" y="3683430"/>
                <a:ext cx="97517" cy="10342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109" name="カギ線コネクタ 108"/>
              <p:cNvCxnSpPr>
                <a:stCxn id="93" idx="6"/>
                <a:endCxn id="218" idx="1"/>
              </p:cNvCxnSpPr>
              <p:nvPr/>
            </p:nvCxnSpPr>
            <p:spPr>
              <a:xfrm>
                <a:off x="11667748" y="2876443"/>
                <a:ext cx="920491" cy="136514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0" name="グループ化 109"/>
              <p:cNvGrpSpPr/>
              <p:nvPr/>
            </p:nvGrpSpPr>
            <p:grpSpPr>
              <a:xfrm>
                <a:off x="9905215" y="4461077"/>
                <a:ext cx="412783" cy="258683"/>
                <a:chOff x="865941" y="5843112"/>
                <a:chExt cx="670847" cy="421733"/>
              </a:xfrm>
            </p:grpSpPr>
            <p:grpSp>
              <p:nvGrpSpPr>
                <p:cNvPr id="191" name="グループ化 190"/>
                <p:cNvGrpSpPr/>
                <p:nvPr/>
              </p:nvGrpSpPr>
              <p:grpSpPr>
                <a:xfrm>
                  <a:off x="1176788" y="5847814"/>
                  <a:ext cx="360000" cy="417031"/>
                  <a:chOff x="3180522" y="4540959"/>
                  <a:chExt cx="360000" cy="417031"/>
                </a:xfrm>
              </p:grpSpPr>
              <p:sp>
                <p:nvSpPr>
                  <p:cNvPr id="193" name="角丸四角形 192"/>
                  <p:cNvSpPr/>
                  <p:nvPr/>
                </p:nvSpPr>
                <p:spPr>
                  <a:xfrm>
                    <a:off x="3180522" y="4540959"/>
                    <a:ext cx="360000" cy="288000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94" name="正方形/長方形 193"/>
                  <p:cNvSpPr/>
                  <p:nvPr/>
                </p:nvSpPr>
                <p:spPr>
                  <a:xfrm>
                    <a:off x="3248775" y="4592365"/>
                    <a:ext cx="216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95" name="正方形/長方形 194"/>
                  <p:cNvSpPr/>
                  <p:nvPr/>
                </p:nvSpPr>
                <p:spPr>
                  <a:xfrm>
                    <a:off x="3270522" y="4823560"/>
                    <a:ext cx="18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96" name="正方形/長方形 195"/>
                  <p:cNvSpPr/>
                  <p:nvPr/>
                </p:nvSpPr>
                <p:spPr>
                  <a:xfrm>
                    <a:off x="3180522" y="4885990"/>
                    <a:ext cx="36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192" name="フリーフォーム 191"/>
                <p:cNvSpPr>
                  <a:spLocks noChangeArrowheads="1"/>
                </p:cNvSpPr>
                <p:nvPr/>
              </p:nvSpPr>
              <p:spPr bwMode="auto">
                <a:xfrm flipH="1">
                  <a:off x="865941" y="5843112"/>
                  <a:ext cx="310604" cy="411687"/>
                </a:xfrm>
                <a:custGeom>
                  <a:avLst/>
                  <a:gdLst>
                    <a:gd name="connsiteX0" fmla="*/ 160912 w 310604"/>
                    <a:gd name="connsiteY0" fmla="*/ 0 h 411687"/>
                    <a:gd name="connsiteX1" fmla="*/ 56996 w 310604"/>
                    <a:gd name="connsiteY1" fmla="*/ 104052 h 411687"/>
                    <a:gd name="connsiteX2" fmla="*/ 120463 w 310604"/>
                    <a:gd name="connsiteY2" fmla="*/ 199927 h 411687"/>
                    <a:gd name="connsiteX3" fmla="*/ 158607 w 310604"/>
                    <a:gd name="connsiteY3" fmla="*/ 207638 h 411687"/>
                    <a:gd name="connsiteX4" fmla="*/ 84906 w 310604"/>
                    <a:gd name="connsiteY4" fmla="*/ 207638 h 411687"/>
                    <a:gd name="connsiteX5" fmla="*/ 0 w 310604"/>
                    <a:gd name="connsiteY5" fmla="*/ 292544 h 411687"/>
                    <a:gd name="connsiteX6" fmla="*/ 701 w 310604"/>
                    <a:gd name="connsiteY6" fmla="*/ 296014 h 411687"/>
                    <a:gd name="connsiteX7" fmla="*/ 0 w 310604"/>
                    <a:gd name="connsiteY7" fmla="*/ 296014 h 411687"/>
                    <a:gd name="connsiteX8" fmla="*/ 0 w 310604"/>
                    <a:gd name="connsiteY8" fmla="*/ 411687 h 411687"/>
                    <a:gd name="connsiteX9" fmla="*/ 310604 w 310604"/>
                    <a:gd name="connsiteY9" fmla="*/ 411687 h 411687"/>
                    <a:gd name="connsiteX10" fmla="*/ 310604 w 310604"/>
                    <a:gd name="connsiteY10" fmla="*/ 296014 h 411687"/>
                    <a:gd name="connsiteX11" fmla="*/ 309904 w 310604"/>
                    <a:gd name="connsiteY11" fmla="*/ 296014 h 411687"/>
                    <a:gd name="connsiteX12" fmla="*/ 310604 w 310604"/>
                    <a:gd name="connsiteY12" fmla="*/ 292544 h 411687"/>
                    <a:gd name="connsiteX13" fmla="*/ 225698 w 310604"/>
                    <a:gd name="connsiteY13" fmla="*/ 207638 h 411687"/>
                    <a:gd name="connsiteX14" fmla="*/ 163217 w 310604"/>
                    <a:gd name="connsiteY14" fmla="*/ 207638 h 411687"/>
                    <a:gd name="connsiteX15" fmla="*/ 201361 w 310604"/>
                    <a:gd name="connsiteY15" fmla="*/ 199927 h 411687"/>
                    <a:gd name="connsiteX16" fmla="*/ 264828 w 310604"/>
                    <a:gd name="connsiteY16" fmla="*/ 104052 h 411687"/>
                    <a:gd name="connsiteX17" fmla="*/ 160912 w 310604"/>
                    <a:gd name="connsiteY17" fmla="*/ 0 h 411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10604" h="411687">
                      <a:moveTo>
                        <a:pt x="160912" y="0"/>
                      </a:moveTo>
                      <a:cubicBezTo>
                        <a:pt x="103521" y="0"/>
                        <a:pt x="56996" y="46586"/>
                        <a:pt x="56996" y="104052"/>
                      </a:cubicBezTo>
                      <a:cubicBezTo>
                        <a:pt x="56996" y="147152"/>
                        <a:pt x="83166" y="184131"/>
                        <a:pt x="120463" y="199927"/>
                      </a:cubicBezTo>
                      <a:lnTo>
                        <a:pt x="158607" y="207638"/>
                      </a:lnTo>
                      <a:lnTo>
                        <a:pt x="84906" y="207638"/>
                      </a:lnTo>
                      <a:cubicBezTo>
                        <a:pt x="38014" y="207638"/>
                        <a:pt x="0" y="245652"/>
                        <a:pt x="0" y="292544"/>
                      </a:cubicBezTo>
                      <a:lnTo>
                        <a:pt x="701" y="296014"/>
                      </a:lnTo>
                      <a:lnTo>
                        <a:pt x="0" y="296014"/>
                      </a:lnTo>
                      <a:lnTo>
                        <a:pt x="0" y="411687"/>
                      </a:lnTo>
                      <a:lnTo>
                        <a:pt x="310604" y="411687"/>
                      </a:lnTo>
                      <a:lnTo>
                        <a:pt x="310604" y="296014"/>
                      </a:lnTo>
                      <a:lnTo>
                        <a:pt x="309904" y="296014"/>
                      </a:lnTo>
                      <a:lnTo>
                        <a:pt x="310604" y="292544"/>
                      </a:lnTo>
                      <a:cubicBezTo>
                        <a:pt x="310604" y="245652"/>
                        <a:pt x="272590" y="207638"/>
                        <a:pt x="225698" y="207638"/>
                      </a:cubicBezTo>
                      <a:lnTo>
                        <a:pt x="163217" y="207638"/>
                      </a:lnTo>
                      <a:lnTo>
                        <a:pt x="201361" y="199927"/>
                      </a:lnTo>
                      <a:cubicBezTo>
                        <a:pt x="238658" y="184131"/>
                        <a:pt x="264828" y="147152"/>
                        <a:pt x="264828" y="104052"/>
                      </a:cubicBezTo>
                      <a:cubicBezTo>
                        <a:pt x="264828" y="46586"/>
                        <a:pt x="218303" y="0"/>
                        <a:pt x="160912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noAutofit/>
                </a:bodyPr>
                <a:lstStyle/>
                <a:p>
                  <a:endParaRPr lang="ja-JP" altLang="en-US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cxnSp>
            <p:nvCxnSpPr>
              <p:cNvPr id="111" name="カギ線コネクタ 110"/>
              <p:cNvCxnSpPr>
                <a:stCxn id="143" idx="0"/>
                <a:endCxn id="93" idx="4"/>
              </p:cNvCxnSpPr>
              <p:nvPr/>
            </p:nvCxnSpPr>
            <p:spPr>
              <a:xfrm rot="16200000" flipV="1">
                <a:off x="10917598" y="3610722"/>
                <a:ext cx="695048" cy="240540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headEnd w="lg" len="med"/>
                <a:tailEnd type="triangle" w="lg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2" name="角丸四角形 111"/>
              <p:cNvSpPr/>
              <p:nvPr/>
            </p:nvSpPr>
            <p:spPr>
              <a:xfrm>
                <a:off x="13718752" y="1900140"/>
                <a:ext cx="920115" cy="1808588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  <a:prstDash val="sys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13" name="角丸四角形 112"/>
              <p:cNvSpPr/>
              <p:nvPr/>
            </p:nvSpPr>
            <p:spPr>
              <a:xfrm>
                <a:off x="11948489" y="1463839"/>
                <a:ext cx="1340390" cy="295355"/>
              </a:xfrm>
              <a:prstGeom prst="roundRect">
                <a:avLst>
                  <a:gd name="adj" fmla="val 7839"/>
                </a:avLst>
              </a:prstGeom>
              <a:solidFill>
                <a:schemeClr val="accent1">
                  <a:lumMod val="50000"/>
                </a:schemeClr>
              </a:solidFill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100" b="1" dirty="0">
                    <a:solidFill>
                      <a:srgbClr val="FFFFFF"/>
                    </a:solidFill>
                    <a:latin typeface="+mj-ea"/>
                    <a:ea typeface="+mj-ea"/>
                    <a:cs typeface="メイリオ" panose="020B0604030504040204" pitchFamily="50" charset="-128"/>
                  </a:rPr>
                  <a:t>他社</a:t>
                </a:r>
                <a:r>
                  <a:rPr lang="en-US" altLang="ja-JP" sz="1100" b="1" dirty="0">
                    <a:solidFill>
                      <a:srgbClr val="FFFFFF"/>
                    </a:solidFill>
                    <a:latin typeface="+mj-ea"/>
                    <a:ea typeface="+mj-ea"/>
                    <a:cs typeface="メイリオ" panose="020B0604030504040204" pitchFamily="50" charset="-128"/>
                  </a:rPr>
                  <a:t>BPM</a:t>
                </a:r>
                <a:r>
                  <a:rPr lang="ja-JP" altLang="en-US" sz="1100" b="1" dirty="0">
                    <a:solidFill>
                      <a:srgbClr val="FFFFFF"/>
                    </a:solidFill>
                    <a:latin typeface="+mj-ea"/>
                    <a:ea typeface="+mj-ea"/>
                    <a:cs typeface="メイリオ" panose="020B0604030504040204" pitchFamily="50" charset="-128"/>
                  </a:rPr>
                  <a:t>ツールなど</a:t>
                </a:r>
              </a:p>
            </p:txBody>
          </p:sp>
          <p:sp>
            <p:nvSpPr>
              <p:cNvPr id="114" name="角丸四角形 113"/>
              <p:cNvSpPr/>
              <p:nvPr/>
            </p:nvSpPr>
            <p:spPr>
              <a:xfrm>
                <a:off x="13904198" y="1544160"/>
                <a:ext cx="528270" cy="275025"/>
              </a:xfrm>
              <a:prstGeom prst="roundRect">
                <a:avLst>
                  <a:gd name="adj" fmla="val 7839"/>
                </a:avLst>
              </a:prstGeom>
              <a:solidFill>
                <a:schemeClr val="accent1">
                  <a:lumMod val="50000"/>
                </a:schemeClr>
              </a:solidFill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altLang="ja-JP" sz="1400" b="1" dirty="0">
                    <a:solidFill>
                      <a:srgbClr val="FFFFFF"/>
                    </a:solidFill>
                    <a:latin typeface="+mn-ea"/>
                    <a:cs typeface="メイリオ" panose="020B0604030504040204" pitchFamily="50" charset="-128"/>
                  </a:rPr>
                  <a:t>AI</a:t>
                </a:r>
                <a:endParaRPr lang="ja-JP" altLang="en-US" sz="1400" b="1" dirty="0">
                  <a:solidFill>
                    <a:srgbClr val="FFFFFF"/>
                  </a:solidFill>
                  <a:latin typeface="+mn-ea"/>
                  <a:cs typeface="メイリオ" panose="020B0604030504040204" pitchFamily="50" charset="-128"/>
                </a:endParaRPr>
              </a:p>
            </p:txBody>
          </p:sp>
          <p:cxnSp>
            <p:nvCxnSpPr>
              <p:cNvPr id="115" name="カギ線コネクタ 114"/>
              <p:cNvCxnSpPr>
                <a:stCxn id="113" idx="3"/>
                <a:endCxn id="114" idx="1"/>
              </p:cNvCxnSpPr>
              <p:nvPr/>
            </p:nvCxnSpPr>
            <p:spPr>
              <a:xfrm>
                <a:off x="13288879" y="1611517"/>
                <a:ext cx="615319" cy="70155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50000"/>
                  </a:schemeClr>
                </a:solidFill>
                <a:headEnd type="triangle"/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6" name="グループ化 115"/>
              <p:cNvGrpSpPr/>
              <p:nvPr/>
            </p:nvGrpSpPr>
            <p:grpSpPr>
              <a:xfrm>
                <a:off x="11173212" y="4468835"/>
                <a:ext cx="409286" cy="247759"/>
                <a:chOff x="865941" y="5843112"/>
                <a:chExt cx="670847" cy="421733"/>
              </a:xfrm>
            </p:grpSpPr>
            <p:grpSp>
              <p:nvGrpSpPr>
                <p:cNvPr id="185" name="グループ化 184"/>
                <p:cNvGrpSpPr/>
                <p:nvPr/>
              </p:nvGrpSpPr>
              <p:grpSpPr>
                <a:xfrm>
                  <a:off x="1176788" y="5847814"/>
                  <a:ext cx="360000" cy="417031"/>
                  <a:chOff x="3180522" y="4540959"/>
                  <a:chExt cx="360000" cy="417031"/>
                </a:xfrm>
              </p:grpSpPr>
              <p:sp>
                <p:nvSpPr>
                  <p:cNvPr id="187" name="角丸四角形 186"/>
                  <p:cNvSpPr/>
                  <p:nvPr/>
                </p:nvSpPr>
                <p:spPr>
                  <a:xfrm>
                    <a:off x="3180522" y="4540959"/>
                    <a:ext cx="360000" cy="288000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88" name="正方形/長方形 187"/>
                  <p:cNvSpPr/>
                  <p:nvPr/>
                </p:nvSpPr>
                <p:spPr>
                  <a:xfrm>
                    <a:off x="3248775" y="4592365"/>
                    <a:ext cx="216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89" name="正方形/長方形 188"/>
                  <p:cNvSpPr/>
                  <p:nvPr/>
                </p:nvSpPr>
                <p:spPr>
                  <a:xfrm>
                    <a:off x="3270522" y="4823560"/>
                    <a:ext cx="18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90" name="正方形/長方形 189"/>
                  <p:cNvSpPr/>
                  <p:nvPr/>
                </p:nvSpPr>
                <p:spPr>
                  <a:xfrm>
                    <a:off x="3180522" y="4885990"/>
                    <a:ext cx="36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186" name="フリーフォーム 185"/>
                <p:cNvSpPr>
                  <a:spLocks noChangeArrowheads="1"/>
                </p:cNvSpPr>
                <p:nvPr/>
              </p:nvSpPr>
              <p:spPr bwMode="auto">
                <a:xfrm flipH="1">
                  <a:off x="865941" y="5843112"/>
                  <a:ext cx="310604" cy="411687"/>
                </a:xfrm>
                <a:custGeom>
                  <a:avLst/>
                  <a:gdLst>
                    <a:gd name="connsiteX0" fmla="*/ 160912 w 310604"/>
                    <a:gd name="connsiteY0" fmla="*/ 0 h 411687"/>
                    <a:gd name="connsiteX1" fmla="*/ 56996 w 310604"/>
                    <a:gd name="connsiteY1" fmla="*/ 104052 h 411687"/>
                    <a:gd name="connsiteX2" fmla="*/ 120463 w 310604"/>
                    <a:gd name="connsiteY2" fmla="*/ 199927 h 411687"/>
                    <a:gd name="connsiteX3" fmla="*/ 158607 w 310604"/>
                    <a:gd name="connsiteY3" fmla="*/ 207638 h 411687"/>
                    <a:gd name="connsiteX4" fmla="*/ 84906 w 310604"/>
                    <a:gd name="connsiteY4" fmla="*/ 207638 h 411687"/>
                    <a:gd name="connsiteX5" fmla="*/ 0 w 310604"/>
                    <a:gd name="connsiteY5" fmla="*/ 292544 h 411687"/>
                    <a:gd name="connsiteX6" fmla="*/ 701 w 310604"/>
                    <a:gd name="connsiteY6" fmla="*/ 296014 h 411687"/>
                    <a:gd name="connsiteX7" fmla="*/ 0 w 310604"/>
                    <a:gd name="connsiteY7" fmla="*/ 296014 h 411687"/>
                    <a:gd name="connsiteX8" fmla="*/ 0 w 310604"/>
                    <a:gd name="connsiteY8" fmla="*/ 411687 h 411687"/>
                    <a:gd name="connsiteX9" fmla="*/ 310604 w 310604"/>
                    <a:gd name="connsiteY9" fmla="*/ 411687 h 411687"/>
                    <a:gd name="connsiteX10" fmla="*/ 310604 w 310604"/>
                    <a:gd name="connsiteY10" fmla="*/ 296014 h 411687"/>
                    <a:gd name="connsiteX11" fmla="*/ 309904 w 310604"/>
                    <a:gd name="connsiteY11" fmla="*/ 296014 h 411687"/>
                    <a:gd name="connsiteX12" fmla="*/ 310604 w 310604"/>
                    <a:gd name="connsiteY12" fmla="*/ 292544 h 411687"/>
                    <a:gd name="connsiteX13" fmla="*/ 225698 w 310604"/>
                    <a:gd name="connsiteY13" fmla="*/ 207638 h 411687"/>
                    <a:gd name="connsiteX14" fmla="*/ 163217 w 310604"/>
                    <a:gd name="connsiteY14" fmla="*/ 207638 h 411687"/>
                    <a:gd name="connsiteX15" fmla="*/ 201361 w 310604"/>
                    <a:gd name="connsiteY15" fmla="*/ 199927 h 411687"/>
                    <a:gd name="connsiteX16" fmla="*/ 264828 w 310604"/>
                    <a:gd name="connsiteY16" fmla="*/ 104052 h 411687"/>
                    <a:gd name="connsiteX17" fmla="*/ 160912 w 310604"/>
                    <a:gd name="connsiteY17" fmla="*/ 0 h 411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10604" h="411687">
                      <a:moveTo>
                        <a:pt x="160912" y="0"/>
                      </a:moveTo>
                      <a:cubicBezTo>
                        <a:pt x="103521" y="0"/>
                        <a:pt x="56996" y="46586"/>
                        <a:pt x="56996" y="104052"/>
                      </a:cubicBezTo>
                      <a:cubicBezTo>
                        <a:pt x="56996" y="147152"/>
                        <a:pt x="83166" y="184131"/>
                        <a:pt x="120463" y="199927"/>
                      </a:cubicBezTo>
                      <a:lnTo>
                        <a:pt x="158607" y="207638"/>
                      </a:lnTo>
                      <a:lnTo>
                        <a:pt x="84906" y="207638"/>
                      </a:lnTo>
                      <a:cubicBezTo>
                        <a:pt x="38014" y="207638"/>
                        <a:pt x="0" y="245652"/>
                        <a:pt x="0" y="292544"/>
                      </a:cubicBezTo>
                      <a:lnTo>
                        <a:pt x="701" y="296014"/>
                      </a:lnTo>
                      <a:lnTo>
                        <a:pt x="0" y="296014"/>
                      </a:lnTo>
                      <a:lnTo>
                        <a:pt x="0" y="411687"/>
                      </a:lnTo>
                      <a:lnTo>
                        <a:pt x="310604" y="411687"/>
                      </a:lnTo>
                      <a:lnTo>
                        <a:pt x="310604" y="296014"/>
                      </a:lnTo>
                      <a:lnTo>
                        <a:pt x="309904" y="296014"/>
                      </a:lnTo>
                      <a:lnTo>
                        <a:pt x="310604" y="292544"/>
                      </a:lnTo>
                      <a:cubicBezTo>
                        <a:pt x="310604" y="245652"/>
                        <a:pt x="272590" y="207638"/>
                        <a:pt x="225698" y="207638"/>
                      </a:cubicBezTo>
                      <a:lnTo>
                        <a:pt x="163217" y="207638"/>
                      </a:lnTo>
                      <a:lnTo>
                        <a:pt x="201361" y="199927"/>
                      </a:lnTo>
                      <a:cubicBezTo>
                        <a:pt x="238658" y="184131"/>
                        <a:pt x="264828" y="147152"/>
                        <a:pt x="264828" y="104052"/>
                      </a:cubicBezTo>
                      <a:cubicBezTo>
                        <a:pt x="264828" y="46586"/>
                        <a:pt x="218303" y="0"/>
                        <a:pt x="160912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noAutofit/>
                </a:bodyPr>
                <a:lstStyle/>
                <a:p>
                  <a:endParaRPr lang="ja-JP" altLang="en-US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17" name="グループ化 116"/>
              <p:cNvGrpSpPr/>
              <p:nvPr/>
            </p:nvGrpSpPr>
            <p:grpSpPr>
              <a:xfrm>
                <a:off x="12468371" y="4455547"/>
                <a:ext cx="412750" cy="265019"/>
                <a:chOff x="865941" y="5843112"/>
                <a:chExt cx="670847" cy="421733"/>
              </a:xfrm>
            </p:grpSpPr>
            <p:grpSp>
              <p:nvGrpSpPr>
                <p:cNvPr id="179" name="グループ化 178"/>
                <p:cNvGrpSpPr/>
                <p:nvPr/>
              </p:nvGrpSpPr>
              <p:grpSpPr>
                <a:xfrm>
                  <a:off x="1176788" y="5847814"/>
                  <a:ext cx="360000" cy="417031"/>
                  <a:chOff x="3180522" y="4540959"/>
                  <a:chExt cx="360000" cy="417031"/>
                </a:xfrm>
              </p:grpSpPr>
              <p:sp>
                <p:nvSpPr>
                  <p:cNvPr id="181" name="角丸四角形 180"/>
                  <p:cNvSpPr/>
                  <p:nvPr/>
                </p:nvSpPr>
                <p:spPr>
                  <a:xfrm>
                    <a:off x="3180522" y="4540959"/>
                    <a:ext cx="360000" cy="288000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82" name="正方形/長方形 181"/>
                  <p:cNvSpPr/>
                  <p:nvPr/>
                </p:nvSpPr>
                <p:spPr>
                  <a:xfrm>
                    <a:off x="3248775" y="4592365"/>
                    <a:ext cx="216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83" name="正方形/長方形 182"/>
                  <p:cNvSpPr/>
                  <p:nvPr/>
                </p:nvSpPr>
                <p:spPr>
                  <a:xfrm>
                    <a:off x="3270522" y="4823560"/>
                    <a:ext cx="18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84" name="正方形/長方形 183"/>
                  <p:cNvSpPr/>
                  <p:nvPr/>
                </p:nvSpPr>
                <p:spPr>
                  <a:xfrm>
                    <a:off x="3180522" y="4885990"/>
                    <a:ext cx="36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180" name="フリーフォーム 179"/>
                <p:cNvSpPr>
                  <a:spLocks noChangeArrowheads="1"/>
                </p:cNvSpPr>
                <p:nvPr/>
              </p:nvSpPr>
              <p:spPr bwMode="auto">
                <a:xfrm flipH="1">
                  <a:off x="865941" y="5843112"/>
                  <a:ext cx="310604" cy="411687"/>
                </a:xfrm>
                <a:custGeom>
                  <a:avLst/>
                  <a:gdLst>
                    <a:gd name="connsiteX0" fmla="*/ 160912 w 310604"/>
                    <a:gd name="connsiteY0" fmla="*/ 0 h 411687"/>
                    <a:gd name="connsiteX1" fmla="*/ 56996 w 310604"/>
                    <a:gd name="connsiteY1" fmla="*/ 104052 h 411687"/>
                    <a:gd name="connsiteX2" fmla="*/ 120463 w 310604"/>
                    <a:gd name="connsiteY2" fmla="*/ 199927 h 411687"/>
                    <a:gd name="connsiteX3" fmla="*/ 158607 w 310604"/>
                    <a:gd name="connsiteY3" fmla="*/ 207638 h 411687"/>
                    <a:gd name="connsiteX4" fmla="*/ 84906 w 310604"/>
                    <a:gd name="connsiteY4" fmla="*/ 207638 h 411687"/>
                    <a:gd name="connsiteX5" fmla="*/ 0 w 310604"/>
                    <a:gd name="connsiteY5" fmla="*/ 292544 h 411687"/>
                    <a:gd name="connsiteX6" fmla="*/ 701 w 310604"/>
                    <a:gd name="connsiteY6" fmla="*/ 296014 h 411687"/>
                    <a:gd name="connsiteX7" fmla="*/ 0 w 310604"/>
                    <a:gd name="connsiteY7" fmla="*/ 296014 h 411687"/>
                    <a:gd name="connsiteX8" fmla="*/ 0 w 310604"/>
                    <a:gd name="connsiteY8" fmla="*/ 411687 h 411687"/>
                    <a:gd name="connsiteX9" fmla="*/ 310604 w 310604"/>
                    <a:gd name="connsiteY9" fmla="*/ 411687 h 411687"/>
                    <a:gd name="connsiteX10" fmla="*/ 310604 w 310604"/>
                    <a:gd name="connsiteY10" fmla="*/ 296014 h 411687"/>
                    <a:gd name="connsiteX11" fmla="*/ 309904 w 310604"/>
                    <a:gd name="connsiteY11" fmla="*/ 296014 h 411687"/>
                    <a:gd name="connsiteX12" fmla="*/ 310604 w 310604"/>
                    <a:gd name="connsiteY12" fmla="*/ 292544 h 411687"/>
                    <a:gd name="connsiteX13" fmla="*/ 225698 w 310604"/>
                    <a:gd name="connsiteY13" fmla="*/ 207638 h 411687"/>
                    <a:gd name="connsiteX14" fmla="*/ 163217 w 310604"/>
                    <a:gd name="connsiteY14" fmla="*/ 207638 h 411687"/>
                    <a:gd name="connsiteX15" fmla="*/ 201361 w 310604"/>
                    <a:gd name="connsiteY15" fmla="*/ 199927 h 411687"/>
                    <a:gd name="connsiteX16" fmla="*/ 264828 w 310604"/>
                    <a:gd name="connsiteY16" fmla="*/ 104052 h 411687"/>
                    <a:gd name="connsiteX17" fmla="*/ 160912 w 310604"/>
                    <a:gd name="connsiteY17" fmla="*/ 0 h 411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10604" h="411687">
                      <a:moveTo>
                        <a:pt x="160912" y="0"/>
                      </a:moveTo>
                      <a:cubicBezTo>
                        <a:pt x="103521" y="0"/>
                        <a:pt x="56996" y="46586"/>
                        <a:pt x="56996" y="104052"/>
                      </a:cubicBezTo>
                      <a:cubicBezTo>
                        <a:pt x="56996" y="147152"/>
                        <a:pt x="83166" y="184131"/>
                        <a:pt x="120463" y="199927"/>
                      </a:cubicBezTo>
                      <a:lnTo>
                        <a:pt x="158607" y="207638"/>
                      </a:lnTo>
                      <a:lnTo>
                        <a:pt x="84906" y="207638"/>
                      </a:lnTo>
                      <a:cubicBezTo>
                        <a:pt x="38014" y="207638"/>
                        <a:pt x="0" y="245652"/>
                        <a:pt x="0" y="292544"/>
                      </a:cubicBezTo>
                      <a:lnTo>
                        <a:pt x="701" y="296014"/>
                      </a:lnTo>
                      <a:lnTo>
                        <a:pt x="0" y="296014"/>
                      </a:lnTo>
                      <a:lnTo>
                        <a:pt x="0" y="411687"/>
                      </a:lnTo>
                      <a:lnTo>
                        <a:pt x="310604" y="411687"/>
                      </a:lnTo>
                      <a:lnTo>
                        <a:pt x="310604" y="296014"/>
                      </a:lnTo>
                      <a:lnTo>
                        <a:pt x="309904" y="296014"/>
                      </a:lnTo>
                      <a:lnTo>
                        <a:pt x="310604" y="292544"/>
                      </a:lnTo>
                      <a:cubicBezTo>
                        <a:pt x="310604" y="245652"/>
                        <a:pt x="272590" y="207638"/>
                        <a:pt x="225698" y="207638"/>
                      </a:cubicBezTo>
                      <a:lnTo>
                        <a:pt x="163217" y="207638"/>
                      </a:lnTo>
                      <a:lnTo>
                        <a:pt x="201361" y="199927"/>
                      </a:lnTo>
                      <a:cubicBezTo>
                        <a:pt x="238658" y="184131"/>
                        <a:pt x="264828" y="147152"/>
                        <a:pt x="264828" y="104052"/>
                      </a:cubicBezTo>
                      <a:cubicBezTo>
                        <a:pt x="264828" y="46586"/>
                        <a:pt x="218303" y="0"/>
                        <a:pt x="160912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noAutofit/>
                </a:bodyPr>
                <a:lstStyle/>
                <a:p>
                  <a:endParaRPr lang="ja-JP" altLang="en-US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18" name="角丸四角形 117"/>
              <p:cNvSpPr/>
              <p:nvPr/>
            </p:nvSpPr>
            <p:spPr>
              <a:xfrm>
                <a:off x="13496787" y="4306269"/>
                <a:ext cx="961276" cy="480731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grpSp>
            <p:nvGrpSpPr>
              <p:cNvPr id="119" name="グループ化 118"/>
              <p:cNvGrpSpPr/>
              <p:nvPr/>
            </p:nvGrpSpPr>
            <p:grpSpPr>
              <a:xfrm>
                <a:off x="13784289" y="4455005"/>
                <a:ext cx="420012" cy="271935"/>
                <a:chOff x="865941" y="5843112"/>
                <a:chExt cx="670847" cy="421733"/>
              </a:xfrm>
            </p:grpSpPr>
            <p:grpSp>
              <p:nvGrpSpPr>
                <p:cNvPr id="173" name="グループ化 172"/>
                <p:cNvGrpSpPr/>
                <p:nvPr/>
              </p:nvGrpSpPr>
              <p:grpSpPr>
                <a:xfrm>
                  <a:off x="1176788" y="5847814"/>
                  <a:ext cx="360000" cy="417031"/>
                  <a:chOff x="3180522" y="4540959"/>
                  <a:chExt cx="360000" cy="417031"/>
                </a:xfrm>
              </p:grpSpPr>
              <p:sp>
                <p:nvSpPr>
                  <p:cNvPr id="175" name="角丸四角形 174"/>
                  <p:cNvSpPr/>
                  <p:nvPr/>
                </p:nvSpPr>
                <p:spPr>
                  <a:xfrm>
                    <a:off x="3180522" y="4540959"/>
                    <a:ext cx="360000" cy="288000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76" name="正方形/長方形 175"/>
                  <p:cNvSpPr/>
                  <p:nvPr/>
                </p:nvSpPr>
                <p:spPr>
                  <a:xfrm>
                    <a:off x="3248775" y="4592365"/>
                    <a:ext cx="216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77" name="正方形/長方形 176"/>
                  <p:cNvSpPr/>
                  <p:nvPr/>
                </p:nvSpPr>
                <p:spPr>
                  <a:xfrm>
                    <a:off x="3270522" y="4823560"/>
                    <a:ext cx="18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78" name="正方形/長方形 177"/>
                  <p:cNvSpPr/>
                  <p:nvPr/>
                </p:nvSpPr>
                <p:spPr>
                  <a:xfrm>
                    <a:off x="3180522" y="4885990"/>
                    <a:ext cx="36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174" name="フリーフォーム 173"/>
                <p:cNvSpPr>
                  <a:spLocks noChangeArrowheads="1"/>
                </p:cNvSpPr>
                <p:nvPr/>
              </p:nvSpPr>
              <p:spPr bwMode="auto">
                <a:xfrm flipH="1">
                  <a:off x="865941" y="5843112"/>
                  <a:ext cx="310604" cy="411687"/>
                </a:xfrm>
                <a:custGeom>
                  <a:avLst/>
                  <a:gdLst>
                    <a:gd name="connsiteX0" fmla="*/ 160912 w 310604"/>
                    <a:gd name="connsiteY0" fmla="*/ 0 h 411687"/>
                    <a:gd name="connsiteX1" fmla="*/ 56996 w 310604"/>
                    <a:gd name="connsiteY1" fmla="*/ 104052 h 411687"/>
                    <a:gd name="connsiteX2" fmla="*/ 120463 w 310604"/>
                    <a:gd name="connsiteY2" fmla="*/ 199927 h 411687"/>
                    <a:gd name="connsiteX3" fmla="*/ 158607 w 310604"/>
                    <a:gd name="connsiteY3" fmla="*/ 207638 h 411687"/>
                    <a:gd name="connsiteX4" fmla="*/ 84906 w 310604"/>
                    <a:gd name="connsiteY4" fmla="*/ 207638 h 411687"/>
                    <a:gd name="connsiteX5" fmla="*/ 0 w 310604"/>
                    <a:gd name="connsiteY5" fmla="*/ 292544 h 411687"/>
                    <a:gd name="connsiteX6" fmla="*/ 701 w 310604"/>
                    <a:gd name="connsiteY6" fmla="*/ 296014 h 411687"/>
                    <a:gd name="connsiteX7" fmla="*/ 0 w 310604"/>
                    <a:gd name="connsiteY7" fmla="*/ 296014 h 411687"/>
                    <a:gd name="connsiteX8" fmla="*/ 0 w 310604"/>
                    <a:gd name="connsiteY8" fmla="*/ 411687 h 411687"/>
                    <a:gd name="connsiteX9" fmla="*/ 310604 w 310604"/>
                    <a:gd name="connsiteY9" fmla="*/ 411687 h 411687"/>
                    <a:gd name="connsiteX10" fmla="*/ 310604 w 310604"/>
                    <a:gd name="connsiteY10" fmla="*/ 296014 h 411687"/>
                    <a:gd name="connsiteX11" fmla="*/ 309904 w 310604"/>
                    <a:gd name="connsiteY11" fmla="*/ 296014 h 411687"/>
                    <a:gd name="connsiteX12" fmla="*/ 310604 w 310604"/>
                    <a:gd name="connsiteY12" fmla="*/ 292544 h 411687"/>
                    <a:gd name="connsiteX13" fmla="*/ 225698 w 310604"/>
                    <a:gd name="connsiteY13" fmla="*/ 207638 h 411687"/>
                    <a:gd name="connsiteX14" fmla="*/ 163217 w 310604"/>
                    <a:gd name="connsiteY14" fmla="*/ 207638 h 411687"/>
                    <a:gd name="connsiteX15" fmla="*/ 201361 w 310604"/>
                    <a:gd name="connsiteY15" fmla="*/ 199927 h 411687"/>
                    <a:gd name="connsiteX16" fmla="*/ 264828 w 310604"/>
                    <a:gd name="connsiteY16" fmla="*/ 104052 h 411687"/>
                    <a:gd name="connsiteX17" fmla="*/ 160912 w 310604"/>
                    <a:gd name="connsiteY17" fmla="*/ 0 h 411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10604" h="411687">
                      <a:moveTo>
                        <a:pt x="160912" y="0"/>
                      </a:moveTo>
                      <a:cubicBezTo>
                        <a:pt x="103521" y="0"/>
                        <a:pt x="56996" y="46586"/>
                        <a:pt x="56996" y="104052"/>
                      </a:cubicBezTo>
                      <a:cubicBezTo>
                        <a:pt x="56996" y="147152"/>
                        <a:pt x="83166" y="184131"/>
                        <a:pt x="120463" y="199927"/>
                      </a:cubicBezTo>
                      <a:lnTo>
                        <a:pt x="158607" y="207638"/>
                      </a:lnTo>
                      <a:lnTo>
                        <a:pt x="84906" y="207638"/>
                      </a:lnTo>
                      <a:cubicBezTo>
                        <a:pt x="38014" y="207638"/>
                        <a:pt x="0" y="245652"/>
                        <a:pt x="0" y="292544"/>
                      </a:cubicBezTo>
                      <a:lnTo>
                        <a:pt x="701" y="296014"/>
                      </a:lnTo>
                      <a:lnTo>
                        <a:pt x="0" y="296014"/>
                      </a:lnTo>
                      <a:lnTo>
                        <a:pt x="0" y="411687"/>
                      </a:lnTo>
                      <a:lnTo>
                        <a:pt x="310604" y="411687"/>
                      </a:lnTo>
                      <a:lnTo>
                        <a:pt x="310604" y="296014"/>
                      </a:lnTo>
                      <a:lnTo>
                        <a:pt x="309904" y="296014"/>
                      </a:lnTo>
                      <a:lnTo>
                        <a:pt x="310604" y="292544"/>
                      </a:lnTo>
                      <a:cubicBezTo>
                        <a:pt x="310604" y="245652"/>
                        <a:pt x="272590" y="207638"/>
                        <a:pt x="225698" y="207638"/>
                      </a:cubicBezTo>
                      <a:lnTo>
                        <a:pt x="163217" y="207638"/>
                      </a:lnTo>
                      <a:lnTo>
                        <a:pt x="201361" y="199927"/>
                      </a:lnTo>
                      <a:cubicBezTo>
                        <a:pt x="238658" y="184131"/>
                        <a:pt x="264828" y="147152"/>
                        <a:pt x="264828" y="104052"/>
                      </a:cubicBezTo>
                      <a:cubicBezTo>
                        <a:pt x="264828" y="46586"/>
                        <a:pt x="218303" y="0"/>
                        <a:pt x="160912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noAutofit/>
                </a:bodyPr>
                <a:lstStyle/>
                <a:p>
                  <a:endParaRPr lang="ja-JP" altLang="en-US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grpSp>
            <p:nvGrpSpPr>
              <p:cNvPr id="120" name="グループ化 119"/>
              <p:cNvGrpSpPr/>
              <p:nvPr/>
            </p:nvGrpSpPr>
            <p:grpSpPr>
              <a:xfrm>
                <a:off x="8490824" y="2683552"/>
                <a:ext cx="460355" cy="400644"/>
                <a:chOff x="1995121" y="4384384"/>
                <a:chExt cx="814141" cy="572944"/>
              </a:xfrm>
            </p:grpSpPr>
            <p:sp>
              <p:nvSpPr>
                <p:cNvPr id="170" name="正方形/長方形 169"/>
                <p:cNvSpPr/>
                <p:nvPr/>
              </p:nvSpPr>
              <p:spPr>
                <a:xfrm>
                  <a:off x="1995121" y="4386364"/>
                  <a:ext cx="814141" cy="570964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accent1">
                      <a:lumMod val="7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ja-JP" altLang="en-US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71" name="正方形/長方形 170"/>
                <p:cNvSpPr/>
                <p:nvPr/>
              </p:nvSpPr>
              <p:spPr>
                <a:xfrm>
                  <a:off x="1995121" y="4384384"/>
                  <a:ext cx="814141" cy="71985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19050">
                  <a:solidFill>
                    <a:schemeClr val="accent1">
                      <a:lumMod val="7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ja-JP" altLang="en-US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pic>
              <p:nvPicPr>
                <p:cNvPr id="172" name="グラフィックス 1">
                  <a:extLst>
                    <a:ext uri="{FF2B5EF4-FFF2-40B4-BE49-F238E27FC236}">
                      <a16:creationId xmlns:a16="http://schemas.microsoft.com/office/drawing/2014/main" xmlns="" id="{8240CC93-69C3-4F8D-9D32-C2109C54DD2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9" cstate="print">
                  <a:extLst>
                    <a:ext uri="{96DAC541-7B7A-43D3-8B79-37D633B846F1}">
                      <asvg:svgBlip xmlns:asvg="http://schemas.microsoft.com/office/drawing/2016/SVG/main" xmlns="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72626" y="4490720"/>
                  <a:ext cx="442022" cy="426780"/>
                </a:xfrm>
                <a:prstGeom prst="rect">
                  <a:avLst/>
                </a:prstGeom>
              </p:spPr>
            </p:pic>
          </p:grpSp>
          <p:grpSp>
            <p:nvGrpSpPr>
              <p:cNvPr id="121" name="グループ化 120"/>
              <p:cNvGrpSpPr/>
              <p:nvPr/>
            </p:nvGrpSpPr>
            <p:grpSpPr>
              <a:xfrm>
                <a:off x="8727860" y="2914938"/>
                <a:ext cx="455660" cy="361070"/>
                <a:chOff x="1995121" y="4384384"/>
                <a:chExt cx="814141" cy="572944"/>
              </a:xfrm>
            </p:grpSpPr>
            <p:sp>
              <p:nvSpPr>
                <p:cNvPr id="167" name="正方形/長方形 166"/>
                <p:cNvSpPr/>
                <p:nvPr/>
              </p:nvSpPr>
              <p:spPr>
                <a:xfrm>
                  <a:off x="1995121" y="4386364"/>
                  <a:ext cx="814141" cy="570964"/>
                </a:xfrm>
                <a:prstGeom prst="rect">
                  <a:avLst/>
                </a:prstGeom>
                <a:solidFill>
                  <a:srgbClr val="FFFFFF"/>
                </a:solidFill>
                <a:ln w="19050">
                  <a:solidFill>
                    <a:schemeClr val="accent1">
                      <a:lumMod val="7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ja-JP" altLang="en-US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sp>
              <p:nvSpPr>
                <p:cNvPr id="168" name="正方形/長方形 167"/>
                <p:cNvSpPr/>
                <p:nvPr/>
              </p:nvSpPr>
              <p:spPr>
                <a:xfrm>
                  <a:off x="1995121" y="4384384"/>
                  <a:ext cx="814141" cy="71985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 w="19050">
                  <a:solidFill>
                    <a:schemeClr val="accent1">
                      <a:lumMod val="75000"/>
                    </a:schemeClr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en-US" altLang="ja-JP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  <a:p>
                  <a:pPr algn="ctr"/>
                  <a:endParaRPr lang="ja-JP" altLang="en-US" sz="800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pic>
              <p:nvPicPr>
                <p:cNvPr id="169" name="グラフィックス 1">
                  <a:extLst>
                    <a:ext uri="{FF2B5EF4-FFF2-40B4-BE49-F238E27FC236}">
                      <a16:creationId xmlns:a16="http://schemas.microsoft.com/office/drawing/2014/main" xmlns="" id="{8240CC93-69C3-4F8D-9D32-C2109C54DD2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1" cstate="print">
                  <a:extLst>
                    <a:ext uri="{96DAC541-7B7A-43D3-8B79-37D633B846F1}">
                      <asvg:svgBlip xmlns:asvg="http://schemas.microsoft.com/office/drawing/2016/SVG/main" xmlns="" r:embed="rId1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172626" y="4490720"/>
                  <a:ext cx="442022" cy="426780"/>
                </a:xfrm>
                <a:prstGeom prst="rect">
                  <a:avLst/>
                </a:prstGeom>
              </p:spPr>
            </p:pic>
          </p:grpSp>
          <p:sp>
            <p:nvSpPr>
              <p:cNvPr id="122" name="テキスト ボックス 121"/>
              <p:cNvSpPr txBox="1"/>
              <p:nvPr/>
            </p:nvSpPr>
            <p:spPr>
              <a:xfrm>
                <a:off x="8140802" y="2161121"/>
                <a:ext cx="1387386" cy="359443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buClr>
                    <a:srgbClr val="FFC000"/>
                  </a:buClr>
                </a:pPr>
                <a:r>
                  <a:rPr lang="ja-JP" altLang="en-US" sz="8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シナリオ作成ロボット</a:t>
                </a:r>
                <a:r>
                  <a:rPr lang="en-US" altLang="ja-JP" sz="8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/>
                </a:r>
                <a:br>
                  <a:rPr lang="en-US" altLang="ja-JP" sz="8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</a:br>
                <a:r>
                  <a:rPr lang="ja-JP" altLang="en-US" sz="8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（</a:t>
                </a:r>
                <a:r>
                  <a:rPr lang="en-US" altLang="ja-JP" sz="800" b="1" dirty="0" err="1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WinActor</a:t>
                </a:r>
                <a:r>
                  <a:rPr lang="ja-JP" altLang="en-US" sz="8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フル版</a:t>
                </a:r>
                <a:r>
                  <a:rPr lang="ja-JP" altLang="en-US" sz="400" b="1" dirty="0">
                    <a:solidFill>
                      <a:schemeClr val="bg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）</a:t>
                </a:r>
                <a:endParaRPr lang="en-US" altLang="ja-JP" sz="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pic>
            <p:nvPicPr>
              <p:cNvPr id="123" name="グラフィックス 2">
                <a:extLst>
                  <a:ext uri="{FF2B5EF4-FFF2-40B4-BE49-F238E27FC236}">
                    <a16:creationId xmlns:a16="http://schemas.microsoft.com/office/drawing/2014/main" xmlns="" id="{7EDBF438-75CA-4520-98D7-98A8CDE60EB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96DAC541-7B7A-43D3-8B79-37D633B846F1}">
                    <asvg:svgBlip xmlns:asvg="http://schemas.microsoft.com/office/drawing/2016/SVG/main" xmlns="" r:embed="rId13"/>
                  </a:ext>
                </a:extLst>
              </a:blip>
              <a:stretch>
                <a:fillRect/>
              </a:stretch>
            </p:blipFill>
            <p:spPr>
              <a:xfrm>
                <a:off x="13990517" y="4457900"/>
                <a:ext cx="211648" cy="197052"/>
              </a:xfrm>
              <a:prstGeom prst="rect">
                <a:avLst/>
              </a:prstGeom>
            </p:spPr>
          </p:pic>
          <p:cxnSp>
            <p:nvCxnSpPr>
              <p:cNvPr id="124" name="カギ線コネクタ 123"/>
              <p:cNvCxnSpPr>
                <a:stCxn id="159" idx="0"/>
                <a:endCxn id="92" idx="2"/>
              </p:cNvCxnSpPr>
              <p:nvPr/>
            </p:nvCxnSpPr>
            <p:spPr>
              <a:xfrm rot="10800000">
                <a:off x="8809865" y="3542569"/>
                <a:ext cx="1222771" cy="226401"/>
              </a:xfrm>
              <a:prstGeom prst="bentConnector2">
                <a:avLst/>
              </a:prstGeom>
              <a:ln>
                <a:solidFill>
                  <a:schemeClr val="accent1">
                    <a:lumMod val="75000"/>
                  </a:schemeClr>
                </a:solidFill>
                <a:headEnd w="lg" len="med"/>
                <a:tailEnd type="triangle" w="lg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カギ線コネクタ 124"/>
              <p:cNvCxnSpPr/>
              <p:nvPr/>
            </p:nvCxnSpPr>
            <p:spPr>
              <a:xfrm rot="16200000" flipV="1">
                <a:off x="11522426" y="2996369"/>
                <a:ext cx="784316" cy="1539463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headEnd type="none" w="lg" len="med"/>
                <a:tailEnd type="triangle" w="lg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カギ線コネクタ 125"/>
              <p:cNvCxnSpPr/>
              <p:nvPr/>
            </p:nvCxnSpPr>
            <p:spPr>
              <a:xfrm rot="16200000" flipV="1">
                <a:off x="12170860" y="2357460"/>
                <a:ext cx="784200" cy="2836216"/>
              </a:xfrm>
              <a:prstGeom prst="bentConnector3">
                <a:avLst>
                  <a:gd name="adj1" fmla="val 50000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headEnd type="none" w="lg" len="med"/>
                <a:tailEnd type="none" w="lg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7" name="ホームベース 126"/>
              <p:cNvSpPr/>
              <p:nvPr/>
            </p:nvSpPr>
            <p:spPr>
              <a:xfrm>
                <a:off x="10612430" y="4404238"/>
                <a:ext cx="202952" cy="293306"/>
              </a:xfrm>
              <a:prstGeom prst="homePlate">
                <a:avLst/>
              </a:prstGeom>
              <a:solidFill>
                <a:schemeClr val="accent1">
                  <a:lumMod val="9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8" name="ホームベース 127"/>
              <p:cNvSpPr/>
              <p:nvPr/>
            </p:nvSpPr>
            <p:spPr>
              <a:xfrm>
                <a:off x="11916436" y="4406348"/>
                <a:ext cx="202952" cy="293306"/>
              </a:xfrm>
              <a:prstGeom prst="homePlate">
                <a:avLst/>
              </a:prstGeom>
              <a:solidFill>
                <a:schemeClr val="accent1">
                  <a:lumMod val="9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29" name="ホームベース 128"/>
              <p:cNvSpPr/>
              <p:nvPr/>
            </p:nvSpPr>
            <p:spPr>
              <a:xfrm>
                <a:off x="13213499" y="4406348"/>
                <a:ext cx="202952" cy="293306"/>
              </a:xfrm>
              <a:prstGeom prst="homePlate">
                <a:avLst/>
              </a:prstGeom>
              <a:solidFill>
                <a:schemeClr val="accent1">
                  <a:lumMod val="9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130" name="グラフィックス 2">
                <a:extLst>
                  <a:ext uri="{FF2B5EF4-FFF2-40B4-BE49-F238E27FC236}">
                    <a16:creationId xmlns:a16="http://schemas.microsoft.com/office/drawing/2014/main" xmlns="" id="{9DABF318-2F1C-44B8-A0FF-836F1CD60F8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4" cstate="print">
                <a:extLst>
                  <a:ext uri="{96DAC541-7B7A-43D3-8B79-37D633B846F1}">
                    <asvg:svgBlip xmlns:asvg="http://schemas.microsoft.com/office/drawing/2016/SVG/main" xmlns="" r:embed="rId20"/>
                  </a:ext>
                </a:extLst>
              </a:blip>
              <a:stretch>
                <a:fillRect/>
              </a:stretch>
            </p:blipFill>
            <p:spPr>
              <a:xfrm>
                <a:off x="10730145" y="2497579"/>
                <a:ext cx="973877" cy="809742"/>
              </a:xfrm>
              <a:prstGeom prst="rect">
                <a:avLst/>
              </a:prstGeom>
            </p:spPr>
          </p:pic>
          <p:grpSp>
            <p:nvGrpSpPr>
              <p:cNvPr id="132" name="グループ化 131"/>
              <p:cNvGrpSpPr/>
              <p:nvPr/>
            </p:nvGrpSpPr>
            <p:grpSpPr>
              <a:xfrm>
                <a:off x="8541625" y="4460173"/>
                <a:ext cx="397942" cy="254080"/>
                <a:chOff x="865941" y="5843112"/>
                <a:chExt cx="670847" cy="421733"/>
              </a:xfrm>
            </p:grpSpPr>
            <p:grpSp>
              <p:nvGrpSpPr>
                <p:cNvPr id="161" name="グループ化 160"/>
                <p:cNvGrpSpPr/>
                <p:nvPr/>
              </p:nvGrpSpPr>
              <p:grpSpPr>
                <a:xfrm>
                  <a:off x="1176788" y="5847814"/>
                  <a:ext cx="360000" cy="417031"/>
                  <a:chOff x="3180522" y="4540959"/>
                  <a:chExt cx="360000" cy="417031"/>
                </a:xfrm>
              </p:grpSpPr>
              <p:sp>
                <p:nvSpPr>
                  <p:cNvPr id="163" name="角丸四角形 162"/>
                  <p:cNvSpPr/>
                  <p:nvPr/>
                </p:nvSpPr>
                <p:spPr>
                  <a:xfrm>
                    <a:off x="3180522" y="4540959"/>
                    <a:ext cx="360000" cy="288000"/>
                  </a:xfrm>
                  <a:prstGeom prst="round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64" name="正方形/長方形 163"/>
                  <p:cNvSpPr/>
                  <p:nvPr/>
                </p:nvSpPr>
                <p:spPr>
                  <a:xfrm>
                    <a:off x="3248775" y="4592365"/>
                    <a:ext cx="216000" cy="18000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65" name="正方形/長方形 164"/>
                  <p:cNvSpPr/>
                  <p:nvPr/>
                </p:nvSpPr>
                <p:spPr>
                  <a:xfrm>
                    <a:off x="3270522" y="4823560"/>
                    <a:ext cx="18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  <p:sp>
                <p:nvSpPr>
                  <p:cNvPr id="166" name="正方形/長方形 165"/>
                  <p:cNvSpPr/>
                  <p:nvPr/>
                </p:nvSpPr>
                <p:spPr>
                  <a:xfrm>
                    <a:off x="3180522" y="4885990"/>
                    <a:ext cx="360000" cy="72000"/>
                  </a:xfrm>
                  <a:prstGeom prst="rect">
                    <a:avLst/>
                  </a:prstGeom>
                  <a:solidFill>
                    <a:schemeClr val="accent2">
                      <a:lumMod val="60000"/>
                      <a:lumOff val="40000"/>
                    </a:schemeClr>
                  </a:solidFill>
                  <a:ln>
                    <a:noFill/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ja-JP" altLang="en-US" sz="1200" dirty="0">
                      <a:solidFill>
                        <a:srgbClr val="404040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</a:endParaRPr>
                  </a:p>
                </p:txBody>
              </p:sp>
            </p:grpSp>
            <p:sp>
              <p:nvSpPr>
                <p:cNvPr id="162" name="フリーフォーム 161"/>
                <p:cNvSpPr>
                  <a:spLocks noChangeArrowheads="1"/>
                </p:cNvSpPr>
                <p:nvPr/>
              </p:nvSpPr>
              <p:spPr bwMode="auto">
                <a:xfrm flipH="1">
                  <a:off x="865941" y="5843112"/>
                  <a:ext cx="310604" cy="411687"/>
                </a:xfrm>
                <a:custGeom>
                  <a:avLst/>
                  <a:gdLst>
                    <a:gd name="connsiteX0" fmla="*/ 160912 w 310604"/>
                    <a:gd name="connsiteY0" fmla="*/ 0 h 411687"/>
                    <a:gd name="connsiteX1" fmla="*/ 56996 w 310604"/>
                    <a:gd name="connsiteY1" fmla="*/ 104052 h 411687"/>
                    <a:gd name="connsiteX2" fmla="*/ 120463 w 310604"/>
                    <a:gd name="connsiteY2" fmla="*/ 199927 h 411687"/>
                    <a:gd name="connsiteX3" fmla="*/ 158607 w 310604"/>
                    <a:gd name="connsiteY3" fmla="*/ 207638 h 411687"/>
                    <a:gd name="connsiteX4" fmla="*/ 84906 w 310604"/>
                    <a:gd name="connsiteY4" fmla="*/ 207638 h 411687"/>
                    <a:gd name="connsiteX5" fmla="*/ 0 w 310604"/>
                    <a:gd name="connsiteY5" fmla="*/ 292544 h 411687"/>
                    <a:gd name="connsiteX6" fmla="*/ 701 w 310604"/>
                    <a:gd name="connsiteY6" fmla="*/ 296014 h 411687"/>
                    <a:gd name="connsiteX7" fmla="*/ 0 w 310604"/>
                    <a:gd name="connsiteY7" fmla="*/ 296014 h 411687"/>
                    <a:gd name="connsiteX8" fmla="*/ 0 w 310604"/>
                    <a:gd name="connsiteY8" fmla="*/ 411687 h 411687"/>
                    <a:gd name="connsiteX9" fmla="*/ 310604 w 310604"/>
                    <a:gd name="connsiteY9" fmla="*/ 411687 h 411687"/>
                    <a:gd name="connsiteX10" fmla="*/ 310604 w 310604"/>
                    <a:gd name="connsiteY10" fmla="*/ 296014 h 411687"/>
                    <a:gd name="connsiteX11" fmla="*/ 309904 w 310604"/>
                    <a:gd name="connsiteY11" fmla="*/ 296014 h 411687"/>
                    <a:gd name="connsiteX12" fmla="*/ 310604 w 310604"/>
                    <a:gd name="connsiteY12" fmla="*/ 292544 h 411687"/>
                    <a:gd name="connsiteX13" fmla="*/ 225698 w 310604"/>
                    <a:gd name="connsiteY13" fmla="*/ 207638 h 411687"/>
                    <a:gd name="connsiteX14" fmla="*/ 163217 w 310604"/>
                    <a:gd name="connsiteY14" fmla="*/ 207638 h 411687"/>
                    <a:gd name="connsiteX15" fmla="*/ 201361 w 310604"/>
                    <a:gd name="connsiteY15" fmla="*/ 199927 h 411687"/>
                    <a:gd name="connsiteX16" fmla="*/ 264828 w 310604"/>
                    <a:gd name="connsiteY16" fmla="*/ 104052 h 411687"/>
                    <a:gd name="connsiteX17" fmla="*/ 160912 w 310604"/>
                    <a:gd name="connsiteY17" fmla="*/ 0 h 411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310604" h="411687">
                      <a:moveTo>
                        <a:pt x="160912" y="0"/>
                      </a:moveTo>
                      <a:cubicBezTo>
                        <a:pt x="103521" y="0"/>
                        <a:pt x="56996" y="46586"/>
                        <a:pt x="56996" y="104052"/>
                      </a:cubicBezTo>
                      <a:cubicBezTo>
                        <a:pt x="56996" y="147152"/>
                        <a:pt x="83166" y="184131"/>
                        <a:pt x="120463" y="199927"/>
                      </a:cubicBezTo>
                      <a:lnTo>
                        <a:pt x="158607" y="207638"/>
                      </a:lnTo>
                      <a:lnTo>
                        <a:pt x="84906" y="207638"/>
                      </a:lnTo>
                      <a:cubicBezTo>
                        <a:pt x="38014" y="207638"/>
                        <a:pt x="0" y="245652"/>
                        <a:pt x="0" y="292544"/>
                      </a:cubicBezTo>
                      <a:lnTo>
                        <a:pt x="701" y="296014"/>
                      </a:lnTo>
                      <a:lnTo>
                        <a:pt x="0" y="296014"/>
                      </a:lnTo>
                      <a:lnTo>
                        <a:pt x="0" y="411687"/>
                      </a:lnTo>
                      <a:lnTo>
                        <a:pt x="310604" y="411687"/>
                      </a:lnTo>
                      <a:lnTo>
                        <a:pt x="310604" y="296014"/>
                      </a:lnTo>
                      <a:lnTo>
                        <a:pt x="309904" y="296014"/>
                      </a:lnTo>
                      <a:lnTo>
                        <a:pt x="310604" y="292544"/>
                      </a:lnTo>
                      <a:cubicBezTo>
                        <a:pt x="310604" y="245652"/>
                        <a:pt x="272590" y="207638"/>
                        <a:pt x="225698" y="207638"/>
                      </a:cubicBezTo>
                      <a:lnTo>
                        <a:pt x="163217" y="207638"/>
                      </a:lnTo>
                      <a:lnTo>
                        <a:pt x="201361" y="199927"/>
                      </a:lnTo>
                      <a:cubicBezTo>
                        <a:pt x="238658" y="184131"/>
                        <a:pt x="264828" y="147152"/>
                        <a:pt x="264828" y="104052"/>
                      </a:cubicBezTo>
                      <a:cubicBezTo>
                        <a:pt x="264828" y="46586"/>
                        <a:pt x="218303" y="0"/>
                        <a:pt x="160912" y="0"/>
                      </a:cubicBezTo>
                      <a:close/>
                    </a:path>
                  </a:pathLst>
                </a:cu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 anchor="ctr">
                  <a:noAutofit/>
                </a:bodyPr>
                <a:lstStyle/>
                <a:p>
                  <a:endParaRPr lang="ja-JP" altLang="en-US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33" name="ホームベース 132"/>
              <p:cNvSpPr/>
              <p:nvPr/>
            </p:nvSpPr>
            <p:spPr>
              <a:xfrm>
                <a:off x="9311752" y="4406116"/>
                <a:ext cx="202952" cy="293306"/>
              </a:xfrm>
              <a:prstGeom prst="homePlate">
                <a:avLst/>
              </a:prstGeom>
              <a:solidFill>
                <a:schemeClr val="accent1">
                  <a:lumMod val="90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134" name="カギ線コネクタ 133"/>
              <p:cNvCxnSpPr/>
              <p:nvPr/>
            </p:nvCxnSpPr>
            <p:spPr>
              <a:xfrm rot="5400000" flipH="1" flipV="1">
                <a:off x="9562465" y="2573301"/>
                <a:ext cx="781747" cy="2383032"/>
              </a:xfrm>
              <a:prstGeom prst="bentConnector3">
                <a:avLst>
                  <a:gd name="adj1" fmla="val 36597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headEnd w="lg" len="med"/>
                <a:tailEnd type="triangle" w="lg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5" name="グループ化 134"/>
              <p:cNvGrpSpPr/>
              <p:nvPr/>
            </p:nvGrpSpPr>
            <p:grpSpPr>
              <a:xfrm>
                <a:off x="9905215" y="3768969"/>
                <a:ext cx="254840" cy="397649"/>
                <a:chOff x="9019735" y="5072775"/>
                <a:chExt cx="282233" cy="395262"/>
              </a:xfrm>
            </p:grpSpPr>
            <p:sp>
              <p:nvSpPr>
                <p:cNvPr id="159" name="円弧 158"/>
                <p:cNvSpPr/>
                <p:nvPr/>
              </p:nvSpPr>
              <p:spPr>
                <a:xfrm>
                  <a:off x="9019735" y="5072775"/>
                  <a:ext cx="282233" cy="282233"/>
                </a:xfrm>
                <a:prstGeom prst="arc">
                  <a:avLst>
                    <a:gd name="adj1" fmla="val 16200000"/>
                    <a:gd name="adj2" fmla="val 5515925"/>
                  </a:avLst>
                </a:prstGeom>
                <a:ln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cxnSp>
              <p:nvCxnSpPr>
                <p:cNvPr id="160" name="直線コネクタ 159"/>
                <p:cNvCxnSpPr/>
                <p:nvPr/>
              </p:nvCxnSpPr>
              <p:spPr>
                <a:xfrm>
                  <a:off x="9160852" y="5355008"/>
                  <a:ext cx="0" cy="113029"/>
                </a:xfrm>
                <a:prstGeom prst="line">
                  <a:avLst/>
                </a:prstGeom>
                <a:ln>
                  <a:solidFill>
                    <a:schemeClr val="accent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6" name="正方形/長方形 135"/>
              <p:cNvSpPr/>
              <p:nvPr/>
            </p:nvSpPr>
            <p:spPr>
              <a:xfrm>
                <a:off x="8185054" y="4869771"/>
                <a:ext cx="1178541" cy="237600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システム管理者</a:t>
                </a:r>
              </a:p>
            </p:txBody>
          </p:sp>
          <p:sp>
            <p:nvSpPr>
              <p:cNvPr id="137" name="正方形/長方形 136"/>
              <p:cNvSpPr/>
              <p:nvPr/>
            </p:nvSpPr>
            <p:spPr>
              <a:xfrm>
                <a:off x="9637609" y="4885841"/>
                <a:ext cx="2213976" cy="235817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シナリオ管理者</a:t>
                </a:r>
              </a:p>
            </p:txBody>
          </p:sp>
          <p:sp>
            <p:nvSpPr>
              <p:cNvPr id="138" name="正方形/長方形 137"/>
              <p:cNvSpPr/>
              <p:nvPr/>
            </p:nvSpPr>
            <p:spPr>
              <a:xfrm>
                <a:off x="12234295" y="4887510"/>
                <a:ext cx="2208089" cy="238844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ja-JP" altLang="en-US" sz="1050" b="1" dirty="0">
                    <a:solidFill>
                      <a:srgbClr val="40404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シナリオ利用者</a:t>
                </a:r>
              </a:p>
            </p:txBody>
          </p:sp>
          <p:sp>
            <p:nvSpPr>
              <p:cNvPr id="139" name="テキスト ボックス 138"/>
              <p:cNvSpPr txBox="1"/>
              <p:nvPr/>
            </p:nvSpPr>
            <p:spPr>
              <a:xfrm>
                <a:off x="11906047" y="3492193"/>
                <a:ext cx="1878764" cy="2544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ja-JP" altLang="en-US" sz="7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　クライアント</a:t>
                </a:r>
                <a:r>
                  <a:rPr lang="ja-JP" altLang="en-US" sz="700" b="1" dirty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環境</a:t>
                </a:r>
                <a:r>
                  <a:rPr lang="ja-JP" altLang="en-US" sz="700" b="1" dirty="0" smtClean="0"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で実行可能</a:t>
                </a:r>
                <a:endParaRPr kumimoji="1" lang="ja-JP" altLang="en-US" sz="7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40" name="角丸四角形 139"/>
              <p:cNvSpPr/>
              <p:nvPr/>
            </p:nvSpPr>
            <p:spPr>
              <a:xfrm>
                <a:off x="12226787" y="4306269"/>
                <a:ext cx="920198" cy="480731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1" name="テキスト ボックス 140"/>
              <p:cNvSpPr txBox="1"/>
              <p:nvPr/>
            </p:nvSpPr>
            <p:spPr>
              <a:xfrm>
                <a:off x="12282461" y="4068720"/>
                <a:ext cx="801651" cy="3816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9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実行の指示</a:t>
                </a:r>
                <a:endParaRPr lang="en-US" altLang="ja-JP" sz="9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42" name="角丸四角形 141"/>
              <p:cNvSpPr/>
              <p:nvPr/>
            </p:nvSpPr>
            <p:spPr>
              <a:xfrm>
                <a:off x="10931387" y="4306269"/>
                <a:ext cx="920198" cy="480731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3" name="テキスト ボックス 142"/>
              <p:cNvSpPr txBox="1"/>
              <p:nvPr/>
            </p:nvSpPr>
            <p:spPr>
              <a:xfrm>
                <a:off x="10885786" y="4078516"/>
                <a:ext cx="999210" cy="3596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900" b="1" dirty="0" smtClean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</a:t>
                </a:r>
                <a:r>
                  <a:rPr lang="ja-JP" altLang="en-US" sz="9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の登録</a:t>
                </a:r>
                <a:endParaRPr lang="en-US" altLang="ja-JP" sz="9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44" name="角丸四角形 143"/>
              <p:cNvSpPr/>
              <p:nvPr/>
            </p:nvSpPr>
            <p:spPr>
              <a:xfrm>
                <a:off x="9635987" y="4306269"/>
                <a:ext cx="920198" cy="480731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5" name="テキスト ボックス 144"/>
              <p:cNvSpPr txBox="1"/>
              <p:nvPr/>
            </p:nvSpPr>
            <p:spPr>
              <a:xfrm>
                <a:off x="9614526" y="4092357"/>
                <a:ext cx="956020" cy="3596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9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シナリオの作成</a:t>
                </a:r>
                <a:endParaRPr lang="en-US" altLang="ja-JP" sz="9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46" name="角丸四角形 145"/>
              <p:cNvSpPr/>
              <p:nvPr/>
            </p:nvSpPr>
            <p:spPr>
              <a:xfrm>
                <a:off x="8261795" y="4306269"/>
                <a:ext cx="986290" cy="480731"/>
              </a:xfrm>
              <a:prstGeom prst="roundRect">
                <a:avLst>
                  <a:gd name="adj" fmla="val 3977"/>
                </a:avLst>
              </a:prstGeom>
              <a:noFill/>
              <a:ln w="25400">
                <a:solidFill>
                  <a:schemeClr val="accent1">
                    <a:lumMod val="5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sz="12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47" name="テキスト ボックス 146"/>
              <p:cNvSpPr txBox="1"/>
              <p:nvPr/>
            </p:nvSpPr>
            <p:spPr>
              <a:xfrm>
                <a:off x="8213175" y="4095043"/>
                <a:ext cx="1052446" cy="35963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9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ユーザ・権限管理</a:t>
                </a:r>
                <a:endParaRPr lang="en-US" altLang="ja-JP" sz="9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48" name="正方形/長方形 147"/>
              <p:cNvSpPr/>
              <p:nvPr/>
            </p:nvSpPr>
            <p:spPr>
              <a:xfrm>
                <a:off x="12654914" y="3017276"/>
                <a:ext cx="434326" cy="334262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ja-JP" altLang="en-US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149" name="グラフィックス 5">
                <a:extLst>
                  <a:ext uri="{FF2B5EF4-FFF2-40B4-BE49-F238E27FC236}">
                    <a16:creationId xmlns:a16="http://schemas.microsoft.com/office/drawing/2014/main" xmlns="" id="{ED92D5BC-DF0E-45E1-9277-1F5D8EE33A8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96DAC541-7B7A-43D3-8B79-37D633B846F1}">
                    <asvg:svgBlip xmlns:asvg="http://schemas.microsoft.com/office/drawing/2016/SVG/main" xmlns="" r:embed="rId8"/>
                  </a:ext>
                </a:extLst>
              </a:blip>
              <a:stretch>
                <a:fillRect/>
              </a:stretch>
            </p:blipFill>
            <p:spPr>
              <a:xfrm>
                <a:off x="12762311" y="3090074"/>
                <a:ext cx="220156" cy="241598"/>
              </a:xfrm>
              <a:prstGeom prst="rect">
                <a:avLst/>
              </a:prstGeom>
            </p:spPr>
          </p:pic>
          <p:sp>
            <p:nvSpPr>
              <p:cNvPr id="150" name="正方形/長方形 149"/>
              <p:cNvSpPr/>
              <p:nvPr/>
            </p:nvSpPr>
            <p:spPr>
              <a:xfrm>
                <a:off x="12654914" y="3025642"/>
                <a:ext cx="434326" cy="42142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en-US" altLang="ja-JP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  <a:p>
                <a:pPr algn="ctr"/>
                <a:endParaRPr lang="ja-JP" altLang="en-US" sz="800" dirty="0">
                  <a:solidFill>
                    <a:srgbClr val="40404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cxnSp>
            <p:nvCxnSpPr>
              <p:cNvPr id="151" name="カギ線コネクタ 150"/>
              <p:cNvCxnSpPr>
                <a:stCxn id="93" idx="6"/>
                <a:endCxn id="148" idx="1"/>
              </p:cNvCxnSpPr>
              <p:nvPr/>
            </p:nvCxnSpPr>
            <p:spPr>
              <a:xfrm>
                <a:off x="11667748" y="2876443"/>
                <a:ext cx="987166" cy="307964"/>
              </a:xfrm>
              <a:prstGeom prst="bentConnector3">
                <a:avLst>
                  <a:gd name="adj1" fmla="val 47106"/>
                </a:avLst>
              </a:prstGeom>
              <a:ln>
                <a:solidFill>
                  <a:schemeClr val="accent1">
                    <a:lumMod val="75000"/>
                  </a:schemeClr>
                </a:solidFill>
                <a:tailEnd type="triangl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2" name="テキスト ボックス 151"/>
              <p:cNvSpPr txBox="1"/>
              <p:nvPr/>
            </p:nvSpPr>
            <p:spPr>
              <a:xfrm>
                <a:off x="11820441" y="2635255"/>
                <a:ext cx="900081" cy="294090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8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実行指示</a:t>
                </a:r>
                <a:endParaRPr lang="en-US" altLang="ja-JP" sz="8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sp>
            <p:nvSpPr>
              <p:cNvPr id="153" name="正方形/長方形 152"/>
              <p:cNvSpPr/>
              <p:nvPr/>
            </p:nvSpPr>
            <p:spPr>
              <a:xfrm>
                <a:off x="8274623" y="1872239"/>
                <a:ext cx="1033667" cy="320154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154" name="グラフィックス 1">
                <a:extLst>
                  <a:ext uri="{FF2B5EF4-FFF2-40B4-BE49-F238E27FC236}">
                    <a16:creationId xmlns:a16="http://schemas.microsoft.com/office/drawing/2014/main" xmlns="" id="{A449B41E-8AFF-4E86-A7E3-226E8A1A2E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1" cstate="print">
                <a:extLst>
                  <a:ext uri="{96DAC541-7B7A-43D3-8B79-37D633B846F1}">
                    <asvg:svgBlip xmlns:asvg="http://schemas.microsoft.com/office/drawing/2016/SVG/main" xmlns="" r:embed="rId22"/>
                  </a:ext>
                </a:extLst>
              </a:blip>
              <a:stretch>
                <a:fillRect/>
              </a:stretch>
            </p:blipFill>
            <p:spPr>
              <a:xfrm>
                <a:off x="8495321" y="1883184"/>
                <a:ext cx="582052" cy="287604"/>
              </a:xfrm>
              <a:prstGeom prst="rect">
                <a:avLst/>
              </a:prstGeom>
            </p:spPr>
          </p:pic>
          <p:cxnSp>
            <p:nvCxnSpPr>
              <p:cNvPr id="155" name="カギ線コネクタ 154"/>
              <p:cNvCxnSpPr>
                <a:stCxn id="113" idx="1"/>
                <a:endCxn id="93" idx="7"/>
              </p:cNvCxnSpPr>
              <p:nvPr/>
            </p:nvCxnSpPr>
            <p:spPr>
              <a:xfrm rot="10800000" flipV="1">
                <a:off x="11514596" y="1611516"/>
                <a:ext cx="433894" cy="906403"/>
              </a:xfrm>
              <a:prstGeom prst="bentConnector2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headEnd type="triangle" w="med" len="med"/>
                <a:tailEnd type="triangle" w="med" len="med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6" name="正方形/長方形 155"/>
              <p:cNvSpPr/>
              <p:nvPr/>
            </p:nvSpPr>
            <p:spPr>
              <a:xfrm>
                <a:off x="12022674" y="1875483"/>
                <a:ext cx="1233383" cy="373812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pic>
            <p:nvPicPr>
              <p:cNvPr id="157" name="グラフィックス 1">
                <a:extLst>
                  <a:ext uri="{FF2B5EF4-FFF2-40B4-BE49-F238E27FC236}">
                    <a16:creationId xmlns:a16="http://schemas.microsoft.com/office/drawing/2014/main" xmlns="" id="{A449B41E-8AFF-4E86-A7E3-226E8A1A2EC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3" cstate="print">
                <a:extLst>
                  <a:ext uri="{96DAC541-7B7A-43D3-8B79-37D633B846F1}">
                    <asvg:svgBlip xmlns:asvg="http://schemas.microsoft.com/office/drawing/2016/SVG/main" xmlns="" r:embed="rId22"/>
                  </a:ext>
                </a:extLst>
              </a:blip>
              <a:stretch>
                <a:fillRect/>
              </a:stretch>
            </p:blipFill>
            <p:spPr>
              <a:xfrm>
                <a:off x="12381263" y="1920405"/>
                <a:ext cx="617050" cy="304894"/>
              </a:xfrm>
              <a:prstGeom prst="rect">
                <a:avLst/>
              </a:prstGeom>
            </p:spPr>
          </p:pic>
          <p:sp>
            <p:nvSpPr>
              <p:cNvPr id="158" name="テキスト ボックス 157"/>
              <p:cNvSpPr txBox="1"/>
              <p:nvPr/>
            </p:nvSpPr>
            <p:spPr>
              <a:xfrm>
                <a:off x="13431884" y="4062261"/>
                <a:ext cx="1058289" cy="38165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  <a:buClr>
                    <a:srgbClr val="FFC000"/>
                  </a:buClr>
                </a:pPr>
                <a:r>
                  <a:rPr lang="ja-JP" altLang="en-US" sz="900" b="1" dirty="0" smtClean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　実行</a:t>
                </a:r>
                <a:r>
                  <a:rPr lang="ja-JP" altLang="en-US" sz="900" b="1" dirty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結果の</a:t>
                </a:r>
                <a:r>
                  <a:rPr lang="ja-JP" altLang="en-US" sz="900" b="1" dirty="0" smtClean="0">
                    <a:solidFill>
                      <a:srgbClr val="404040">
                        <a:lumMod val="75000"/>
                      </a:srgbClr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確認　</a:t>
                </a:r>
                <a:endParaRPr lang="en-US" altLang="ja-JP" sz="900" b="1" dirty="0">
                  <a:solidFill>
                    <a:srgbClr val="404040">
                      <a:lumMod val="75000"/>
                    </a:srgb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</p:grpSp>
      <p:sp>
        <p:nvSpPr>
          <p:cNvPr id="235" name="タイトル 2"/>
          <p:cNvSpPr txBox="1">
            <a:spLocks/>
          </p:cNvSpPr>
          <p:nvPr/>
        </p:nvSpPr>
        <p:spPr>
          <a:xfrm>
            <a:off x="1" y="6367937"/>
            <a:ext cx="7559674" cy="351723"/>
          </a:xfrm>
          <a:prstGeom prst="rect">
            <a:avLst/>
          </a:prstGeom>
          <a:solidFill>
            <a:srgbClr val="29A9A6"/>
          </a:solidFill>
          <a:ln w="25400" cmpd="sng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101827" tIns="52116" rIns="101827" bIns="50913" rtlCol="0" anchor="ctr">
            <a:no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　　　</a:t>
            </a:r>
            <a:r>
              <a:rPr lang="en-US" altLang="ja-JP" sz="2004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WinActor</a:t>
            </a:r>
            <a:r>
              <a:rPr lang="ja-JP" altLang="en-US" sz="200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の管理・統制ロボ「</a:t>
            </a:r>
            <a:r>
              <a:rPr lang="en-US" altLang="ja-JP" sz="2004" b="1" dirty="0" err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WinDirector</a:t>
            </a:r>
            <a:r>
              <a:rPr lang="ja-JP" altLang="en-US" sz="2004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</a:rPr>
              <a:t>」</a:t>
            </a:r>
            <a:endParaRPr lang="en-US" altLang="ja-JP" sz="1559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j-ea"/>
            </a:endParaRPr>
          </a:p>
        </p:txBody>
      </p:sp>
      <p:pic>
        <p:nvPicPr>
          <p:cNvPr id="236" name="グラフィックス 2">
            <a:extLst>
              <a:ext uri="{FF2B5EF4-FFF2-40B4-BE49-F238E27FC236}">
                <a16:creationId xmlns:a16="http://schemas.microsoft.com/office/drawing/2014/main" xmlns="" id="{9DABF318-2F1C-44B8-A0FF-836F1CD60F8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6650346" y="7054085"/>
            <a:ext cx="468695" cy="389703"/>
          </a:xfrm>
          <a:prstGeom prst="rect">
            <a:avLst/>
          </a:prstGeom>
        </p:spPr>
      </p:pic>
      <p:sp>
        <p:nvSpPr>
          <p:cNvPr id="243" name="テキスト ボックス 242"/>
          <p:cNvSpPr txBox="1"/>
          <p:nvPr/>
        </p:nvSpPr>
        <p:spPr>
          <a:xfrm>
            <a:off x="2124066" y="7997357"/>
            <a:ext cx="1216097" cy="28261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buClr>
                <a:srgbClr val="FFC000"/>
              </a:buClr>
            </a:pPr>
            <a:r>
              <a:rPr lang="ja-JP" altLang="en-US" sz="8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管理・統制ロボット</a:t>
            </a:r>
            <a:r>
              <a:rPr lang="en-US" altLang="ja-JP" sz="8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lang="en-US" altLang="ja-JP" sz="8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lang="ja-JP" altLang="en-US" sz="8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sz="8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WinDirector</a:t>
            </a:r>
            <a:r>
              <a:rPr lang="ja-JP" altLang="en-US" sz="600" b="1" dirty="0">
                <a:solidFill>
                  <a:srgbClr val="404040">
                    <a:lumMod val="75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600" b="1" dirty="0">
              <a:solidFill>
                <a:srgbClr val="404040">
                  <a:lumMod val="75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568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正方形/長方形 63"/>
          <p:cNvSpPr/>
          <p:nvPr/>
        </p:nvSpPr>
        <p:spPr>
          <a:xfrm>
            <a:off x="0" y="6139402"/>
            <a:ext cx="7559675" cy="1455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/>
              <a:t>　　</a:t>
            </a:r>
            <a:r>
              <a:rPr lang="ja-JP" altLang="en-US" b="1" dirty="0" smtClean="0"/>
              <a:t>　</a:t>
            </a:r>
            <a:r>
              <a:rPr lang="ja-JP" altLang="en-US" sz="1200" b="1" dirty="0" smtClean="0"/>
              <a:t>　 </a:t>
            </a:r>
            <a:r>
              <a:rPr lang="ja-JP" altLang="ja-JP" sz="11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東京都</a:t>
            </a:r>
            <a:r>
              <a:rPr lang="ja-JP" altLang="ja-JP" sz="11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ビジネスサービス株式会社について</a:t>
            </a:r>
            <a:endParaRPr lang="ja-JP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東京都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ビジネスサービス株式会社は、重度身体障害者雇用モデル企業として設立され、株式会社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システナ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と東京都が出資している（資本比率 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株式会社システナ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51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％ 東京都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49%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）第三セクター企業です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 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主にデータ入力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、大量出力、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メーリング、文書情報管理関連サービス事務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処理代行、データベース管理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Ｗｅｂプログラム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開発、品質検証業務などの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ＢＰＯ（ビジネス・プロセス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アウトソーシング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事業及び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人材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派遣など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の人材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ソリューション事業（しょうがい者就労支援含む）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を中心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にお客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様のお手伝い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させて</a:t>
            </a:r>
            <a:endParaRPr lang="en-US" altLang="ja-JP" sz="11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いただいて</a:t>
            </a:r>
            <a:r>
              <a:rPr lang="ja-JP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おります</a:t>
            </a:r>
            <a:r>
              <a:rPr lang="ja-JP" altLang="ja-JP" sz="1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lang="ja-JP" altLang="ja-JP" sz="1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1" y="10198486"/>
            <a:ext cx="7559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お問い合わせ 東京都ビジネスサービス株式会社 営業推進室 </a:t>
            </a:r>
            <a:r>
              <a:rPr lang="en-US" altLang="ja-JP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TEL 03-6426-0464</a:t>
            </a:r>
            <a:r>
              <a:rPr lang="ja-JP" altLang="en-US" sz="120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（直通）</a:t>
            </a:r>
            <a:endParaRPr lang="en-US" altLang="ja-JP" sz="12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pic>
        <p:nvPicPr>
          <p:cNvPr id="77" name="図 7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72" y="166254"/>
            <a:ext cx="2228850" cy="33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0" y="3467307"/>
            <a:ext cx="75596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b="1" dirty="0" smtClean="0">
                <a:solidFill>
                  <a:srgbClr val="3B3B3B"/>
                </a:solidFill>
                <a:latin typeface="Hiragino Kaku Gothic ProN"/>
              </a:rPr>
              <a:t>　　　</a:t>
            </a:r>
            <a:r>
              <a:rPr lang="ja-JP" altLang="en-US" sz="1400" b="1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＊ </a:t>
            </a:r>
            <a:r>
              <a:rPr lang="ja-JP" altLang="en-US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紙帳票など、</a:t>
            </a:r>
            <a:r>
              <a:rPr lang="en-US" altLang="ja-JP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PC</a:t>
            </a:r>
            <a:r>
              <a:rPr lang="ja-JP" altLang="en-US" sz="1400" b="1" dirty="0">
                <a:latin typeface="+mj-ea"/>
                <a:ea typeface="+mj-ea"/>
                <a:cs typeface="メイリオ" panose="020B0604030504040204" pitchFamily="50" charset="-128"/>
              </a:rPr>
              <a:t>入力業務</a:t>
            </a:r>
            <a:r>
              <a:rPr lang="ja-JP" altLang="en-US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を　</a:t>
            </a:r>
            <a:r>
              <a:rPr lang="en-US" altLang="ja-JP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【AI</a:t>
            </a:r>
            <a:r>
              <a:rPr lang="ja-JP" altLang="en-US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－</a:t>
            </a:r>
            <a:r>
              <a:rPr lang="en-US" altLang="ja-JP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OCR+RPA】</a:t>
            </a:r>
            <a:r>
              <a:rPr lang="ja-JP" altLang="en-US" sz="1400" b="1" dirty="0" smtClean="0">
                <a:latin typeface="+mj-ea"/>
                <a:ea typeface="+mj-ea"/>
                <a:cs typeface="メイリオ" panose="020B0604030504040204" pitchFamily="50" charset="-128"/>
              </a:rPr>
              <a:t>　ソリューションで総て自動化も可能です。</a:t>
            </a:r>
            <a:endParaRPr lang="en-US" altLang="ja-JP" sz="1400" b="1" dirty="0" smtClean="0">
              <a:latin typeface="+mj-ea"/>
              <a:ea typeface="+mj-ea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latin typeface="+mj-ea"/>
                <a:ea typeface="+mj-ea"/>
                <a:cs typeface="メイリオ" panose="020B0604030504040204" pitchFamily="50" charset="-128"/>
              </a:rPr>
              <a:t>　　</a:t>
            </a:r>
            <a:r>
              <a:rPr lang="en-US" altLang="ja-JP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AI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（人工知能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）</a:t>
            </a:r>
            <a:r>
              <a:rPr lang="en-US" altLang="ja-JP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OCR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（光学文字認識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）</a:t>
            </a:r>
            <a:r>
              <a:rPr lang="en-US" altLang="ja-JP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RPA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（業務自動化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）技術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を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複合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紙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帳票の</a:t>
            </a:r>
            <a:r>
              <a:rPr lang="en-US" altLang="ja-JP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PC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入力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作業</a:t>
            </a:r>
            <a:endParaRPr lang="en-US" altLang="ja-JP" sz="1400" dirty="0" smtClean="0">
              <a:solidFill>
                <a:srgbClr val="3B3B3B"/>
              </a:solidFill>
              <a:latin typeface="+mj-ea"/>
              <a:ea typeface="+mj-ea"/>
              <a:cs typeface="メイリオ" panose="020B0604030504040204" pitchFamily="50" charset="-128"/>
            </a:endParaRPr>
          </a:p>
          <a:p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　　から、複合しているその後の業務フロー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において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も、自動化</a:t>
            </a:r>
            <a:r>
              <a:rPr lang="ja-JP" altLang="en-US" sz="1400" dirty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することが可能と</a:t>
            </a:r>
            <a:r>
              <a:rPr lang="ja-JP" altLang="en-US" sz="1400" dirty="0" smtClean="0">
                <a:solidFill>
                  <a:srgbClr val="3B3B3B"/>
                </a:solidFill>
                <a:latin typeface="+mj-ea"/>
                <a:ea typeface="+mj-ea"/>
                <a:cs typeface="メイリオ" panose="020B0604030504040204" pitchFamily="50" charset="-128"/>
              </a:rPr>
              <a:t>なります。</a:t>
            </a:r>
            <a:endParaRPr lang="ja-JP" altLang="en-US" sz="1400" dirty="0">
              <a:latin typeface="+mj-ea"/>
              <a:ea typeface="+mj-ea"/>
              <a:cs typeface="メイリオ" panose="020B0604030504040204" pitchFamily="50" charset="-128"/>
            </a:endParaRPr>
          </a:p>
        </p:txBody>
      </p:sp>
      <p:sp>
        <p:nvSpPr>
          <p:cNvPr id="1170" name="角丸四角形 1169"/>
          <p:cNvSpPr/>
          <p:nvPr/>
        </p:nvSpPr>
        <p:spPr>
          <a:xfrm>
            <a:off x="0" y="2913499"/>
            <a:ext cx="7559675" cy="437672"/>
          </a:xfrm>
          <a:prstGeom prst="roundRect">
            <a:avLst/>
          </a:prstGeom>
          <a:solidFill>
            <a:srgbClr val="29A9A6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80179"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上記に無いメニューも対応させて頂きます。是非、ご相談ください！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60" name="グループ化 159"/>
          <p:cNvGrpSpPr/>
          <p:nvPr/>
        </p:nvGrpSpPr>
        <p:grpSpPr>
          <a:xfrm>
            <a:off x="0" y="1044121"/>
            <a:ext cx="7559675" cy="1206569"/>
            <a:chOff x="-8187472" y="8860279"/>
            <a:chExt cx="7559675" cy="1343333"/>
          </a:xfrm>
        </p:grpSpPr>
        <p:sp>
          <p:nvSpPr>
            <p:cNvPr id="161" name="正方形/長方形 160"/>
            <p:cNvSpPr/>
            <p:nvPr/>
          </p:nvSpPr>
          <p:spPr>
            <a:xfrm>
              <a:off x="-8187472" y="8860279"/>
              <a:ext cx="7559675" cy="50901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3000">
                  <a:schemeClr val="accent1">
                    <a:lumMod val="45000"/>
                    <a:lumOff val="55000"/>
                  </a:schemeClr>
                </a:gs>
                <a:gs pos="47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  <a:gs pos="88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62" name="グループ化 161"/>
            <p:cNvGrpSpPr/>
            <p:nvPr/>
          </p:nvGrpSpPr>
          <p:grpSpPr>
            <a:xfrm>
              <a:off x="-7286490" y="9021433"/>
              <a:ext cx="6567848" cy="1182179"/>
              <a:chOff x="652824" y="9137548"/>
              <a:chExt cx="6567848" cy="1182179"/>
            </a:xfrm>
          </p:grpSpPr>
          <p:sp>
            <p:nvSpPr>
              <p:cNvPr id="163" name="右矢印 162"/>
              <p:cNvSpPr/>
              <p:nvPr/>
            </p:nvSpPr>
            <p:spPr>
              <a:xfrm>
                <a:off x="3757935" y="9137548"/>
                <a:ext cx="3344441" cy="1182179"/>
              </a:xfrm>
              <a:prstGeom prst="rightArrow">
                <a:avLst>
                  <a:gd name="adj1" fmla="val 67288"/>
                  <a:gd name="adj2" fmla="val 50000"/>
                </a:avLst>
              </a:prstGeom>
              <a:solidFill>
                <a:schemeClr val="bg1"/>
              </a:solidFill>
              <a:ln w="57150">
                <a:solidFill>
                  <a:srgbClr val="66FFCC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/>
                <a:endParaRPr kumimoji="1" lang="ja-JP" altLang="en-US" sz="2400" dirty="0">
                  <a:solidFill>
                    <a:sysClr val="windowText" lastClr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  <p:grpSp>
            <p:nvGrpSpPr>
              <p:cNvPr id="164" name="グループ化 163"/>
              <p:cNvGrpSpPr/>
              <p:nvPr/>
            </p:nvGrpSpPr>
            <p:grpSpPr>
              <a:xfrm>
                <a:off x="652824" y="9281380"/>
                <a:ext cx="2757401" cy="949194"/>
                <a:chOff x="124691" y="9569933"/>
                <a:chExt cx="3308797" cy="1047699"/>
              </a:xfrm>
            </p:grpSpPr>
            <p:pic>
              <p:nvPicPr>
                <p:cNvPr id="167" name="Picture 2" descr="æ¸é¡ãã¼ã¿ / ã¢ã¤ã³ã³/ãã¸ãã¹/ããªã¼ç´ æ/ã¤ã©ã¹ã"/>
                <p:cNvPicPr>
                  <a:picLocks noChangeAspect="1" noChangeArrowheads="1"/>
                </p:cNvPicPr>
                <p:nvPr/>
              </p:nvPicPr>
              <p:blipFill>
                <a:blip r:embed="rId4" cstate="print">
                  <a:extLst>
                    <a:ext uri="{BEBA8EAE-BF5A-486C-A8C5-ECC9F3942E4B}">
                      <a14:imgProps xmlns:a14="http://schemas.microsoft.com/office/drawing/2010/main">
                        <a14:imgLayer r:embed="rId5">
                          <a14:imgEffect>
                            <a14:backgroundRemoval t="1250" b="99219" l="0" r="90000">
                              <a14:foregroundMark x1="24375" y1="19844" x2="48438" y2="19844"/>
                              <a14:foregroundMark x1="25625" y1="27813" x2="46406" y2="27344"/>
                              <a14:foregroundMark x1="25000" y1="36406" x2="61719" y2="36406"/>
                              <a14:foregroundMark x1="26094" y1="43906" x2="57188" y2="44375"/>
                              <a14:foregroundMark x1="26094" y1="53438" x2="59062" y2="52656"/>
                              <a14:foregroundMark x1="25000" y1="61406" x2="59531" y2="60938"/>
                              <a14:foregroundMark x1="26406" y1="69688" x2="53438" y2="69219"/>
                              <a14:foregroundMark x1="26563" y1="78438" x2="39063" y2="77500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24691" y="9569933"/>
                  <a:ext cx="1047699" cy="1047699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68" name="右矢印 167"/>
                <p:cNvSpPr/>
                <p:nvPr/>
              </p:nvSpPr>
              <p:spPr>
                <a:xfrm>
                  <a:off x="1119644" y="9830717"/>
                  <a:ext cx="1407229" cy="507680"/>
                </a:xfrm>
                <a:prstGeom prst="rightArrow">
                  <a:avLst/>
                </a:prstGeom>
                <a:solidFill>
                  <a:srgbClr val="66FFC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latin typeface="メイリオ" panose="020B0604030504040204" pitchFamily="50" charset="-128"/>
                    <a:ea typeface="メイリオ" panose="020B0604030504040204" pitchFamily="50" charset="-128"/>
                  </a:endParaRPr>
                </a:p>
              </p:txBody>
            </p:sp>
            <p:pic>
              <p:nvPicPr>
                <p:cNvPr id="169" name="図 168"/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BEBA8EAE-BF5A-486C-A8C5-ECC9F3942E4B}">
                      <a14:imgProps xmlns:a14="http://schemas.microsoft.com/office/drawing/2010/main">
                        <a14:imgLayer r:embed="rId7">
                          <a14:imgEffect>
                            <a14:backgroundRemoval t="0" b="100000" l="0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520961" y="9616455"/>
                  <a:ext cx="912527" cy="912528"/>
                </a:xfrm>
                <a:prstGeom prst="rect">
                  <a:avLst/>
                </a:prstGeom>
              </p:spPr>
            </p:pic>
            <p:pic>
              <p:nvPicPr>
                <p:cNvPr id="170" name="図 169"/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BEBA8EAE-BF5A-486C-A8C5-ECC9F3942E4B}">
                      <a14:imgProps xmlns:a14="http://schemas.microsoft.com/office/drawing/2010/main">
                        <a14:imgLayer r:embed="rId9">
                          <a14:imgEffect>
                            <a14:backgroundRemoval t="2000" b="98889" l="1556" r="100000"/>
                          </a14:imgEffect>
                        </a14:imgLayer>
                      </a14:imgProps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382111" y="9695194"/>
                  <a:ext cx="700839" cy="700839"/>
                </a:xfrm>
                <a:prstGeom prst="rect">
                  <a:avLst/>
                </a:prstGeom>
              </p:spPr>
            </p:pic>
            <p:sp>
              <p:nvSpPr>
                <p:cNvPr id="171" name="テキスト ボックス 170"/>
                <p:cNvSpPr txBox="1"/>
                <p:nvPr/>
              </p:nvSpPr>
              <p:spPr>
                <a:xfrm>
                  <a:off x="1390717" y="10241771"/>
                  <a:ext cx="697948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en-US" altLang="ja-JP" sz="1400" b="1" dirty="0">
                      <a:latin typeface="ＭＳ Ｐ明朝" panose="02020600040205080304" pitchFamily="18" charset="-128"/>
                      <a:ea typeface="ＭＳ Ｐ明朝" panose="02020600040205080304" pitchFamily="18" charset="-128"/>
                    </a:rPr>
                    <a:t>OCR</a:t>
                  </a:r>
                  <a:endParaRPr kumimoji="1" lang="ja-JP" altLang="en-US" sz="1400" b="1" dirty="0">
                    <a:latin typeface="ＭＳ Ｐ明朝" panose="02020600040205080304" pitchFamily="18" charset="-128"/>
                    <a:ea typeface="ＭＳ Ｐ明朝" panose="02020600040205080304" pitchFamily="18" charset="-128"/>
                  </a:endParaRPr>
                </a:p>
              </p:txBody>
            </p:sp>
          </p:grpSp>
          <p:sp>
            <p:nvSpPr>
              <p:cNvPr id="166" name="正方形/長方形 165"/>
              <p:cNvSpPr/>
              <p:nvPr/>
            </p:nvSpPr>
            <p:spPr>
              <a:xfrm>
                <a:off x="3442422" y="9360502"/>
                <a:ext cx="3778250" cy="78812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/>
                <a:r>
                  <a:rPr lang="ja-JP" altLang="en-US" sz="1100" b="1" dirty="0">
                    <a:solidFill>
                      <a:sysClr val="windowText" lastClr="000000"/>
                    </a:solidFill>
                    <a:latin typeface="+mj-ea"/>
                    <a:cs typeface="メイリオ" panose="020B0604030504040204" pitchFamily="50" charset="-128"/>
                  </a:rPr>
                  <a:t>活字にも手書きにも強い、</a:t>
                </a:r>
                <a:endParaRPr lang="en-US" altLang="ja-JP" sz="1100" b="1" dirty="0">
                  <a:solidFill>
                    <a:sysClr val="windowText" lastClr="000000"/>
                  </a:solidFill>
                  <a:latin typeface="+mj-ea"/>
                  <a:cs typeface="メイリオ" panose="020B0604030504040204" pitchFamily="50" charset="-128"/>
                </a:endParaRPr>
              </a:p>
              <a:p>
                <a:pPr algn="ctr"/>
                <a:r>
                  <a:rPr lang="ja-JP" altLang="en-US" sz="1100" b="1" dirty="0">
                    <a:solidFill>
                      <a:sysClr val="windowText" lastClr="000000"/>
                    </a:solidFill>
                    <a:latin typeface="+mj-ea"/>
                    <a:cs typeface="メイリオ" panose="020B0604030504040204" pitchFamily="50" charset="-128"/>
                  </a:rPr>
                  <a:t>正確な認識力</a:t>
                </a:r>
                <a:r>
                  <a:rPr lang="ja-JP" altLang="en-US" sz="1100" b="1" dirty="0" smtClean="0">
                    <a:solidFill>
                      <a:sysClr val="windowText" lastClr="000000"/>
                    </a:solidFill>
                    <a:latin typeface="+mj-ea"/>
                    <a:cs typeface="メイリオ" panose="020B0604030504040204" pitchFamily="50" charset="-128"/>
                  </a:rPr>
                  <a:t>！</a:t>
                </a:r>
                <a:endParaRPr lang="en-US" altLang="ja-JP" sz="1100" b="1" dirty="0" smtClean="0">
                  <a:solidFill>
                    <a:sysClr val="windowText" lastClr="000000"/>
                  </a:solidFill>
                  <a:latin typeface="+mj-ea"/>
                  <a:cs typeface="メイリオ" panose="020B0604030504040204" pitchFamily="50" charset="-128"/>
                </a:endParaRPr>
              </a:p>
              <a:p>
                <a:pPr algn="ctr"/>
                <a:r>
                  <a:rPr lang="en-US" altLang="ja-JP" sz="1800" b="1" dirty="0" smtClean="0">
                    <a:solidFill>
                      <a:sysClr val="windowText" lastClr="000000"/>
                    </a:solidFill>
                    <a:latin typeface="ＭＳ Ｐ明朝" panose="02020600040205080304" pitchFamily="18" charset="-128"/>
                    <a:ea typeface="ＭＳ Ｐ明朝" panose="02020600040205080304" pitchFamily="18" charset="-128"/>
                    <a:cs typeface="メイリオ" panose="020B0604030504040204" pitchFamily="50" charset="-128"/>
                  </a:rPr>
                  <a:t>AI-OC</a:t>
                </a:r>
                <a:r>
                  <a:rPr lang="en-US" altLang="ja-JP" sz="1800" b="1" dirty="0">
                    <a:solidFill>
                      <a:sysClr val="windowText" lastClr="000000"/>
                    </a:solidFill>
                    <a:latin typeface="ＭＳ Ｐ明朝" panose="02020600040205080304" pitchFamily="18" charset="-128"/>
                    <a:ea typeface="ＭＳ Ｐ明朝" panose="02020600040205080304" pitchFamily="18" charset="-128"/>
                    <a:cs typeface="メイリオ" panose="020B0604030504040204" pitchFamily="50" charset="-128"/>
                  </a:rPr>
                  <a:t>R</a:t>
                </a:r>
              </a:p>
            </p:txBody>
          </p:sp>
        </p:grpSp>
      </p:grpSp>
      <p:sp>
        <p:nvSpPr>
          <p:cNvPr id="172" name="テキスト ボックス 171"/>
          <p:cNvSpPr txBox="1"/>
          <p:nvPr/>
        </p:nvSpPr>
        <p:spPr>
          <a:xfrm>
            <a:off x="8939" y="694612"/>
            <a:ext cx="7550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OCR</a:t>
            </a:r>
            <a:r>
              <a:rPr kumimoji="1" lang="ja-JP" altLang="en-US" sz="18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で課題解決</a:t>
            </a: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0" y="2258511"/>
            <a:ext cx="7559675" cy="569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 smtClean="0">
                <a:latin typeface="ＭＳ Ｐ明朝" panose="02020600040205080304" pitchFamily="18" charset="-128"/>
                <a:ea typeface="ＭＳ Ｐ明朝" panose="02020600040205080304" pitchFamily="18" charset="-128"/>
                <a:cs typeface="メイリオ" panose="020B0604030504040204" pitchFamily="50" charset="-128"/>
              </a:rPr>
              <a:t>　　　　　</a:t>
            </a:r>
            <a:r>
              <a:rPr kumimoji="1" lang="en-US" altLang="ja-JP" sz="1400" b="1" dirty="0" smtClean="0">
                <a:latin typeface="+mn-ea"/>
                <a:cs typeface="メイリオ" panose="020B0604030504040204" pitchFamily="50" charset="-128"/>
              </a:rPr>
              <a:t>OCR</a:t>
            </a:r>
            <a:r>
              <a:rPr kumimoji="1" lang="ja-JP" altLang="en-US" sz="1400" b="1" dirty="0">
                <a:latin typeface="+mn-ea"/>
                <a:cs typeface="メイリオ" panose="020B0604030504040204" pitchFamily="50" charset="-128"/>
              </a:rPr>
              <a:t>（</a:t>
            </a:r>
            <a:r>
              <a:rPr kumimoji="1" lang="en-US" altLang="ja-JP" sz="1400" b="1" dirty="0">
                <a:latin typeface="+mn-ea"/>
                <a:cs typeface="メイリオ" panose="020B0604030504040204" pitchFamily="50" charset="-128"/>
              </a:rPr>
              <a:t>Optical Character Reader</a:t>
            </a:r>
            <a:r>
              <a:rPr kumimoji="1" lang="ja-JP" altLang="en-US" sz="1400" b="1" dirty="0">
                <a:latin typeface="+mn-ea"/>
                <a:cs typeface="メイリオ" panose="020B0604030504040204" pitchFamily="50" charset="-128"/>
              </a:rPr>
              <a:t>）とは画像上にある文字と思われる</a:t>
            </a:r>
            <a:r>
              <a:rPr kumimoji="1" lang="ja-JP" altLang="en-US" sz="1400" b="1" dirty="0" smtClean="0">
                <a:latin typeface="+mn-ea"/>
                <a:cs typeface="メイリオ" panose="020B0604030504040204" pitchFamily="50" charset="-128"/>
              </a:rPr>
              <a:t>部分</a:t>
            </a:r>
            <a:endParaRPr kumimoji="1" lang="en-US" altLang="ja-JP" sz="1400" b="1" dirty="0" smtClean="0">
              <a:latin typeface="+mn-ea"/>
              <a:cs typeface="メイリオ" panose="020B0604030504040204" pitchFamily="50" charset="-128"/>
            </a:endParaRPr>
          </a:p>
          <a:p>
            <a:r>
              <a:rPr kumimoji="1" lang="ja-JP" altLang="en-US" sz="1400" b="1" dirty="0" smtClean="0">
                <a:latin typeface="+mn-ea"/>
                <a:cs typeface="メイリオ" panose="020B0604030504040204" pitchFamily="50" charset="-128"/>
              </a:rPr>
              <a:t>    　　　を</a:t>
            </a:r>
            <a:r>
              <a:rPr kumimoji="1" lang="ja-JP" altLang="en-US" sz="1400" b="1" dirty="0">
                <a:latin typeface="+mn-ea"/>
                <a:cs typeface="メイリオ" panose="020B0604030504040204" pitchFamily="50" charset="-128"/>
              </a:rPr>
              <a:t>解析しテキストデータに変換するソフトウェアです</a:t>
            </a:r>
            <a:r>
              <a:rPr kumimoji="1" lang="ja-JP" altLang="en-US" sz="1600" b="1" dirty="0">
                <a:latin typeface="+mn-ea"/>
                <a:cs typeface="メイリオ" panose="020B0604030504040204" pitchFamily="50" charset="-128"/>
              </a:rPr>
              <a:t>。</a:t>
            </a:r>
            <a:endParaRPr kumimoji="1" lang="en-US" altLang="ja-JP" sz="1600" b="1" dirty="0"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1587" y="4259263"/>
            <a:ext cx="7559675" cy="901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当サービス事業の開始日及び価格</a:t>
            </a:r>
            <a:endParaRPr lang="en-US" altLang="ja-JP" sz="11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2018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　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 </a:t>
            </a:r>
            <a:r>
              <a:rPr kumimoji="1" lang="en-US" altLang="ja-JP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kumimoji="1"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endParaRPr kumimoji="1" lang="en-US" altLang="ja-JP" sz="11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サービスの導入価格は条件により異なります。御問合せください。</a:t>
            </a:r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40" name="グループ化 39"/>
          <p:cNvGrpSpPr/>
          <p:nvPr/>
        </p:nvGrpSpPr>
        <p:grpSpPr>
          <a:xfrm>
            <a:off x="0" y="7757295"/>
            <a:ext cx="7559675" cy="2186169"/>
            <a:chOff x="0" y="6323986"/>
            <a:chExt cx="7559675" cy="1992114"/>
          </a:xfrm>
        </p:grpSpPr>
        <p:sp>
          <p:nvSpPr>
            <p:cNvPr id="41" name="テキスト ボックス 40">
              <a:extLst>
                <a:ext uri="{FF2B5EF4-FFF2-40B4-BE49-F238E27FC236}">
                  <a16:creationId xmlns="" xmlns:a16="http://schemas.microsoft.com/office/drawing/2014/main" id="{F3BCB441-FF45-47FB-B650-F7ED4C5337A3}"/>
                </a:ext>
              </a:extLst>
            </p:cNvPr>
            <p:cNvSpPr txBox="1"/>
            <p:nvPr/>
          </p:nvSpPr>
          <p:spPr>
            <a:xfrm>
              <a:off x="456227" y="6323986"/>
              <a:ext cx="1548549" cy="2446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＜問い合わせ窓口＞</a:t>
              </a:r>
            </a:p>
          </p:txBody>
        </p:sp>
        <p:sp>
          <p:nvSpPr>
            <p:cNvPr id="42" name="テキスト ボックス 41">
              <a:extLst>
                <a:ext uri="{FF2B5EF4-FFF2-40B4-BE49-F238E27FC236}">
                  <a16:creationId xmlns="" xmlns:a16="http://schemas.microsoft.com/office/drawing/2014/main" id="{FC13033B-C46E-444F-845E-663F3711E469}"/>
                </a:ext>
              </a:extLst>
            </p:cNvPr>
            <p:cNvSpPr txBox="1"/>
            <p:nvPr/>
          </p:nvSpPr>
          <p:spPr>
            <a:xfrm>
              <a:off x="538477" y="6878428"/>
              <a:ext cx="2492990" cy="276999"/>
            </a:xfrm>
            <a:prstGeom prst="rect">
              <a:avLst/>
            </a:prstGeom>
            <a:noFill/>
          </p:spPr>
          <p:txBody>
            <a:bodyPr wrap="none" rtlCol="0">
              <a:prstTxWarp prst="textPlain">
                <a:avLst/>
              </a:prstTxWarp>
              <a:spAutoFit/>
            </a:bodyPr>
            <a:lstStyle/>
            <a:p>
              <a:r>
                <a:rPr kumimoji="1" lang="ja-JP" altLang="en-US" sz="12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東京都ビジネスサービス株式会社</a:t>
              </a: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="" xmlns:a16="http://schemas.microsoft.com/office/drawing/2014/main" id="{AEFCE579-6E09-4824-9D31-AF2FC9A5B446}"/>
                </a:ext>
              </a:extLst>
            </p:cNvPr>
            <p:cNvSpPr txBox="1"/>
            <p:nvPr/>
          </p:nvSpPr>
          <p:spPr>
            <a:xfrm>
              <a:off x="3303005" y="6817267"/>
              <a:ext cx="4049775" cy="5048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〒</a:t>
              </a:r>
              <a:r>
                <a:rPr kumimoji="1"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135-8073</a:t>
              </a:r>
              <a:r>
                <a: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東京都江東区青海</a:t>
              </a:r>
              <a:r>
                <a:rPr kumimoji="1"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2-4-32 </a:t>
              </a:r>
              <a:r>
                <a: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タイム</a:t>
              </a:r>
              <a:r>
                <a:rPr kumimoji="1"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24</a:t>
              </a:r>
              <a:r>
                <a: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ビル</a:t>
              </a:r>
              <a:r>
                <a:rPr kumimoji="1"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5F</a:t>
              </a:r>
            </a:p>
            <a:p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TEL03-6426-0464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E-Mail: sales_info@tokyotobs.co.jp</a:t>
              </a:r>
              <a:r>
                <a:rPr lang="ja-JP" altLang="en-US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endParaRPr lang="en-US" altLang="ja-JP" sz="1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担当</a:t>
              </a:r>
              <a:r>
                <a:rPr lang="ja-JP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金子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、</a:t>
              </a:r>
              <a:r>
                <a:rPr lang="ja-JP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小山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 </a:t>
              </a:r>
              <a:r>
                <a:rPr lang="ja-JP" altLang="en-US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URL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: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https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://www.tokyotobs.co.jp</a:t>
              </a:r>
              <a:endParaRPr lang="ja-JP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4" name="正方形/長方形 43"/>
            <p:cNvSpPr/>
            <p:nvPr/>
          </p:nvSpPr>
          <p:spPr>
            <a:xfrm>
              <a:off x="0" y="6644550"/>
              <a:ext cx="7559675" cy="457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3000">
                  <a:schemeClr val="accent1">
                    <a:lumMod val="45000"/>
                    <a:lumOff val="55000"/>
                  </a:schemeClr>
                </a:gs>
                <a:gs pos="47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  <a:gs pos="88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5" name="テキスト ボックス 90"/>
            <p:cNvSpPr txBox="1">
              <a:spLocks noChangeArrowheads="1"/>
            </p:cNvSpPr>
            <p:nvPr/>
          </p:nvSpPr>
          <p:spPr bwMode="auto">
            <a:xfrm>
              <a:off x="433716" y="7687955"/>
              <a:ext cx="2678375" cy="4206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株式会社システナ</a:t>
              </a:r>
            </a:p>
          </p:txBody>
        </p:sp>
        <p:sp>
          <p:nvSpPr>
            <p:cNvPr id="46" name="正方形/長方形 45"/>
            <p:cNvSpPr/>
            <p:nvPr/>
          </p:nvSpPr>
          <p:spPr>
            <a:xfrm>
              <a:off x="3291876" y="7654812"/>
              <a:ext cx="4162563" cy="50482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フレームワークデザイン本部　ＲＰＡソリューション事業部</a:t>
              </a:r>
              <a:endPara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  <a:p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〒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105-0022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東京都港区海岸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丁目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2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番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20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号 汐留ビルディング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14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Ｆ</a:t>
              </a:r>
              <a:r>
                <a:rPr lang="ja-JP" altLang="en-US" sz="1000" b="1" dirty="0">
                  <a:latin typeface="+mn-ea"/>
                  <a:cs typeface="メイリオ" panose="020B0604030504040204" pitchFamily="50" charset="-128"/>
                </a:rPr>
                <a:t>　　</a:t>
              </a:r>
              <a:endParaRPr lang="zh-TW" altLang="en-US" sz="1000" b="1" dirty="0">
                <a:latin typeface="+mn-ea"/>
                <a:cs typeface="メイリオ" panose="020B0604030504040204" pitchFamily="50" charset="-128"/>
              </a:endParaRPr>
            </a:p>
            <a:p>
              <a:r>
                <a:rPr lang="ja-JP" altLang="en-US" sz="1000" b="1" dirty="0">
                  <a:latin typeface="+mn-ea"/>
                  <a:cs typeface="メイリオ" panose="020B0604030504040204" pitchFamily="50" charset="-128"/>
                </a:rPr>
                <a:t> 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Corporate</a:t>
              </a:r>
              <a:r>
                <a:rPr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　　</a:t>
              </a:r>
              <a:r>
                <a:rPr lang="ja-JP" altLang="en-US" sz="10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ja-JP" altLang="en-US" sz="1000" b="1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ja-JP" altLang="en-US" sz="1000" b="1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 </a:t>
              </a:r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URL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:</a:t>
              </a:r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　</a:t>
              </a:r>
              <a:r>
                <a:rPr lang="en-US" altLang="ja-JP" sz="1000" dirty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https://</a:t>
              </a:r>
              <a:r>
                <a:rPr lang="en-US" altLang="ja-JP" sz="1000" dirty="0" smtClean="0"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www.systena.co.jp </a:t>
              </a:r>
              <a:endParaRPr lang="en-US" altLang="ja-JP" sz="10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7" name="正方形/長方形 46"/>
            <p:cNvSpPr/>
            <p:nvPr/>
          </p:nvSpPr>
          <p:spPr>
            <a:xfrm>
              <a:off x="0" y="7494526"/>
              <a:ext cx="7559675" cy="457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3000">
                  <a:schemeClr val="accent1">
                    <a:lumMod val="45000"/>
                    <a:lumOff val="55000"/>
                  </a:schemeClr>
                </a:gs>
                <a:gs pos="47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  <a:gs pos="88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0" y="8270381"/>
              <a:ext cx="7559675" cy="45719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3000">
                  <a:schemeClr val="accent1">
                    <a:lumMod val="45000"/>
                    <a:lumOff val="55000"/>
                  </a:schemeClr>
                </a:gs>
                <a:gs pos="47000">
                  <a:schemeClr val="accent1">
                    <a:lumMod val="45000"/>
                    <a:lumOff val="55000"/>
                  </a:schemeClr>
                </a:gs>
                <a:gs pos="100000">
                  <a:schemeClr val="bg1"/>
                </a:gs>
                <a:gs pos="88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49" name="正方形/長方形 48"/>
          <p:cNvSpPr/>
          <p:nvPr/>
        </p:nvSpPr>
        <p:spPr>
          <a:xfrm>
            <a:off x="0" y="5123703"/>
            <a:ext cx="7559675" cy="4571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3000">
                <a:schemeClr val="accent1">
                  <a:lumMod val="45000"/>
                  <a:lumOff val="55000"/>
                </a:schemeClr>
              </a:gs>
              <a:gs pos="47000">
                <a:schemeClr val="accent1">
                  <a:lumMod val="45000"/>
                  <a:lumOff val="55000"/>
                </a:schemeClr>
              </a:gs>
              <a:gs pos="100000">
                <a:schemeClr val="bg1"/>
              </a:gs>
              <a:gs pos="88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17503" y="5423073"/>
            <a:ext cx="3696846" cy="43088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RPA＆OCR導入支援サービス について </a:t>
            </a:r>
            <a:r>
              <a:rPr kumimoji="0" lang="ja-JP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/>
            </a:r>
            <a:br>
              <a:rPr kumimoji="0" lang="ja-JP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</a:br>
            <a:r>
              <a:rPr kumimoji="0" lang="ja-JP" altLang="ja-JP" sz="1100" b="0" i="0" u="none" strike="noStrike" cap="none" normalizeH="0" baseline="0" dirty="0">
                <a:ln>
                  <a:noFill/>
                </a:ln>
                <a:solidFill>
                  <a:srgbClr val="1155CC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  <a:hlinkClick r:id="rId10"/>
              </a:rPr>
              <a:t>https://www.tokyotobs.co.jp/pdf/winactor_a3.pdf</a:t>
            </a:r>
            <a:r>
              <a:rPr kumimoji="0" lang="ja-JP" altLang="ja-JP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233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7430</TotalTime>
  <Words>268</Words>
  <Application>Microsoft Office PowerPoint</Application>
  <PresentationFormat>ユーザー設定</PresentationFormat>
  <Paragraphs>109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2" baseType="lpstr">
      <vt:lpstr>Hiragino Kaku Gothic ProN</vt:lpstr>
      <vt:lpstr>Meiryo UI</vt:lpstr>
      <vt:lpstr>ＭＳ Ｐゴシック</vt:lpstr>
      <vt:lpstr>ＭＳ Ｐ明朝</vt:lpstr>
      <vt:lpstr>新細明體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sasakim</dc:creator>
  <cp:lastModifiedBy>sasakim</cp:lastModifiedBy>
  <cp:revision>459</cp:revision>
  <cp:lastPrinted>2018-12-21T01:10:57Z</cp:lastPrinted>
  <dcterms:created xsi:type="dcterms:W3CDTF">2018-03-07T01:26:25Z</dcterms:created>
  <dcterms:modified xsi:type="dcterms:W3CDTF">2018-12-21T01:11:03Z</dcterms:modified>
</cp:coreProperties>
</file>