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413" r:id="rId3"/>
    <p:sldId id="414" r:id="rId4"/>
    <p:sldId id="416" r:id="rId5"/>
    <p:sldId id="417" r:id="rId6"/>
    <p:sldId id="419" r:id="rId7"/>
    <p:sldId id="423" r:id="rId8"/>
    <p:sldId id="402" r:id="rId9"/>
    <p:sldId id="407" r:id="rId10"/>
    <p:sldId id="428" r:id="rId11"/>
    <p:sldId id="426" r:id="rId12"/>
    <p:sldId id="437" r:id="rId13"/>
    <p:sldId id="436" r:id="rId14"/>
    <p:sldId id="433" r:id="rId15"/>
    <p:sldId id="432" r:id="rId16"/>
  </p:sldIdLst>
  <p:sldSz cx="9144000" cy="6858000" type="screen4x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9900FF"/>
    <a:srgbClr val="898989"/>
    <a:srgbClr val="CCFFCC"/>
    <a:srgbClr val="CCFFFF"/>
    <a:srgbClr val="FFFFCC"/>
    <a:srgbClr val="000000"/>
    <a:srgbClr val="0099FF"/>
    <a:srgbClr val="FF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間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8" autoAdjust="0"/>
    <p:restoredTop sz="99828" autoAdjust="0"/>
  </p:normalViewPr>
  <p:slideViewPr>
    <p:cSldViewPr>
      <p:cViewPr varScale="1">
        <p:scale>
          <a:sx n="95" d="100"/>
          <a:sy n="95" d="100"/>
        </p:scale>
        <p:origin x="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A1735-CECF-574E-8954-BBE04ACE395A}" type="datetimeFigureOut">
              <a:rPr kumimoji="1" lang="ja-JP" altLang="en-US" smtClean="0"/>
              <a:t>2018/12/25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84936-3D36-F64E-9526-F85130C788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709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32CB1-91C9-944C-BF70-31F10AABA634}" type="datetimeFigureOut">
              <a:rPr kumimoji="1" lang="ja-JP" altLang="en-US" smtClean="0"/>
              <a:t>2018/12/25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マスター テキストの書式設定</a:t>
            </a:r>
          </a:p>
          <a:p>
            <a:pPr lvl="1"/>
            <a:r>
              <a:rPr kumimoji="1" lang="zh-CN" altLang="en-US"/>
              <a:t>第 </a:t>
            </a:r>
            <a:r>
              <a:rPr kumimoji="1" lang="en-US" altLang="zh-CN"/>
              <a:t>2 </a:t>
            </a:r>
            <a:r>
              <a:rPr kumimoji="1" lang="zh-CN" altLang="en-US"/>
              <a:t>レベル</a:t>
            </a:r>
          </a:p>
          <a:p>
            <a:pPr lvl="2"/>
            <a:r>
              <a:rPr kumimoji="1" lang="zh-CN" altLang="en-US"/>
              <a:t>第 </a:t>
            </a:r>
            <a:r>
              <a:rPr kumimoji="1" lang="en-US" altLang="zh-CN"/>
              <a:t>3 </a:t>
            </a:r>
            <a:r>
              <a:rPr kumimoji="1" lang="zh-CN" altLang="en-US"/>
              <a:t>レベル</a:t>
            </a:r>
          </a:p>
          <a:p>
            <a:pPr lvl="3"/>
            <a:r>
              <a:rPr kumimoji="1" lang="zh-CN" altLang="en-US"/>
              <a:t>第 </a:t>
            </a:r>
            <a:r>
              <a:rPr kumimoji="1" lang="en-US" altLang="zh-CN"/>
              <a:t>4 </a:t>
            </a:r>
            <a:r>
              <a:rPr kumimoji="1" lang="zh-CN" altLang="en-US"/>
              <a:t>レベル</a:t>
            </a:r>
          </a:p>
          <a:p>
            <a:pPr lvl="4"/>
            <a:r>
              <a:rPr kumimoji="1" lang="zh-CN" altLang="en-US"/>
              <a:t>第 </a:t>
            </a:r>
            <a:r>
              <a:rPr kumimoji="1" lang="en-US" altLang="zh-CN"/>
              <a:t>5 </a:t>
            </a:r>
            <a:r>
              <a:rPr kumimoji="1" lang="zh-CN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FC1E-9B5A-D34E-A269-5523C22A183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FC1E-9B5A-D34E-A269-5523C22A183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13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FC1E-9B5A-D34E-A269-5523C22A183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3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FC1E-9B5A-D34E-A269-5523C22A183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7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9682A-4F3F-48E3-8FDF-95EED4F23B0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7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FC1E-9B5A-D34E-A269-5523C22A183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31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FC1E-9B5A-D34E-A269-5523C22A183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90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2017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月</a:t>
            </a:r>
            <a:r>
              <a:rPr kumimoji="1" lang="en-US" altLang="ja-JP"/>
              <a:t>27</a:t>
            </a:r>
            <a:r>
              <a:rPr kumimoji="1" lang="ja-JP" altLang="en-US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05D-A59E-4FBF-BBD7-CD8F6BEE83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8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7.emf"/><Relationship Id="rId17" Type="http://schemas.openxmlformats.org/officeDocument/2006/relationships/image" Target="../media/image52.emf"/><Relationship Id="rId2" Type="http://schemas.openxmlformats.org/officeDocument/2006/relationships/image" Target="../media/image38.emf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6.emf"/><Relationship Id="rId5" Type="http://schemas.openxmlformats.org/officeDocument/2006/relationships/image" Target="../media/image41.emf"/><Relationship Id="rId15" Type="http://schemas.openxmlformats.org/officeDocument/2006/relationships/image" Target="../media/image50.emf"/><Relationship Id="rId10" Type="http://schemas.openxmlformats.org/officeDocument/2006/relationships/image" Target="../media/image1.jpeg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47.emf"/><Relationship Id="rId5" Type="http://schemas.openxmlformats.org/officeDocument/2006/relationships/image" Target="../media/image42.emf"/><Relationship Id="rId10" Type="http://schemas.openxmlformats.org/officeDocument/2006/relationships/image" Target="../media/image46.emf"/><Relationship Id="rId4" Type="http://schemas.openxmlformats.org/officeDocument/2006/relationships/image" Target="../media/image41.emf"/><Relationship Id="rId9" Type="http://schemas.openxmlformats.org/officeDocument/2006/relationships/image" Target="../media/image1.jpeg"/><Relationship Id="rId1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6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915817" y="6448252"/>
            <a:ext cx="3608388" cy="436737"/>
          </a:xfrm>
        </p:spPr>
        <p:txBody>
          <a:bodyPr/>
          <a:lstStyle/>
          <a:p>
            <a:r>
              <a:rPr lang="en-US" altLang="ja-JP"/>
              <a:t>Copyright (C) 2017 APOLLO JAPAN Co., Ltd, </a:t>
            </a:r>
            <a:r>
              <a:rPr lang="ja-JP" altLang="en-US"/>
              <a:t>　</a:t>
            </a:r>
            <a:endParaRPr lang="en-US" altLang="ja-JP" sz="1400" b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39553" y="1269554"/>
            <a:ext cx="8064500" cy="2303463"/>
          </a:xfrm>
          <a:prstGeom prst="bevel">
            <a:avLst>
              <a:gd name="adj" fmla="val 6560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7544" y="996979"/>
            <a:ext cx="8064500" cy="603242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E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en-US" altLang="ja-JP" sz="3200" b="1" dirty="0">
              <a:solidFill>
                <a:schemeClr val="bg1"/>
              </a:solidFill>
              <a:ea typeface="HG丸ｺﾞｼｯｸM-PRO" pitchFamily="50" charset="-128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ea typeface="HG丸ｺﾞｼｯｸM-PRO" pitchFamily="50" charset="-128"/>
              </a:rPr>
              <a:t>会社案内</a:t>
            </a:r>
            <a:endParaRPr lang="en-US" altLang="ja-JP" sz="3200" b="1" dirty="0">
              <a:solidFill>
                <a:schemeClr val="bg1"/>
              </a:solidFill>
              <a:ea typeface="HG丸ｺﾞｼｯｸM-PRO" pitchFamily="50" charset="-128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ea typeface="HG丸ｺﾞｼｯｸM-PRO" pitchFamily="50" charset="-128"/>
              </a:rPr>
              <a:t>「スクリーンコード」の可能性</a:t>
            </a:r>
            <a:endParaRPr lang="en-US" altLang="ja-JP" sz="3200" b="1" dirty="0">
              <a:solidFill>
                <a:schemeClr val="bg1"/>
              </a:solidFill>
              <a:ea typeface="HG丸ｺﾞｼｯｸM-PRO" pitchFamily="50" charset="-128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en-US" altLang="ja-JP" sz="3200" b="1" dirty="0">
              <a:solidFill>
                <a:schemeClr val="bg1"/>
              </a:solidFill>
              <a:ea typeface="HG丸ｺﾞｼｯｸM-PRO" pitchFamily="50" charset="-128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株式会社アポロジャパン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代表取締役　岸上郁子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31518" y="5877273"/>
            <a:ext cx="6697663" cy="46166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ja-JP" b="1" dirty="0">
                <a:solidFill>
                  <a:srgbClr val="FF6C23"/>
                </a:solidFill>
                <a:ea typeface="HG丸ｺﾞｼｯｸM-PRO" pitchFamily="50" charset="-128"/>
                <a:cs typeface="Arial" panose="020B0604020202020204" pitchFamily="34" charset="0"/>
              </a:rPr>
              <a:t>www.apollo-japan.ne.jp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5791201"/>
            <a:ext cx="9144000" cy="1174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87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834"/>
            <a:ext cx="4258930" cy="30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2" y="1723479"/>
            <a:ext cx="2182366" cy="115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下矢印 38"/>
          <p:cNvSpPr/>
          <p:nvPr/>
        </p:nvSpPr>
        <p:spPr>
          <a:xfrm rot="9566307">
            <a:off x="3371024" y="2768181"/>
            <a:ext cx="360079" cy="1152128"/>
          </a:xfrm>
          <a:prstGeom prst="downArrow">
            <a:avLst>
              <a:gd name="adj1" fmla="val 50000"/>
              <a:gd name="adj2" fmla="val 199520"/>
            </a:avLst>
          </a:prstGeom>
          <a:solidFill>
            <a:srgbClr val="EB2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 rot="20499595">
            <a:off x="2901934" y="2948274"/>
            <a:ext cx="360079" cy="1152128"/>
          </a:xfrm>
          <a:prstGeom prst="downArrow">
            <a:avLst>
              <a:gd name="adj1" fmla="val 50000"/>
              <a:gd name="adj2" fmla="val 20414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60" y="5331252"/>
            <a:ext cx="93430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81" y="4107626"/>
            <a:ext cx="1148743" cy="26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60" y="4012741"/>
            <a:ext cx="1034921" cy="97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7872"/>
            <a:ext cx="1211738" cy="84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1619672" y="1391488"/>
            <a:ext cx="53285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-OTF ゴシックMB101 Pro DB" pitchFamily="34" charset="-128"/>
                <a:ea typeface="A-OTF ゴシックMB101 Pro DB" pitchFamily="34" charset="-128"/>
              </a:rPr>
              <a:t>クラウドサーバー</a:t>
            </a:r>
            <a:r>
              <a:rPr lang="ja-JP" altLang="en-US" dirty="0">
                <a:solidFill>
                  <a:schemeClr val="tx1"/>
                </a:solidFill>
                <a:latin typeface="A-OTF ゴシックMB101 Pro DB" pitchFamily="34" charset="-128"/>
                <a:ea typeface="A-OTF ゴシックMB101 Pro DB" pitchFamily="34" charset="-128"/>
              </a:rPr>
              <a:t>株式会社</a:t>
            </a:r>
            <a:r>
              <a:rPr kumimoji="1" lang="ja-JP" altLang="en-US" dirty="0">
                <a:solidFill>
                  <a:schemeClr val="tx1"/>
                </a:solidFill>
                <a:latin typeface="A-OTF ゴシックMB101 Pro DB" pitchFamily="34" charset="-128"/>
                <a:ea typeface="A-OTF ゴシックMB101 Pro DB" pitchFamily="34" charset="-128"/>
              </a:rPr>
              <a:t>ハイパーボックス</a:t>
            </a:r>
            <a:endParaRPr kumimoji="1" lang="en-US" altLang="ja-JP" dirty="0">
              <a:solidFill>
                <a:schemeClr val="tx1"/>
              </a:solidFill>
              <a:latin typeface="A-OTF ゴシックMB101 Pro DB" pitchFamily="34" charset="-128"/>
              <a:ea typeface="A-OTF ゴシックMB101 Pro DB" pitchFamily="34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A-OTF ゴシックMB101 Pro DB" pitchFamily="34" charset="-128"/>
                <a:ea typeface="A-OTF ゴシックMB101 Pro DB" pitchFamily="34" charset="-128"/>
              </a:rPr>
              <a:t>動画配信サイト利用しカスタマイズ</a:t>
            </a:r>
            <a:endParaRPr kumimoji="1" lang="ja-JP" altLang="en-US" dirty="0">
              <a:solidFill>
                <a:schemeClr val="tx1"/>
              </a:solidFill>
              <a:latin typeface="A-OTF ゴシックMB101 Pro DB" pitchFamily="34" charset="-128"/>
              <a:ea typeface="A-OTF ゴシックMB101 Pro DB" pitchFamily="34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21624" y="3905084"/>
            <a:ext cx="1532879" cy="3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A-OTF ゴシックMB101 Pro DB" pitchFamily="34" charset="-128"/>
                <a:ea typeface="A-OTF ゴシックMB101 Pro DB" pitchFamily="34" charset="-128"/>
              </a:rPr>
              <a:t>ノベルティノート</a:t>
            </a:r>
            <a:endParaRPr kumimoji="1" lang="ja-JP" altLang="en-US" dirty="0">
              <a:solidFill>
                <a:schemeClr val="tx1"/>
              </a:solidFill>
              <a:latin typeface="A-OTF ゴシックMB101 Pro DB" pitchFamily="34" charset="-128"/>
              <a:ea typeface="A-OTF ゴシックMB101 Pro DB" pitchFamily="34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464412" y="3821492"/>
            <a:ext cx="1532879" cy="3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-OTF ゴシックMB101 Pro DB" pitchFamily="34" charset="-128"/>
                <a:ea typeface="A-OTF ゴシックMB101 Pro DB" pitchFamily="34" charset="-128"/>
              </a:rPr>
              <a:t>iPhone</a:t>
            </a:r>
            <a:endParaRPr kumimoji="1" lang="ja-JP" altLang="en-US" dirty="0">
              <a:solidFill>
                <a:schemeClr val="tx1"/>
              </a:solidFill>
              <a:latin typeface="A-OTF ゴシックMB101 Pro DB" pitchFamily="34" charset="-128"/>
              <a:ea typeface="A-OTF ゴシックMB101 Pro DB" pitchFamily="34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3786407" y="3394270"/>
            <a:ext cx="2009729" cy="3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+mj-ea"/>
                <a:ea typeface="+mj-ea"/>
              </a:rPr>
              <a:t>リンク先を返信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1122111" y="3394270"/>
            <a:ext cx="2009729" cy="3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+mj-ea"/>
                <a:ea typeface="+mj-ea"/>
              </a:rPr>
              <a:t>特殊コードを送信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2490263" y="5698526"/>
            <a:ext cx="2009729" cy="3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/>
                </a:solidFill>
                <a:latin typeface="+mj-ea"/>
                <a:ea typeface="+mj-ea"/>
              </a:rPr>
              <a:t>表紙</a:t>
            </a:r>
            <a:r>
              <a:rPr kumimoji="1" lang="ja-JP" altLang="en-US" sz="1600" b="1" dirty="0">
                <a:solidFill>
                  <a:schemeClr val="tx1"/>
                </a:solidFill>
                <a:latin typeface="+mj-ea"/>
                <a:ea typeface="+mj-ea"/>
              </a:rPr>
              <a:t>を撮影</a:t>
            </a:r>
          </a:p>
        </p:txBody>
      </p:sp>
      <p:grpSp>
        <p:nvGrpSpPr>
          <p:cNvPr id="2052" name="グループ化 2051"/>
          <p:cNvGrpSpPr/>
          <p:nvPr/>
        </p:nvGrpSpPr>
        <p:grpSpPr>
          <a:xfrm>
            <a:off x="1595917" y="2890235"/>
            <a:ext cx="575313" cy="589485"/>
            <a:chOff x="1595917" y="2715272"/>
            <a:chExt cx="575313" cy="589485"/>
          </a:xfrm>
        </p:grpSpPr>
        <p:sp>
          <p:nvSpPr>
            <p:cNvPr id="2048" name="正方形/長方形 2047"/>
            <p:cNvSpPr/>
            <p:nvPr/>
          </p:nvSpPr>
          <p:spPr>
            <a:xfrm>
              <a:off x="1650700" y="2780928"/>
              <a:ext cx="476275" cy="476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正方形/長方形 2050"/>
            <p:cNvSpPr/>
            <p:nvPr/>
          </p:nvSpPr>
          <p:spPr>
            <a:xfrm>
              <a:off x="1595917" y="2715272"/>
              <a:ext cx="575313" cy="589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latin typeface="A-OTF ゴシックMB101 Pro U" pitchFamily="34" charset="-128"/>
                  <a:ea typeface="A-OTF ゴシックMB101 Pro U" pitchFamily="34" charset="-128"/>
                </a:rPr>
                <a:t>2</a:t>
              </a:r>
              <a:endParaRPr kumimoji="1" lang="ja-JP" altLang="en-US" sz="2400" dirty="0">
                <a:latin typeface="A-OTF ゴシックMB101 Pro U" pitchFamily="34" charset="-128"/>
                <a:ea typeface="A-OTF ゴシックMB101 Pro U" pitchFamily="34" charset="-128"/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4356351" y="2890235"/>
            <a:ext cx="575313" cy="589485"/>
            <a:chOff x="1595917" y="2715272"/>
            <a:chExt cx="575313" cy="589485"/>
          </a:xfrm>
        </p:grpSpPr>
        <p:sp>
          <p:nvSpPr>
            <p:cNvPr id="80" name="正方形/長方形 79"/>
            <p:cNvSpPr/>
            <p:nvPr/>
          </p:nvSpPr>
          <p:spPr>
            <a:xfrm>
              <a:off x="1650700" y="2780928"/>
              <a:ext cx="476275" cy="476275"/>
            </a:xfrm>
            <a:prstGeom prst="rect">
              <a:avLst/>
            </a:prstGeom>
            <a:solidFill>
              <a:srgbClr val="EB2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1595917" y="2715272"/>
              <a:ext cx="575313" cy="589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latin typeface="A-OTF ゴシックMB101 Pro U" pitchFamily="34" charset="-128"/>
                  <a:ea typeface="A-OTF ゴシックMB101 Pro U" pitchFamily="34" charset="-128"/>
                </a:rPr>
                <a:t>3</a:t>
              </a:r>
              <a:endParaRPr kumimoji="1" lang="ja-JP" altLang="en-US" sz="2400" dirty="0">
                <a:latin typeface="A-OTF ゴシックMB101 Pro U" pitchFamily="34" charset="-128"/>
                <a:ea typeface="A-OTF ゴシックMB101 Pro U" pitchFamily="34" charset="-128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2727928" y="4741767"/>
            <a:ext cx="575313" cy="589485"/>
            <a:chOff x="1609985" y="2715272"/>
            <a:chExt cx="575313" cy="589485"/>
          </a:xfrm>
        </p:grpSpPr>
        <p:sp>
          <p:nvSpPr>
            <p:cNvPr id="83" name="正方形/長方形 82"/>
            <p:cNvSpPr/>
            <p:nvPr/>
          </p:nvSpPr>
          <p:spPr>
            <a:xfrm>
              <a:off x="1650700" y="2780928"/>
              <a:ext cx="476275" cy="476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1609985" y="2715272"/>
              <a:ext cx="575313" cy="589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latin typeface="A-OTF ゴシックMB101 Pro U" pitchFamily="34" charset="-128"/>
                  <a:ea typeface="A-OTF ゴシックMB101 Pro U" pitchFamily="34" charset="-128"/>
                </a:rPr>
                <a:t>1</a:t>
              </a:r>
              <a:endParaRPr kumimoji="1" lang="ja-JP" altLang="en-US" sz="2400" dirty="0">
                <a:latin typeface="A-OTF ゴシックMB101 Pro U" pitchFamily="34" charset="-128"/>
                <a:ea typeface="A-OTF ゴシックMB101 Pro U" pitchFamily="34" charset="-128"/>
              </a:endParaRPr>
            </a:p>
          </p:txBody>
        </p:sp>
      </p:grpSp>
      <p:sp>
        <p:nvSpPr>
          <p:cNvPr id="85" name="正方形/長方形 84"/>
          <p:cNvSpPr/>
          <p:nvPr/>
        </p:nvSpPr>
        <p:spPr>
          <a:xfrm>
            <a:off x="4783426" y="5698526"/>
            <a:ext cx="2009729" cy="3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/>
                </a:solidFill>
                <a:latin typeface="+mj-ea"/>
                <a:ea typeface="+mj-ea"/>
              </a:rPr>
              <a:t>ＵＲＬに誘導</a:t>
            </a:r>
            <a:endParaRPr kumimoji="1" lang="ja-JP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4953703" y="4228655"/>
            <a:ext cx="575313" cy="589485"/>
            <a:chOff x="1595917" y="2715272"/>
            <a:chExt cx="575313" cy="589485"/>
          </a:xfrm>
        </p:grpSpPr>
        <p:sp>
          <p:nvSpPr>
            <p:cNvPr id="87" name="正方形/長方形 86"/>
            <p:cNvSpPr/>
            <p:nvPr/>
          </p:nvSpPr>
          <p:spPr>
            <a:xfrm>
              <a:off x="1650700" y="2780928"/>
              <a:ext cx="476275" cy="476275"/>
            </a:xfrm>
            <a:prstGeom prst="rect">
              <a:avLst/>
            </a:prstGeom>
            <a:solidFill>
              <a:srgbClr val="BCD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1595917" y="2715272"/>
              <a:ext cx="575313" cy="589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latin typeface="A-OTF ゴシックMB101 Pro U" pitchFamily="34" charset="-128"/>
                  <a:ea typeface="A-OTF ゴシックMB101 Pro U" pitchFamily="34" charset="-128"/>
                </a:rPr>
                <a:t>４</a:t>
              </a:r>
            </a:p>
          </p:txBody>
        </p:sp>
      </p:grpSp>
      <p:sp>
        <p:nvSpPr>
          <p:cNvPr id="45" name="フッター プレースホルダ 3"/>
          <p:cNvSpPr txBox="1">
            <a:spLocks/>
          </p:cNvSpPr>
          <p:nvPr/>
        </p:nvSpPr>
        <p:spPr bwMode="auto">
          <a:xfrm>
            <a:off x="2915816" y="6597932"/>
            <a:ext cx="3600400" cy="2154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Copyright (C) 2016 APOLLO JAPAN Co., Ltd, 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323529" y="1016784"/>
            <a:ext cx="540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ja-JP" alt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≪ユーグレナノベルティノート　イメージ≫</a:t>
            </a:r>
            <a:endParaRPr lang="en-US" altLang="ja-JP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 descr="pjbd0906_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43616"/>
            <a:ext cx="3213100" cy="2413000"/>
          </a:xfrm>
          <a:prstGeom prst="rect">
            <a:avLst/>
          </a:prstGeom>
        </p:spPr>
      </p:pic>
      <p:pic>
        <p:nvPicPr>
          <p:cNvPr id="3" name="図 2" descr="yjimage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1848"/>
            <a:ext cx="1834860" cy="15705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37300" y="5080000"/>
            <a:ext cx="2430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バングラデシュから</a:t>
            </a:r>
            <a:endParaRPr kumimoji="1" lang="en-US" altLang="ja-JP" dirty="0"/>
          </a:p>
          <a:p>
            <a:r>
              <a:rPr lang="ja-JP" altLang="en-US" dirty="0"/>
              <a:t>子供たちのお礼の画像</a:t>
            </a:r>
            <a:endParaRPr lang="en-US" altLang="ja-JP" dirty="0"/>
          </a:p>
          <a:p>
            <a:r>
              <a:rPr lang="ja-JP" altLang="en-US" dirty="0"/>
              <a:t>を配信！</a:t>
            </a:r>
            <a:endParaRPr lang="en-US" altLang="ja-JP" dirty="0"/>
          </a:p>
        </p:txBody>
      </p:sp>
      <p:grpSp>
        <p:nvGrpSpPr>
          <p:cNvPr id="40" name="グループ化 95"/>
          <p:cNvGrpSpPr/>
          <p:nvPr/>
        </p:nvGrpSpPr>
        <p:grpSpPr>
          <a:xfrm>
            <a:off x="467544" y="118767"/>
            <a:ext cx="8496944" cy="744233"/>
            <a:chOff x="467544" y="118767"/>
            <a:chExt cx="8496944" cy="744233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43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611560" y="188640"/>
            <a:ext cx="558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6600"/>
                </a:solidFill>
              </a:rPr>
              <a:t>クラウドビジネス　　</a:t>
            </a:r>
            <a:r>
              <a:rPr lang="en-US" altLang="ja-JP" sz="2400" dirty="0" err="1">
                <a:solidFill>
                  <a:srgbClr val="FF6600"/>
                </a:solidFill>
              </a:rPr>
              <a:t>SCLink</a:t>
            </a:r>
            <a:r>
              <a:rPr lang="en-US" altLang="ja-JP" sz="2400" dirty="0">
                <a:solidFill>
                  <a:srgbClr val="FF6600"/>
                </a:solidFill>
              </a:rPr>
              <a:t> </a:t>
            </a:r>
            <a:r>
              <a:rPr lang="ja-JP" altLang="en-US" sz="2400" dirty="0">
                <a:solidFill>
                  <a:srgbClr val="FF6600"/>
                </a:solidFill>
              </a:rPr>
              <a:t>ノベルティノート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3152543" y="1700809"/>
            <a:ext cx="3069797" cy="3079010"/>
            <a:chOff x="3152543" y="1757110"/>
            <a:chExt cx="3069797" cy="3079010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152543" y="3171165"/>
              <a:ext cx="2370862" cy="1664955"/>
              <a:chOff x="3152543" y="3171165"/>
              <a:chExt cx="2370862" cy="166495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434" y="3180304"/>
                <a:ext cx="2293937" cy="162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円/楕円 66"/>
              <p:cNvSpPr/>
              <p:nvPr/>
            </p:nvSpPr>
            <p:spPr>
              <a:xfrm>
                <a:off x="5134255" y="4194347"/>
                <a:ext cx="85817" cy="9874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3196327" y="3171165"/>
                <a:ext cx="2327078" cy="16649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タイトル 1"/>
              <p:cNvSpPr txBox="1">
                <a:spLocks/>
              </p:cNvSpPr>
              <p:nvPr/>
            </p:nvSpPr>
            <p:spPr bwMode="auto">
              <a:xfrm>
                <a:off x="3152543" y="3225170"/>
                <a:ext cx="33933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+mj-lt"/>
                    <a:ea typeface="ＭＳ Ｐゴシック" charset="0"/>
                    <a:cs typeface="ＭＳ Ｐゴシック" charset="0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9pPr>
              </a:lstStyle>
              <a:p>
                <a:r>
                  <a:rPr lang="ja-JP" altLang="en-US" sz="1000" kern="0" dirty="0">
                    <a:solidFill>
                      <a:schemeClr val="tx1"/>
                    </a:solidFill>
                    <a:ea typeface="ＭＳ Ｐゴシック" pitchFamily="50" charset="-128"/>
                  </a:rPr>
                  <a:t>観光地図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46441">
              <a:off x="4603982" y="1842424"/>
              <a:ext cx="801557" cy="1732082"/>
            </a:xfrm>
            <a:prstGeom prst="rect">
              <a:avLst/>
            </a:prstGeom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0544">
              <a:off x="2752355" y="2360754"/>
              <a:ext cx="1575208" cy="367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タイトル 1"/>
            <p:cNvSpPr txBox="1">
              <a:spLocks/>
            </p:cNvSpPr>
            <p:nvPr/>
          </p:nvSpPr>
          <p:spPr bwMode="auto">
            <a:xfrm>
              <a:off x="5076056" y="1988840"/>
              <a:ext cx="8946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外国人客用</a:t>
              </a:r>
            </a:p>
          </p:txBody>
        </p:sp>
        <p:sp>
          <p:nvSpPr>
            <p:cNvPr id="63" name="タイトル 1"/>
            <p:cNvSpPr txBox="1">
              <a:spLocks/>
            </p:cNvSpPr>
            <p:nvPr/>
          </p:nvSpPr>
          <p:spPr bwMode="auto">
            <a:xfrm>
              <a:off x="5220072" y="2174667"/>
              <a:ext cx="10022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For Foreigners</a:t>
              </a:r>
              <a:endParaRPr lang="ja-JP" altLang="en-US" sz="10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  <p:sp>
          <p:nvSpPr>
            <p:cNvPr id="64" name="タイトル 1"/>
            <p:cNvSpPr txBox="1">
              <a:spLocks/>
            </p:cNvSpPr>
            <p:nvPr/>
          </p:nvSpPr>
          <p:spPr bwMode="auto">
            <a:xfrm>
              <a:off x="4001780" y="4624413"/>
              <a:ext cx="786244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600" kern="0" dirty="0">
                  <a:solidFill>
                    <a:schemeClr val="tx1"/>
                  </a:solidFill>
                  <a:ea typeface="ＭＳ Ｐゴシック" pitchFamily="50" charset="-128"/>
                </a:rPr>
                <a:t>Sight</a:t>
              </a:r>
              <a:r>
                <a:rPr lang="ja-JP" altLang="en-US" sz="600" kern="0" dirty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600" kern="0" dirty="0">
                  <a:solidFill>
                    <a:schemeClr val="tx1"/>
                  </a:solidFill>
                  <a:ea typeface="ＭＳ Ｐゴシック" pitchFamily="50" charset="-128"/>
                </a:rPr>
                <a:t>Seeing Map</a:t>
              </a:r>
              <a:endParaRPr lang="ja-JP" altLang="en-US" sz="6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 flipV="1">
              <a:off x="5523405" y="3171165"/>
              <a:ext cx="0" cy="1637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>
            <a:off x="548700" y="2924945"/>
            <a:ext cx="2079083" cy="1730248"/>
            <a:chOff x="3083143" y="1085164"/>
            <a:chExt cx="2424029" cy="2201577"/>
          </a:xfrm>
        </p:grpSpPr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143" y="1085164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832458"/>
              <a:ext cx="756187" cy="80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956" y="1484784"/>
              <a:ext cx="365488" cy="96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075815">
              <a:off x="4333895" y="1793606"/>
              <a:ext cx="597885" cy="77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541" y="1700808"/>
              <a:ext cx="523451" cy="774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タイトル 1"/>
            <p:cNvSpPr txBox="1">
              <a:spLocks/>
            </p:cNvSpPr>
            <p:nvPr/>
          </p:nvSpPr>
          <p:spPr bwMode="auto">
            <a:xfrm>
              <a:off x="3488361" y="1190826"/>
              <a:ext cx="1431127" cy="35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多言語メニュー</a:t>
              </a:r>
            </a:p>
          </p:txBody>
        </p:sp>
        <p:sp>
          <p:nvSpPr>
            <p:cNvPr id="77" name="タイトル 1"/>
            <p:cNvSpPr txBox="1">
              <a:spLocks/>
            </p:cNvSpPr>
            <p:nvPr/>
          </p:nvSpPr>
          <p:spPr bwMode="auto">
            <a:xfrm>
              <a:off x="3404980" y="2420888"/>
              <a:ext cx="1383045" cy="430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800" kern="0" dirty="0">
                  <a:solidFill>
                    <a:schemeClr val="tx1"/>
                  </a:solidFill>
                  <a:ea typeface="ＭＳ Ｐゴシック" pitchFamily="50" charset="-128"/>
                </a:rPr>
                <a:t>Multiple Language Menu</a:t>
              </a:r>
              <a:endParaRPr lang="ja-JP" altLang="en-US" sz="8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78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80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81" name="タイトル 1"/>
          <p:cNvSpPr txBox="1">
            <a:spLocks/>
          </p:cNvSpPr>
          <p:nvPr/>
        </p:nvSpPr>
        <p:spPr bwMode="auto">
          <a:xfrm>
            <a:off x="381000" y="188641"/>
            <a:ext cx="7197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kumimoji="1" lang="ja-JP" altLang="en-US" kern="0" dirty="0">
                <a:ea typeface="ＭＳ Ｐゴシック" pitchFamily="50" charset="-128"/>
              </a:rPr>
              <a:t>インバウンド </a:t>
            </a:r>
            <a:r>
              <a:rPr lang="ja-JP" altLang="en-US" kern="0" dirty="0">
                <a:ea typeface="ＭＳ Ｐゴシック" pitchFamily="50" charset="-128"/>
              </a:rPr>
              <a:t>（ハイブリッド）</a:t>
            </a:r>
            <a:r>
              <a:rPr kumimoji="1" lang="ja-JP" altLang="en-US" kern="0" dirty="0">
                <a:ea typeface="ＭＳ Ｐゴシック" pitchFamily="50" charset="-128"/>
              </a:rPr>
              <a:t> </a:t>
            </a:r>
            <a:r>
              <a:rPr kumimoji="1" lang="en-US" altLang="ja-JP" kern="0" dirty="0">
                <a:ea typeface="ＭＳ Ｐゴシック" pitchFamily="50" charset="-128"/>
              </a:rPr>
              <a:t>Inbound</a:t>
            </a:r>
            <a:r>
              <a:rPr lang="ja-JP" altLang="en-US" kern="0" dirty="0">
                <a:ea typeface="ＭＳ Ｐゴシック" pitchFamily="50" charset="-128"/>
              </a:rPr>
              <a:t> </a:t>
            </a:r>
            <a:r>
              <a:rPr kumimoji="1" lang="en-US" altLang="ja-JP" kern="0" dirty="0">
                <a:ea typeface="ＭＳ Ｐゴシック" pitchFamily="50" charset="-128"/>
              </a:rPr>
              <a:t>(Hybrid)</a:t>
            </a:r>
          </a:p>
        </p:txBody>
      </p:sp>
      <p:sp>
        <p:nvSpPr>
          <p:cNvPr id="82" name="タイトル 1"/>
          <p:cNvSpPr txBox="1">
            <a:spLocks/>
          </p:cNvSpPr>
          <p:nvPr/>
        </p:nvSpPr>
        <p:spPr bwMode="auto">
          <a:xfrm>
            <a:off x="2894932" y="5289824"/>
            <a:ext cx="1389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800" kern="0" dirty="0">
                <a:solidFill>
                  <a:schemeClr val="tx1"/>
                </a:solidFill>
                <a:ea typeface="ＭＳ Ｐゴシック" pitchFamily="50" charset="-128"/>
              </a:rPr>
              <a:t>Voice language is changed by touching a national flag.</a:t>
            </a:r>
            <a:endParaRPr lang="ja-JP" altLang="en-US" sz="8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472149" y="1299432"/>
            <a:ext cx="2155635" cy="1625512"/>
            <a:chOff x="467544" y="795375"/>
            <a:chExt cx="2424029" cy="2201577"/>
          </a:xfrm>
        </p:grpSpPr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95375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349230"/>
              <a:ext cx="915194" cy="746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5" y="1365501"/>
              <a:ext cx="495225" cy="83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タイトル 1"/>
            <p:cNvSpPr txBox="1">
              <a:spLocks/>
            </p:cNvSpPr>
            <p:nvPr/>
          </p:nvSpPr>
          <p:spPr bwMode="auto">
            <a:xfrm>
              <a:off x="1115618" y="980729"/>
              <a:ext cx="936104" cy="37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観光案内</a:t>
              </a:r>
            </a:p>
          </p:txBody>
        </p:sp>
        <p:sp>
          <p:nvSpPr>
            <p:cNvPr id="88" name="タイトル 1"/>
            <p:cNvSpPr txBox="1">
              <a:spLocks/>
            </p:cNvSpPr>
            <p:nvPr/>
          </p:nvSpPr>
          <p:spPr bwMode="auto">
            <a:xfrm>
              <a:off x="935596" y="2101517"/>
              <a:ext cx="1116124" cy="37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Tour Guide</a:t>
              </a:r>
              <a:endParaRPr lang="ja-JP" altLang="en-US" sz="12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89" name="タイトル 1"/>
          <p:cNvSpPr txBox="1">
            <a:spLocks/>
          </p:cNvSpPr>
          <p:nvPr/>
        </p:nvSpPr>
        <p:spPr bwMode="auto">
          <a:xfrm>
            <a:off x="1619672" y="692696"/>
            <a:ext cx="244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2000" kern="0" dirty="0">
                <a:solidFill>
                  <a:srgbClr val="0000FF"/>
                </a:solidFill>
                <a:ea typeface="ＭＳ Ｐゴシック" pitchFamily="50" charset="-128"/>
              </a:rPr>
              <a:t>Application Examples</a:t>
            </a:r>
            <a:endParaRPr lang="ja-JP" altLang="en-US" sz="2000" kern="0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90" name="タイトル 1"/>
          <p:cNvSpPr txBox="1">
            <a:spLocks/>
          </p:cNvSpPr>
          <p:nvPr/>
        </p:nvSpPr>
        <p:spPr bwMode="auto">
          <a:xfrm>
            <a:off x="683568" y="700867"/>
            <a:ext cx="1143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2000" kern="0" dirty="0">
                <a:solidFill>
                  <a:srgbClr val="0000FF"/>
                </a:solidFill>
                <a:ea typeface="ＭＳ Ｐゴシック" pitchFamily="50" charset="-128"/>
              </a:rPr>
              <a:t>応用例</a:t>
            </a:r>
          </a:p>
        </p:txBody>
      </p:sp>
      <p:grpSp>
        <p:nvGrpSpPr>
          <p:cNvPr id="91" name="グループ化 90"/>
          <p:cNvGrpSpPr/>
          <p:nvPr/>
        </p:nvGrpSpPr>
        <p:grpSpPr>
          <a:xfrm>
            <a:off x="548701" y="4624008"/>
            <a:ext cx="1986900" cy="1840270"/>
            <a:chOff x="352852" y="3603687"/>
            <a:chExt cx="2424029" cy="2201577"/>
          </a:xfrm>
        </p:grpSpPr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52" y="3603687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790526"/>
              <a:ext cx="1030116" cy="942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05" y="4116963"/>
              <a:ext cx="1357313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タイトル 1"/>
            <p:cNvSpPr txBox="1">
              <a:spLocks/>
            </p:cNvSpPr>
            <p:nvPr/>
          </p:nvSpPr>
          <p:spPr bwMode="auto">
            <a:xfrm>
              <a:off x="1547664" y="3861048"/>
              <a:ext cx="1078130" cy="33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免税店の</a:t>
              </a:r>
            </a:p>
          </p:txBody>
        </p:sp>
        <p:sp>
          <p:nvSpPr>
            <p:cNvPr id="96" name="タイトル 1"/>
            <p:cNvSpPr txBox="1">
              <a:spLocks/>
            </p:cNvSpPr>
            <p:nvPr/>
          </p:nvSpPr>
          <p:spPr bwMode="auto">
            <a:xfrm>
              <a:off x="1619148" y="4057327"/>
              <a:ext cx="1094500" cy="33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商品説明</a:t>
              </a:r>
            </a:p>
          </p:txBody>
        </p:sp>
        <p:sp>
          <p:nvSpPr>
            <p:cNvPr id="97" name="タイトル 1"/>
            <p:cNvSpPr txBox="1">
              <a:spLocks/>
            </p:cNvSpPr>
            <p:nvPr/>
          </p:nvSpPr>
          <p:spPr bwMode="auto">
            <a:xfrm>
              <a:off x="611560" y="4941168"/>
              <a:ext cx="1383042" cy="41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800" kern="0" dirty="0">
                  <a:solidFill>
                    <a:schemeClr val="tx1"/>
                  </a:solidFill>
                  <a:ea typeface="ＭＳ Ｐゴシック" pitchFamily="50" charset="-128"/>
                </a:rPr>
                <a:t>Products Description at Duty Free</a:t>
              </a:r>
              <a:r>
                <a:rPr lang="ja-JP" altLang="en-US" sz="800" kern="0" dirty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800" kern="0" dirty="0">
                  <a:solidFill>
                    <a:schemeClr val="tx1"/>
                  </a:solidFill>
                  <a:ea typeface="ＭＳ Ｐゴシック" pitchFamily="50" charset="-128"/>
                </a:rPr>
                <a:t>Shop</a:t>
              </a:r>
              <a:endParaRPr lang="ja-JP" altLang="en-US" sz="8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98" name="タイトル 1"/>
          <p:cNvSpPr txBox="1">
            <a:spLocks/>
          </p:cNvSpPr>
          <p:nvPr/>
        </p:nvSpPr>
        <p:spPr bwMode="auto">
          <a:xfrm>
            <a:off x="2771801" y="5013177"/>
            <a:ext cx="140055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800" kern="0" dirty="0">
                <a:solidFill>
                  <a:schemeClr val="tx1"/>
                </a:solidFill>
                <a:ea typeface="ＭＳ Ｐゴシック" pitchFamily="50" charset="-128"/>
              </a:rPr>
              <a:t>国旗をタッチすると読み上げ言語が切り替わる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6609352" y="5085184"/>
            <a:ext cx="2355136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</a:rPr>
              <a:t>日本語</a:t>
            </a:r>
            <a:endParaRPr lang="en-US" altLang="ja-JP" sz="800" b="1" dirty="0">
              <a:solidFill>
                <a:srgbClr val="FF0000"/>
              </a:solidFill>
            </a:endParaRP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国名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どの国からあなたは来られましたか？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国旗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あなたの国の国旗をペンの先端でタッチして下さい。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挨拶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私はこれからこの言語で御案内をさせて頂きます。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説明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運転手はこの言語を聞くことも話すことも出来ませんので</a:t>
            </a:r>
            <a:endParaRPr lang="en-US" altLang="ja-JP" sz="600" b="1" dirty="0"/>
          </a:p>
          <a:p>
            <a:r>
              <a:rPr lang="ja-JP" altLang="en-US" sz="600" b="1" dirty="0"/>
              <a:t>　　　　　返事はジェスチャーでお願いします。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行先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あなたの行き先は何処ですか？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再度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もう一度お話し下さい。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発車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了解致しました。喜んでお連れします。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到着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このタクシーが目的地に到着致しました。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金額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金額は前方のメーターに赤い数字で表示されています。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領収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レシートは御入用ですか？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御礼</a:t>
            </a:r>
            <a:r>
              <a:rPr lang="en-US" altLang="ja-JP" sz="600" b="1" dirty="0"/>
              <a:t>】</a:t>
            </a:r>
            <a:r>
              <a:rPr lang="ja-JP" altLang="en-US" sz="600" b="1" dirty="0"/>
              <a:t>当社のタクシーに御乗車頂き誠にありがとうございました。</a:t>
            </a:r>
            <a:endParaRPr lang="en-US" altLang="ja-JP" sz="600" b="1" dirty="0"/>
          </a:p>
          <a:p>
            <a:r>
              <a:rPr lang="ja-JP" altLang="en-US" sz="600" b="1" dirty="0"/>
              <a:t>　　　　　我々はまたの御利用をお待ちしております。</a:t>
            </a:r>
          </a:p>
        </p:txBody>
      </p:sp>
      <p:pic>
        <p:nvPicPr>
          <p:cNvPr id="100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4924"/>
            <a:ext cx="2074819" cy="115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" name="グループ化 100"/>
          <p:cNvGrpSpPr/>
          <p:nvPr/>
        </p:nvGrpSpPr>
        <p:grpSpPr>
          <a:xfrm>
            <a:off x="6444208" y="1052736"/>
            <a:ext cx="2376264" cy="2031844"/>
            <a:chOff x="6396443" y="836712"/>
            <a:chExt cx="2424029" cy="2201577"/>
          </a:xfrm>
        </p:grpSpPr>
        <p:pic>
          <p:nvPicPr>
            <p:cNvPr id="10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43" y="836712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514" y="1127609"/>
              <a:ext cx="1309413" cy="1143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タイトル 1"/>
            <p:cNvSpPr txBox="1">
              <a:spLocks/>
            </p:cNvSpPr>
            <p:nvPr/>
          </p:nvSpPr>
          <p:spPr bwMode="auto">
            <a:xfrm>
              <a:off x="6741272" y="1006445"/>
              <a:ext cx="1454828" cy="26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タクシー用会話ツール</a:t>
              </a:r>
            </a:p>
          </p:txBody>
        </p:sp>
        <p:sp>
          <p:nvSpPr>
            <p:cNvPr id="105" name="タイトル 1"/>
            <p:cNvSpPr txBox="1">
              <a:spLocks/>
            </p:cNvSpPr>
            <p:nvPr/>
          </p:nvSpPr>
          <p:spPr bwMode="auto">
            <a:xfrm>
              <a:off x="6710793" y="2124768"/>
              <a:ext cx="1076359" cy="45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Communication Tool for Taxi</a:t>
              </a:r>
              <a:endParaRPr lang="ja-JP" altLang="en-US" sz="10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06" name="タイトル 1"/>
          <p:cNvSpPr txBox="1">
            <a:spLocks/>
          </p:cNvSpPr>
          <p:nvPr/>
        </p:nvSpPr>
        <p:spPr bwMode="auto">
          <a:xfrm>
            <a:off x="6444208" y="2996953"/>
            <a:ext cx="2555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1000" kern="0" dirty="0">
                <a:solidFill>
                  <a:schemeClr val="tx1"/>
                </a:solidFill>
                <a:ea typeface="ＭＳ Ｐゴシック" pitchFamily="50" charset="-128"/>
              </a:rPr>
              <a:t>ダッシュボードに貼るｽｸﾘｰﾝｺｰﾄﾞ埋込み用紙</a:t>
            </a:r>
          </a:p>
        </p:txBody>
      </p:sp>
      <p:pic>
        <p:nvPicPr>
          <p:cNvPr id="1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5815">
            <a:off x="6350119" y="4132087"/>
            <a:ext cx="597885" cy="7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タイトル 1"/>
          <p:cNvSpPr txBox="1">
            <a:spLocks/>
          </p:cNvSpPr>
          <p:nvPr/>
        </p:nvSpPr>
        <p:spPr bwMode="auto">
          <a:xfrm>
            <a:off x="6444208" y="4926360"/>
            <a:ext cx="26997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900" kern="0" dirty="0">
                <a:solidFill>
                  <a:schemeClr val="tx1"/>
                </a:solidFill>
                <a:ea typeface="ＭＳ Ｐゴシック" pitchFamily="50" charset="-128"/>
              </a:rPr>
              <a:t>Following voice are read with multiple languages.</a:t>
            </a:r>
            <a:endParaRPr lang="ja-JP" altLang="en-US" sz="9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109" name="タイトル 1"/>
          <p:cNvSpPr txBox="1">
            <a:spLocks/>
          </p:cNvSpPr>
          <p:nvPr/>
        </p:nvSpPr>
        <p:spPr bwMode="auto">
          <a:xfrm>
            <a:off x="6444208" y="3171165"/>
            <a:ext cx="2362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1000" kern="0" dirty="0">
                <a:solidFill>
                  <a:schemeClr val="tx1"/>
                </a:solidFill>
                <a:ea typeface="ＭＳ Ｐゴシック" pitchFamily="50" charset="-128"/>
              </a:rPr>
              <a:t>ScreenCode  sheet which is attached on taxi’s dashboard.</a:t>
            </a:r>
            <a:endParaRPr lang="ja-JP" altLang="en-US" sz="10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cxnSp>
        <p:nvCxnSpPr>
          <p:cNvPr id="110" name="直線コネクタ 109"/>
          <p:cNvCxnSpPr/>
          <p:nvPr/>
        </p:nvCxnSpPr>
        <p:spPr>
          <a:xfrm>
            <a:off x="6156176" y="747392"/>
            <a:ext cx="72008" cy="5705945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タイトル 1"/>
          <p:cNvSpPr txBox="1">
            <a:spLocks/>
          </p:cNvSpPr>
          <p:nvPr/>
        </p:nvSpPr>
        <p:spPr bwMode="auto">
          <a:xfrm>
            <a:off x="6444208" y="4752148"/>
            <a:ext cx="2555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1000" kern="0" dirty="0">
                <a:solidFill>
                  <a:schemeClr val="tx1"/>
                </a:solidFill>
                <a:ea typeface="ＭＳ Ｐゴシック" pitchFamily="50" charset="-128"/>
              </a:rPr>
              <a:t>多言語にて以下が読み上げられる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6534834" y="5085185"/>
            <a:ext cx="2573671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800" b="1" dirty="0">
                <a:solidFill>
                  <a:srgbClr val="FF0000"/>
                </a:solidFill>
              </a:rPr>
              <a:t>English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国名</a:t>
            </a:r>
            <a:r>
              <a:rPr lang="en-US" altLang="ja-JP" sz="600" b="1" dirty="0"/>
              <a:t>】Which country did you come from?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国旗</a:t>
            </a:r>
            <a:r>
              <a:rPr lang="en-US" altLang="ja-JP" sz="600" b="1" dirty="0"/>
              <a:t>】Please touch your country of the national flag at the tip of the pen.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挨拶</a:t>
            </a:r>
            <a:r>
              <a:rPr lang="en-US" altLang="ja-JP" sz="600" b="1" dirty="0"/>
              <a:t>】I will carry out guidance from now on in this language.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説明</a:t>
            </a:r>
            <a:r>
              <a:rPr lang="en-US" altLang="ja-JP" sz="600" b="1" dirty="0"/>
              <a:t>】Please communicate with gesture because I can not listen to this </a:t>
            </a:r>
          </a:p>
          <a:p>
            <a:r>
              <a:rPr lang="ja-JP" altLang="en-US" sz="600" b="1" dirty="0"/>
              <a:t>　　　　　</a:t>
            </a:r>
            <a:r>
              <a:rPr lang="en-US" altLang="ja-JP" sz="600" b="1" dirty="0"/>
              <a:t>language.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行先</a:t>
            </a:r>
            <a:r>
              <a:rPr lang="en-US" altLang="ja-JP" sz="600" b="1" dirty="0"/>
              <a:t>】Where is your destination?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再度</a:t>
            </a:r>
            <a:r>
              <a:rPr lang="en-US" altLang="ja-JP" sz="600" b="1" dirty="0"/>
              <a:t>】Please speak again.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発車</a:t>
            </a:r>
            <a:r>
              <a:rPr lang="en-US" altLang="ja-JP" sz="600" b="1" dirty="0"/>
              <a:t>】I understand. I am happy to take you there.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到着</a:t>
            </a:r>
            <a:r>
              <a:rPr lang="en-US" altLang="ja-JP" sz="600" b="1" dirty="0"/>
              <a:t>】This taxi arrived at the destination.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金額</a:t>
            </a:r>
            <a:r>
              <a:rPr lang="en-US" altLang="ja-JP" sz="600" b="1" dirty="0"/>
              <a:t>】The amount of money has been indicated by a red number in front </a:t>
            </a:r>
          </a:p>
          <a:p>
            <a:r>
              <a:rPr lang="ja-JP" altLang="en-US" sz="600" b="1" dirty="0"/>
              <a:t>　　　　　</a:t>
            </a:r>
            <a:r>
              <a:rPr lang="en-US" altLang="ja-JP" sz="600" b="1" dirty="0"/>
              <a:t>of the meter.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領収</a:t>
            </a:r>
            <a:r>
              <a:rPr lang="en-US" altLang="ja-JP" sz="600" b="1" dirty="0"/>
              <a:t>】Do you need a receipt?</a:t>
            </a:r>
          </a:p>
          <a:p>
            <a:r>
              <a:rPr lang="en-US" altLang="ja-JP" sz="600" b="1" dirty="0"/>
              <a:t>【</a:t>
            </a:r>
            <a:r>
              <a:rPr lang="ja-JP" altLang="en-US" sz="600" b="1" dirty="0"/>
              <a:t>御礼</a:t>
            </a:r>
            <a:r>
              <a:rPr lang="en-US" altLang="ja-JP" sz="600" b="1" dirty="0"/>
              <a:t>】Thank you for your ride in our taxi. We look forward to seeing you </a:t>
            </a:r>
          </a:p>
          <a:p>
            <a:r>
              <a:rPr lang="ja-JP" altLang="en-US" sz="600" b="1" dirty="0"/>
              <a:t>　　　　　</a:t>
            </a:r>
            <a:r>
              <a:rPr lang="en-US" altLang="ja-JP" sz="600" b="1" dirty="0"/>
              <a:t>again.</a:t>
            </a:r>
            <a:endParaRPr lang="ja-JP" altLang="en-US" sz="600" b="1" dirty="0"/>
          </a:p>
        </p:txBody>
      </p:sp>
      <p:sp>
        <p:nvSpPr>
          <p:cNvPr id="113" name="タイトル 1"/>
          <p:cNvSpPr txBox="1">
            <a:spLocks/>
          </p:cNvSpPr>
          <p:nvPr/>
        </p:nvSpPr>
        <p:spPr bwMode="auto">
          <a:xfrm>
            <a:off x="6156176" y="714182"/>
            <a:ext cx="28438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1600" kern="0" dirty="0">
                <a:solidFill>
                  <a:srgbClr val="0000FF"/>
                </a:solidFill>
                <a:ea typeface="ＭＳ Ｐゴシック" pitchFamily="50" charset="-128"/>
              </a:rPr>
              <a:t>使用例　</a:t>
            </a:r>
            <a:r>
              <a:rPr lang="en-US" altLang="ja-JP" sz="1600" kern="0" dirty="0">
                <a:solidFill>
                  <a:srgbClr val="0000FF"/>
                </a:solidFill>
                <a:ea typeface="ＭＳ Ｐゴシック" pitchFamily="50" charset="-128"/>
              </a:rPr>
              <a:t>Utilization Example</a:t>
            </a:r>
            <a:endParaRPr lang="ja-JP" altLang="en-US" sz="1600" kern="0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84" y="5598764"/>
            <a:ext cx="1512169" cy="9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タイトル 1"/>
          <p:cNvSpPr txBox="1">
            <a:spLocks/>
          </p:cNvSpPr>
          <p:nvPr/>
        </p:nvSpPr>
        <p:spPr bwMode="auto">
          <a:xfrm>
            <a:off x="4427984" y="1084675"/>
            <a:ext cx="1728192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900" kern="0" dirty="0">
                <a:solidFill>
                  <a:schemeClr val="tx1"/>
                </a:solidFill>
                <a:ea typeface="ＭＳ Ｐゴシック" pitchFamily="50" charset="-128"/>
              </a:rPr>
              <a:t>スマホをかざすとスマホの設定言語で動画が流れる。</a:t>
            </a:r>
          </a:p>
        </p:txBody>
      </p:sp>
      <p:sp>
        <p:nvSpPr>
          <p:cNvPr id="116" name="タイトル 1"/>
          <p:cNvSpPr txBox="1">
            <a:spLocks/>
          </p:cNvSpPr>
          <p:nvPr/>
        </p:nvSpPr>
        <p:spPr bwMode="auto">
          <a:xfrm>
            <a:off x="4449584" y="1434263"/>
            <a:ext cx="17065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800" kern="0" dirty="0">
                <a:solidFill>
                  <a:schemeClr val="tx1"/>
                </a:solidFill>
                <a:ea typeface="ＭＳ Ｐゴシック" pitchFamily="50" charset="-128"/>
              </a:rPr>
              <a:t>Movie clips are displayed with the pre-set language of mobile devices.</a:t>
            </a:r>
            <a:endParaRPr lang="ja-JP" altLang="en-US" sz="8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pic>
        <p:nvPicPr>
          <p:cNvPr id="11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587">
            <a:off x="2428863" y="5457167"/>
            <a:ext cx="915052" cy="11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タイトル 1"/>
          <p:cNvSpPr txBox="1">
            <a:spLocks/>
          </p:cNvSpPr>
          <p:nvPr/>
        </p:nvSpPr>
        <p:spPr bwMode="auto">
          <a:xfrm>
            <a:off x="2594421" y="1115452"/>
            <a:ext cx="18335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900" kern="0" dirty="0">
                <a:solidFill>
                  <a:schemeClr val="tx1"/>
                </a:solidFill>
                <a:ea typeface="ＭＳ Ｐゴシック" pitchFamily="50" charset="-128"/>
              </a:rPr>
              <a:t>音声ペンでタッチすると国旗図で切り替えられた言語で説明する。</a:t>
            </a:r>
          </a:p>
        </p:txBody>
      </p:sp>
      <p:sp>
        <p:nvSpPr>
          <p:cNvPr id="119" name="タイトル 1"/>
          <p:cNvSpPr txBox="1">
            <a:spLocks/>
          </p:cNvSpPr>
          <p:nvPr/>
        </p:nvSpPr>
        <p:spPr bwMode="auto">
          <a:xfrm>
            <a:off x="2627784" y="1455168"/>
            <a:ext cx="182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800" kern="0" dirty="0">
                <a:solidFill>
                  <a:schemeClr val="tx1"/>
                </a:solidFill>
                <a:ea typeface="ＭＳ Ｐゴシック" pitchFamily="50" charset="-128"/>
              </a:rPr>
              <a:t>Voice explanation is output with the changed language which is set by touching a flag sheet. </a:t>
            </a:r>
          </a:p>
        </p:txBody>
      </p:sp>
      <p:sp>
        <p:nvSpPr>
          <p:cNvPr id="120" name="円/楕円 119"/>
          <p:cNvSpPr/>
          <p:nvPr/>
        </p:nvSpPr>
        <p:spPr>
          <a:xfrm>
            <a:off x="5076057" y="4908128"/>
            <a:ext cx="761115" cy="75312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1" name="タイトル 1"/>
          <p:cNvSpPr txBox="1">
            <a:spLocks/>
          </p:cNvSpPr>
          <p:nvPr/>
        </p:nvSpPr>
        <p:spPr bwMode="auto">
          <a:xfrm>
            <a:off x="4499992" y="5693186"/>
            <a:ext cx="16561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1000" kern="0" dirty="0">
                <a:solidFill>
                  <a:schemeClr val="tx1"/>
                </a:solidFill>
                <a:ea typeface="ＭＳ Ｐゴシック" pitchFamily="50" charset="-128"/>
              </a:rPr>
              <a:t>大きな黄色ドットと小さな黒色ドットが重ねられている。</a:t>
            </a:r>
          </a:p>
        </p:txBody>
      </p:sp>
      <p:sp>
        <p:nvSpPr>
          <p:cNvPr id="122" name="タイトル 1"/>
          <p:cNvSpPr txBox="1">
            <a:spLocks/>
          </p:cNvSpPr>
          <p:nvPr/>
        </p:nvSpPr>
        <p:spPr bwMode="auto">
          <a:xfrm>
            <a:off x="4546796" y="6042774"/>
            <a:ext cx="17065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800" kern="0" dirty="0">
                <a:solidFill>
                  <a:schemeClr val="tx1"/>
                </a:solidFill>
                <a:ea typeface="ＭＳ Ｐゴシック" pitchFamily="50" charset="-128"/>
              </a:rPr>
              <a:t>Large yellow dots and tiny black dots are overlaid.</a:t>
            </a:r>
            <a:endParaRPr lang="ja-JP" altLang="en-US" sz="8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cxnSp>
        <p:nvCxnSpPr>
          <p:cNvPr id="123" name="直線コネクタ 122"/>
          <p:cNvCxnSpPr>
            <a:stCxn id="67" idx="2"/>
            <a:endCxn id="120" idx="2"/>
          </p:cNvCxnSpPr>
          <p:nvPr/>
        </p:nvCxnSpPr>
        <p:spPr>
          <a:xfrm flipH="1">
            <a:off x="5076058" y="4187420"/>
            <a:ext cx="58199" cy="109726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endCxn id="120" idx="7"/>
          </p:cNvCxnSpPr>
          <p:nvPr/>
        </p:nvCxnSpPr>
        <p:spPr>
          <a:xfrm>
            <a:off x="5220073" y="4243723"/>
            <a:ext cx="505636" cy="7746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タイトル 1"/>
          <p:cNvSpPr txBox="1">
            <a:spLocks/>
          </p:cNvSpPr>
          <p:nvPr/>
        </p:nvSpPr>
        <p:spPr bwMode="auto">
          <a:xfrm>
            <a:off x="2699793" y="2344660"/>
            <a:ext cx="67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1000" kern="0" dirty="0">
                <a:solidFill>
                  <a:schemeClr val="tx1"/>
                </a:solidFill>
                <a:ea typeface="ＭＳ Ｐゴシック" pitchFamily="50" charset="-128"/>
              </a:rPr>
              <a:t>係員用</a:t>
            </a:r>
          </a:p>
        </p:txBody>
      </p:sp>
      <p:sp>
        <p:nvSpPr>
          <p:cNvPr id="126" name="タイトル 1"/>
          <p:cNvSpPr txBox="1">
            <a:spLocks/>
          </p:cNvSpPr>
          <p:nvPr/>
        </p:nvSpPr>
        <p:spPr bwMode="auto">
          <a:xfrm>
            <a:off x="2709598" y="2497060"/>
            <a:ext cx="786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1000" kern="0" dirty="0">
                <a:solidFill>
                  <a:schemeClr val="tx1"/>
                </a:solidFill>
                <a:ea typeface="ＭＳ Ｐゴシック" pitchFamily="50" charset="-128"/>
              </a:rPr>
              <a:t>For Agents</a:t>
            </a:r>
            <a:endParaRPr lang="ja-JP" altLang="en-US" sz="10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5158864" y="5150299"/>
            <a:ext cx="144016" cy="12940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5646677" y="5160098"/>
            <a:ext cx="144016" cy="13389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5251205" y="532887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5508106" y="532887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1" name="円/楕円 130"/>
          <p:cNvSpPr/>
          <p:nvPr/>
        </p:nvSpPr>
        <p:spPr>
          <a:xfrm>
            <a:off x="5750418" y="532887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2" name="円/楕円 131"/>
          <p:cNvSpPr/>
          <p:nvPr/>
        </p:nvSpPr>
        <p:spPr>
          <a:xfrm>
            <a:off x="5246362" y="55435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3" name="円/楕円 132"/>
          <p:cNvSpPr/>
          <p:nvPr/>
        </p:nvSpPr>
        <p:spPr>
          <a:xfrm>
            <a:off x="5508106" y="55435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5251994" y="508386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5508106" y="508518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6" name="角丸四角形 135"/>
          <p:cNvSpPr/>
          <p:nvPr/>
        </p:nvSpPr>
        <p:spPr>
          <a:xfrm>
            <a:off x="2594423" y="4977631"/>
            <a:ext cx="1800480" cy="161565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4449584" y="3598842"/>
            <a:ext cx="3069797" cy="2993696"/>
            <a:chOff x="3152543" y="1842424"/>
            <a:chExt cx="3069797" cy="2993696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152543" y="3171165"/>
              <a:ext cx="2370862" cy="1664955"/>
              <a:chOff x="3152543" y="3171165"/>
              <a:chExt cx="2370862" cy="166495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434" y="3180304"/>
                <a:ext cx="2293937" cy="162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円/楕円 66"/>
              <p:cNvSpPr/>
              <p:nvPr/>
            </p:nvSpPr>
            <p:spPr>
              <a:xfrm>
                <a:off x="5134255" y="4194347"/>
                <a:ext cx="85817" cy="9874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3196327" y="3171165"/>
                <a:ext cx="2327078" cy="16649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タイトル 1"/>
              <p:cNvSpPr txBox="1">
                <a:spLocks/>
              </p:cNvSpPr>
              <p:nvPr/>
            </p:nvSpPr>
            <p:spPr bwMode="auto">
              <a:xfrm>
                <a:off x="3152543" y="3225170"/>
                <a:ext cx="33933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+mj-lt"/>
                    <a:ea typeface="ＭＳ Ｐゴシック" charset="0"/>
                    <a:cs typeface="ＭＳ Ｐゴシック" charset="0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FF6C23"/>
                    </a:solidFill>
                    <a:latin typeface="Arial" charset="0"/>
                    <a:ea typeface="MS PGothic" pitchFamily="50" charset="-128"/>
                  </a:defRPr>
                </a:lvl9pPr>
              </a:lstStyle>
              <a:p>
                <a:r>
                  <a:rPr lang="ja-JP" altLang="en-US" sz="1000" kern="0" dirty="0">
                    <a:solidFill>
                      <a:schemeClr val="tx1"/>
                    </a:solidFill>
                    <a:ea typeface="ＭＳ Ｐゴシック" pitchFamily="50" charset="-128"/>
                  </a:rPr>
                  <a:t>観光地図</a:t>
                </a:r>
              </a:p>
            </p:txBody>
          </p:sp>
        </p:grp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46441">
              <a:off x="4603982" y="1842424"/>
              <a:ext cx="801557" cy="1732082"/>
            </a:xfrm>
            <a:prstGeom prst="rect">
              <a:avLst/>
            </a:prstGeom>
          </p:spPr>
        </p:pic>
        <p:sp>
          <p:nvSpPr>
            <p:cNvPr id="62" name="タイトル 1"/>
            <p:cNvSpPr txBox="1">
              <a:spLocks/>
            </p:cNvSpPr>
            <p:nvPr/>
          </p:nvSpPr>
          <p:spPr bwMode="auto">
            <a:xfrm>
              <a:off x="5076056" y="1988840"/>
              <a:ext cx="8946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外国人客用</a:t>
              </a:r>
            </a:p>
          </p:txBody>
        </p:sp>
        <p:sp>
          <p:nvSpPr>
            <p:cNvPr id="63" name="タイトル 1"/>
            <p:cNvSpPr txBox="1">
              <a:spLocks/>
            </p:cNvSpPr>
            <p:nvPr/>
          </p:nvSpPr>
          <p:spPr bwMode="auto">
            <a:xfrm>
              <a:off x="5220072" y="2174667"/>
              <a:ext cx="10022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For Foreigners</a:t>
              </a:r>
              <a:endParaRPr lang="ja-JP" altLang="en-US" sz="10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  <p:sp>
          <p:nvSpPr>
            <p:cNvPr id="64" name="タイトル 1"/>
            <p:cNvSpPr txBox="1">
              <a:spLocks/>
            </p:cNvSpPr>
            <p:nvPr/>
          </p:nvSpPr>
          <p:spPr bwMode="auto">
            <a:xfrm>
              <a:off x="4001780" y="4624413"/>
              <a:ext cx="786244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600" kern="0" dirty="0">
                  <a:solidFill>
                    <a:schemeClr val="tx1"/>
                  </a:solidFill>
                  <a:ea typeface="ＭＳ Ｐゴシック" pitchFamily="50" charset="-128"/>
                </a:rPr>
                <a:t>Sight</a:t>
              </a:r>
              <a:r>
                <a:rPr lang="ja-JP" altLang="en-US" sz="600" kern="0" dirty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600" kern="0" dirty="0">
                  <a:solidFill>
                    <a:schemeClr val="tx1"/>
                  </a:solidFill>
                  <a:ea typeface="ＭＳ Ｐゴシック" pitchFamily="50" charset="-128"/>
                </a:rPr>
                <a:t>Seeing Map</a:t>
              </a:r>
              <a:endParaRPr lang="ja-JP" altLang="en-US" sz="6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 flipV="1">
              <a:off x="5523405" y="3171165"/>
              <a:ext cx="0" cy="1637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>
            <a:off x="811515" y="2544708"/>
            <a:ext cx="2079083" cy="1730248"/>
            <a:chOff x="3083143" y="1085164"/>
            <a:chExt cx="2424029" cy="2201577"/>
          </a:xfrm>
        </p:grpSpPr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143" y="1085164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832458"/>
              <a:ext cx="756187" cy="80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956" y="1484784"/>
              <a:ext cx="365488" cy="96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075815">
              <a:off x="4333895" y="1793606"/>
              <a:ext cx="597885" cy="77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541" y="1700808"/>
              <a:ext cx="523451" cy="774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タイトル 1"/>
            <p:cNvSpPr txBox="1">
              <a:spLocks/>
            </p:cNvSpPr>
            <p:nvPr/>
          </p:nvSpPr>
          <p:spPr bwMode="auto">
            <a:xfrm>
              <a:off x="3488361" y="1190826"/>
              <a:ext cx="1431127" cy="35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多言語メニュー</a:t>
              </a:r>
            </a:p>
          </p:txBody>
        </p:sp>
        <p:sp>
          <p:nvSpPr>
            <p:cNvPr id="77" name="タイトル 1"/>
            <p:cNvSpPr txBox="1">
              <a:spLocks/>
            </p:cNvSpPr>
            <p:nvPr/>
          </p:nvSpPr>
          <p:spPr bwMode="auto">
            <a:xfrm>
              <a:off x="3404980" y="2420888"/>
              <a:ext cx="1383045" cy="430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800" kern="0" dirty="0">
                  <a:solidFill>
                    <a:schemeClr val="tx1"/>
                  </a:solidFill>
                  <a:ea typeface="ＭＳ Ｐゴシック" pitchFamily="50" charset="-128"/>
                </a:rPr>
                <a:t>Multiple Language Menu</a:t>
              </a:r>
              <a:endParaRPr lang="ja-JP" altLang="en-US" sz="8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78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80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81" name="タイトル 1"/>
          <p:cNvSpPr txBox="1">
            <a:spLocks/>
          </p:cNvSpPr>
          <p:nvPr/>
        </p:nvSpPr>
        <p:spPr bwMode="auto">
          <a:xfrm>
            <a:off x="381000" y="188641"/>
            <a:ext cx="7197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kumimoji="1" lang="ja-JP" altLang="en-US" kern="0">
                <a:ea typeface="ＭＳ Ｐゴシック" pitchFamily="50" charset="-128"/>
              </a:rPr>
              <a:t>インバウンド </a:t>
            </a:r>
            <a:r>
              <a:rPr lang="ja-JP" altLang="en-US" kern="0">
                <a:ea typeface="ＭＳ Ｐゴシック" pitchFamily="50" charset="-128"/>
              </a:rPr>
              <a:t>（マルチ言語対応アプリ）</a:t>
            </a:r>
            <a:endParaRPr kumimoji="1" lang="en-US" altLang="ja-JP" kern="0" dirty="0">
              <a:ea typeface="ＭＳ Ｐゴシック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2785983" y="1398868"/>
            <a:ext cx="2155635" cy="1625512"/>
            <a:chOff x="467544" y="795375"/>
            <a:chExt cx="2424029" cy="2201577"/>
          </a:xfrm>
        </p:grpSpPr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95375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349230"/>
              <a:ext cx="915194" cy="746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5" y="1365501"/>
              <a:ext cx="495225" cy="83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タイトル 1"/>
            <p:cNvSpPr txBox="1">
              <a:spLocks/>
            </p:cNvSpPr>
            <p:nvPr/>
          </p:nvSpPr>
          <p:spPr bwMode="auto">
            <a:xfrm>
              <a:off x="1115618" y="980729"/>
              <a:ext cx="936104" cy="37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観光案内</a:t>
              </a:r>
            </a:p>
          </p:txBody>
        </p:sp>
        <p:sp>
          <p:nvSpPr>
            <p:cNvPr id="88" name="タイトル 1"/>
            <p:cNvSpPr txBox="1">
              <a:spLocks/>
            </p:cNvSpPr>
            <p:nvPr/>
          </p:nvSpPr>
          <p:spPr bwMode="auto">
            <a:xfrm>
              <a:off x="935596" y="2101517"/>
              <a:ext cx="1116124" cy="37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Tour Guide</a:t>
              </a:r>
              <a:endParaRPr lang="ja-JP" altLang="en-US" sz="12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89" name="タイトル 1"/>
          <p:cNvSpPr txBox="1">
            <a:spLocks/>
          </p:cNvSpPr>
          <p:nvPr/>
        </p:nvSpPr>
        <p:spPr bwMode="auto">
          <a:xfrm>
            <a:off x="1619672" y="692696"/>
            <a:ext cx="244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en-US" altLang="ja-JP" sz="2000" kern="0" dirty="0">
                <a:solidFill>
                  <a:srgbClr val="0000FF"/>
                </a:solidFill>
                <a:ea typeface="ＭＳ Ｐゴシック" pitchFamily="50" charset="-128"/>
              </a:rPr>
              <a:t>Application Examples</a:t>
            </a:r>
            <a:endParaRPr lang="ja-JP" altLang="en-US" sz="2000" kern="0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90" name="タイトル 1"/>
          <p:cNvSpPr txBox="1">
            <a:spLocks/>
          </p:cNvSpPr>
          <p:nvPr/>
        </p:nvSpPr>
        <p:spPr bwMode="auto">
          <a:xfrm>
            <a:off x="683568" y="700867"/>
            <a:ext cx="1143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2000" kern="0" dirty="0">
                <a:solidFill>
                  <a:srgbClr val="0000FF"/>
                </a:solidFill>
                <a:ea typeface="ＭＳ Ｐゴシック" pitchFamily="50" charset="-128"/>
              </a:rPr>
              <a:t>応用例</a:t>
            </a:r>
          </a:p>
        </p:txBody>
      </p:sp>
      <p:grpSp>
        <p:nvGrpSpPr>
          <p:cNvPr id="91" name="グループ化 90"/>
          <p:cNvGrpSpPr/>
          <p:nvPr/>
        </p:nvGrpSpPr>
        <p:grpSpPr>
          <a:xfrm>
            <a:off x="1261943" y="4581018"/>
            <a:ext cx="1986900" cy="1840270"/>
            <a:chOff x="352852" y="3603687"/>
            <a:chExt cx="2424029" cy="2201577"/>
          </a:xfrm>
        </p:grpSpPr>
        <p:pic>
          <p:nvPicPr>
            <p:cNvPr id="9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52" y="3603687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790526"/>
              <a:ext cx="1030116" cy="942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05" y="4116963"/>
              <a:ext cx="1357313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タイトル 1"/>
            <p:cNvSpPr txBox="1">
              <a:spLocks/>
            </p:cNvSpPr>
            <p:nvPr/>
          </p:nvSpPr>
          <p:spPr bwMode="auto">
            <a:xfrm>
              <a:off x="1547664" y="3861048"/>
              <a:ext cx="1078130" cy="33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免税店の</a:t>
              </a:r>
            </a:p>
          </p:txBody>
        </p:sp>
        <p:sp>
          <p:nvSpPr>
            <p:cNvPr id="96" name="タイトル 1"/>
            <p:cNvSpPr txBox="1">
              <a:spLocks/>
            </p:cNvSpPr>
            <p:nvPr/>
          </p:nvSpPr>
          <p:spPr bwMode="auto">
            <a:xfrm>
              <a:off x="1619148" y="4057327"/>
              <a:ext cx="1094500" cy="33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200" kern="0" dirty="0">
                  <a:solidFill>
                    <a:schemeClr val="tx1"/>
                  </a:solidFill>
                  <a:ea typeface="ＭＳ Ｐゴシック" pitchFamily="50" charset="-128"/>
                </a:rPr>
                <a:t>商品説明</a:t>
              </a:r>
            </a:p>
          </p:txBody>
        </p:sp>
        <p:sp>
          <p:nvSpPr>
            <p:cNvPr id="97" name="タイトル 1"/>
            <p:cNvSpPr txBox="1">
              <a:spLocks/>
            </p:cNvSpPr>
            <p:nvPr/>
          </p:nvSpPr>
          <p:spPr bwMode="auto">
            <a:xfrm>
              <a:off x="611560" y="4941168"/>
              <a:ext cx="1383042" cy="41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800" kern="0" dirty="0">
                  <a:solidFill>
                    <a:schemeClr val="tx1"/>
                  </a:solidFill>
                  <a:ea typeface="ＭＳ Ｐゴシック" pitchFamily="50" charset="-128"/>
                </a:rPr>
                <a:t>Products Description at Duty Free</a:t>
              </a:r>
              <a:r>
                <a:rPr lang="ja-JP" altLang="en-US" sz="800" kern="0" dirty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800" kern="0" dirty="0">
                  <a:solidFill>
                    <a:schemeClr val="tx1"/>
                  </a:solidFill>
                  <a:ea typeface="ＭＳ Ｐゴシック" pitchFamily="50" charset="-128"/>
                </a:rPr>
                <a:t>Shop</a:t>
              </a:r>
              <a:endParaRPr lang="ja-JP" altLang="en-US" sz="8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5988008" y="1291950"/>
            <a:ext cx="2376264" cy="2031844"/>
            <a:chOff x="6396443" y="836712"/>
            <a:chExt cx="2424029" cy="2201577"/>
          </a:xfrm>
        </p:grpSpPr>
        <p:pic>
          <p:nvPicPr>
            <p:cNvPr id="10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43" y="836712"/>
              <a:ext cx="2424029" cy="220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514" y="1127609"/>
              <a:ext cx="1309413" cy="1143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タイトル 1"/>
            <p:cNvSpPr txBox="1">
              <a:spLocks/>
            </p:cNvSpPr>
            <p:nvPr/>
          </p:nvSpPr>
          <p:spPr bwMode="auto">
            <a:xfrm>
              <a:off x="6741272" y="1006445"/>
              <a:ext cx="1454828" cy="26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ja-JP" altLang="en-US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タクシー用会話ツール</a:t>
              </a:r>
            </a:p>
          </p:txBody>
        </p:sp>
        <p:sp>
          <p:nvSpPr>
            <p:cNvPr id="105" name="タイトル 1"/>
            <p:cNvSpPr txBox="1">
              <a:spLocks/>
            </p:cNvSpPr>
            <p:nvPr/>
          </p:nvSpPr>
          <p:spPr bwMode="auto">
            <a:xfrm>
              <a:off x="6710793" y="2124768"/>
              <a:ext cx="1076359" cy="45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6C23"/>
                  </a:solidFill>
                  <a:latin typeface="Arial" charset="0"/>
                  <a:ea typeface="MS PGothic" pitchFamily="50" charset="-128"/>
                </a:defRPr>
              </a:lvl9pPr>
            </a:lstStyle>
            <a:p>
              <a:r>
                <a:rPr lang="en-US" altLang="ja-JP" sz="1000" kern="0" dirty="0">
                  <a:solidFill>
                    <a:schemeClr val="tx1"/>
                  </a:solidFill>
                  <a:ea typeface="ＭＳ Ｐゴシック" pitchFamily="50" charset="-128"/>
                </a:rPr>
                <a:t>Communication Tool for Taxi</a:t>
              </a:r>
              <a:endParaRPr lang="ja-JP" altLang="en-US" sz="1000" kern="0" dirty="0">
                <a:solidFill>
                  <a:schemeClr val="tx1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15" name="タイトル 1"/>
          <p:cNvSpPr txBox="1">
            <a:spLocks/>
          </p:cNvSpPr>
          <p:nvPr/>
        </p:nvSpPr>
        <p:spPr bwMode="auto">
          <a:xfrm>
            <a:off x="4097321" y="3009648"/>
            <a:ext cx="1987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sz="1200" kern="0" dirty="0">
                <a:solidFill>
                  <a:schemeClr val="tx1"/>
                </a:solidFill>
                <a:ea typeface="ＭＳ Ｐゴシック" pitchFamily="50" charset="-128"/>
              </a:rPr>
              <a:t>スマホをかざすとスマホの設定言語で動画</a:t>
            </a:r>
            <a:r>
              <a:rPr lang="ja-JP" altLang="en-US" sz="1200" kern="0">
                <a:solidFill>
                  <a:schemeClr val="tx1"/>
                </a:solidFill>
                <a:ea typeface="ＭＳ Ｐゴシック" pitchFamily="50" charset="-128"/>
              </a:rPr>
              <a:t>が流れる</a:t>
            </a:r>
            <a:endParaRPr lang="ja-JP" altLang="en-US" sz="1200" kern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8CF609-71D4-CA4D-9535-48BCA96D6643}"/>
              </a:ext>
            </a:extLst>
          </p:cNvPr>
          <p:cNvSpPr txBox="1"/>
          <p:nvPr/>
        </p:nvSpPr>
        <p:spPr>
          <a:xfrm>
            <a:off x="3294031" y="3580123"/>
            <a:ext cx="185018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中国人には中国語</a:t>
            </a:r>
            <a:endParaRPr kumimoji="1" lang="en-US" altLang="ja-JP" sz="1100" dirty="0"/>
          </a:p>
          <a:p>
            <a:r>
              <a:rPr lang="ja-JP" altLang="en-US" sz="1100"/>
              <a:t>英語圏の人には英語</a:t>
            </a:r>
            <a:endParaRPr lang="en-US" altLang="ja-JP" sz="1100" dirty="0"/>
          </a:p>
          <a:p>
            <a:r>
              <a:rPr kumimoji="1" lang="ja-JP" altLang="en-US" sz="1100"/>
              <a:t>フィリピン人には</a:t>
            </a:r>
            <a:endParaRPr kumimoji="1" lang="en-US" altLang="ja-JP" sz="1100" dirty="0"/>
          </a:p>
          <a:p>
            <a:r>
              <a:rPr lang="ja-JP" altLang="en-US" sz="1100"/>
              <a:t>タガログ語の情報で</a:t>
            </a:r>
            <a:endParaRPr lang="en-US" altLang="ja-JP" sz="1100" dirty="0"/>
          </a:p>
          <a:p>
            <a:r>
              <a:rPr lang="ja-JP" altLang="en-US" sz="1100"/>
              <a:t>その国のスマートフォン端末</a:t>
            </a:r>
            <a:endParaRPr lang="en-US" altLang="ja-JP" sz="1100" dirty="0"/>
          </a:p>
          <a:p>
            <a:r>
              <a:rPr kumimoji="1" lang="ja-JP" altLang="en-US" sz="1100"/>
              <a:t>の言語へ自動的に切り替え</a:t>
            </a:r>
            <a:endParaRPr kumimoji="1" lang="en-US" altLang="ja-JP" sz="1100" dirty="0"/>
          </a:p>
          <a:p>
            <a:r>
              <a:rPr lang="ja-JP" altLang="en-US" sz="1100"/>
              <a:t>複雑な設定が不要</a:t>
            </a: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253128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6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/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381000" y="188641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kern="0" dirty="0">
                <a:ea typeface="ＭＳ Ｐゴシック" pitchFamily="50" charset="-128"/>
              </a:rPr>
              <a:t>これからのアポロジャパン</a:t>
            </a:r>
            <a:endParaRPr kumimoji="1" lang="ja-JP" altLang="en-US" kern="0" dirty="0">
              <a:ea typeface="ＭＳ Ｐゴシック" pitchFamily="50" charset="-128"/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1560" y="3095248"/>
            <a:ext cx="7920880" cy="2926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39653" y="1329339"/>
            <a:ext cx="6156684" cy="17659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3200" kern="0" dirty="0">
              <a:solidFill>
                <a:srgbClr val="000000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FF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620688"/>
            <a:ext cx="75243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チャールズダーウインの言葉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“生き残ってきたものは、強いものでも、賢いものでもなく、</a:t>
            </a:r>
            <a:endParaRPr lang="en-US" altLang="ja-JP" sz="2400" dirty="0"/>
          </a:p>
          <a:p>
            <a:r>
              <a:rPr lang="ja-JP" altLang="en-US" sz="2400" dirty="0"/>
              <a:t>最も変化に適応したものだ“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１、モバイルでの読取にシフトし、ハード作りからの脱却</a:t>
            </a:r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　　　キーワードは</a:t>
            </a:r>
            <a:r>
              <a:rPr lang="en-US" altLang="ja-JP" sz="2400" dirty="0"/>
              <a:t>”</a:t>
            </a:r>
            <a:r>
              <a:rPr lang="en-US" altLang="ja-JP" sz="2400" dirty="0" err="1"/>
              <a:t>IoT</a:t>
            </a:r>
            <a:r>
              <a:rPr lang="en-US" altLang="ja-JP" sz="2400" dirty="0"/>
              <a:t>”</a:t>
            </a:r>
          </a:p>
          <a:p>
            <a:r>
              <a:rPr lang="ja-JP" altLang="ja-JP" sz="2400" dirty="0"/>
              <a:t>　</a:t>
            </a:r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２、特許戦略の充実　</a:t>
            </a:r>
            <a:endParaRPr lang="en-US" altLang="ja-JP" sz="2400" dirty="0"/>
          </a:p>
          <a:p>
            <a:r>
              <a:rPr lang="ja-JP" altLang="ja-JP" sz="2400" dirty="0"/>
              <a:t>　</a:t>
            </a:r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３、小さくていい！キラリと光るものを持ち続ける会社</a:t>
            </a:r>
            <a:endParaRPr lang="en-US" altLang="ja-JP" sz="2400" dirty="0"/>
          </a:p>
          <a:p>
            <a:r>
              <a:rPr lang="ja-JP" altLang="ja-JP" sz="2400" dirty="0"/>
              <a:t>　</a:t>
            </a:r>
            <a:endParaRPr lang="en-US" altLang="ja-JP" sz="2400" dirty="0"/>
          </a:p>
          <a:p>
            <a:r>
              <a:rPr lang="ja-JP" altLang="en-US" sz="2400" dirty="0"/>
              <a:t>　関わったひとたちと楽しく事業を成長させる</a:t>
            </a:r>
            <a:endParaRPr lang="en-US" altLang="ja-JP" sz="2400" dirty="0"/>
          </a:p>
          <a:p>
            <a:r>
              <a:rPr lang="ja-JP" altLang="en-US" sz="2400" dirty="0"/>
              <a:t>　仕事に生きがいを見出せる会社に！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ja-JP" sz="2400" dirty="0"/>
              <a:t>　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　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88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6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/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381000" y="188641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kern="0" dirty="0">
                <a:ea typeface="ＭＳ Ｐゴシック" pitchFamily="50" charset="-128"/>
              </a:rPr>
              <a:t>アポロジャパン　理想の進化論</a:t>
            </a:r>
            <a:endParaRPr kumimoji="1" lang="ja-JP" altLang="en-US" kern="0" dirty="0">
              <a:ea typeface="ＭＳ Ｐゴシック" pitchFamily="50" charset="-128"/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1560" y="3095248"/>
            <a:ext cx="7920880" cy="2926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39653" y="1329339"/>
            <a:ext cx="6156684" cy="17659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3200" kern="0" dirty="0">
              <a:solidFill>
                <a:srgbClr val="000000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FF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697" y="1063406"/>
            <a:ext cx="487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目指しているのは鳥の進化の潔さ！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40" y="1700739"/>
            <a:ext cx="4294102" cy="28575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04730" y="4863548"/>
            <a:ext cx="62215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鳥は飛ぶためにあらゆる機能をそぎ落としました！</a:t>
            </a:r>
            <a:endParaRPr kumimoji="1" lang="en-US" altLang="ja-JP" dirty="0"/>
          </a:p>
          <a:p>
            <a:r>
              <a:rPr kumimoji="1" lang="ja-JP" altLang="en-US" dirty="0"/>
              <a:t>あれもこれもじゃなく、本当に必要なもの、一番大切な残すべき</a:t>
            </a:r>
            <a:endParaRPr kumimoji="1" lang="en-US" altLang="ja-JP" dirty="0"/>
          </a:p>
          <a:p>
            <a:r>
              <a:rPr kumimoji="1" lang="ja-JP" altLang="en-US" dirty="0"/>
              <a:t>機能はなにか？問い続けて進化をしたい</a:t>
            </a:r>
            <a:endParaRPr kumimoji="1" lang="en-US" altLang="ja-JP" dirty="0"/>
          </a:p>
          <a:p>
            <a:r>
              <a:rPr lang="ja-JP" altLang="en-US" dirty="0"/>
              <a:t>まだまだ進化途中です・・・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2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grpSp>
        <p:nvGrpSpPr>
          <p:cNvPr id="7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9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290" y="2565401"/>
            <a:ext cx="849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ご清聴有難うございました</a:t>
            </a:r>
            <a:b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</a:br>
            <a: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Thank you for your attention!</a:t>
            </a:r>
            <a:endParaRPr kumimoji="1" lang="ja-JP" altLang="ja-JP" sz="4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8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6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/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381000" y="188641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kumimoji="1" lang="ja-JP" altLang="en-US" kern="0" dirty="0">
                <a:ea typeface="ＭＳ Ｐゴシック" pitchFamily="50" charset="-128"/>
              </a:rPr>
              <a:t>概念　</a:t>
            </a:r>
            <a:r>
              <a:rPr kumimoji="1" lang="en-US" altLang="ja-JP" kern="0" dirty="0">
                <a:ea typeface="ＭＳ Ｐゴシック" pitchFamily="50" charset="-128"/>
              </a:rPr>
              <a:t>Concept</a:t>
            </a:r>
            <a:endParaRPr kumimoji="1" lang="ja-JP" altLang="en-US" kern="0" dirty="0">
              <a:ea typeface="ＭＳ Ｐゴシック" pitchFamily="50" charset="-128"/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1560" y="3095248"/>
            <a:ext cx="7920880" cy="2926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Invisible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code,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but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they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change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the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world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!</a:t>
            </a: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03649" y="1951122"/>
            <a:ext cx="6156684" cy="17659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ja-JP" altLang="en-US" sz="3200" kern="0" dirty="0">
                <a:solidFill>
                  <a:srgbClr val="000000"/>
                </a:solidFill>
                <a:latin typeface="Arial"/>
                <a:ea typeface="MS PGothic"/>
              </a:rPr>
              <a:t>世界を変える、見えないコード</a:t>
            </a:r>
            <a:endParaRPr kumimoji="0" lang="en-US" altLang="ja-JP" sz="3200" kern="0" dirty="0">
              <a:solidFill>
                <a:srgbClr val="000000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FF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07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467544" y="654978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endParaRPr lang="en-US" altLang="ja-JP" sz="1400" b="1" dirty="0"/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381000" y="188641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lang="ja-JP" altLang="en-US" kern="0" dirty="0">
                <a:ea typeface="ＭＳ Ｐゴシック" pitchFamily="50" charset="-128"/>
              </a:rPr>
              <a:t>企業理念</a:t>
            </a:r>
            <a:endParaRPr kumimoji="1" lang="ja-JP" altLang="en-US" kern="0" dirty="0">
              <a:ea typeface="ＭＳ Ｐゴシック" pitchFamily="50" charset="-128"/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1560" y="3095248"/>
            <a:ext cx="7920880" cy="2926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39653" y="1329339"/>
            <a:ext cx="6156684" cy="17659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3200" kern="0" dirty="0">
              <a:solidFill>
                <a:srgbClr val="000000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kern="0" dirty="0">
              <a:solidFill>
                <a:srgbClr val="0000FF"/>
              </a:solidFill>
              <a:latin typeface="Arial"/>
              <a:ea typeface="MS PGothic"/>
            </a:endParaRPr>
          </a:p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7884" y="1196752"/>
            <a:ext cx="922560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2400" dirty="0"/>
          </a:p>
          <a:p>
            <a:r>
              <a:rPr lang="ja-JP" altLang="en-US" sz="2400" dirty="0"/>
              <a:t>　オンリーワンの特許技術、“スクリーンコード”で世界をひとつにします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　言語、文化、年齢、障害をもつ人と健常者など</a:t>
            </a:r>
            <a:endParaRPr lang="en-US" altLang="ja-JP" sz="2400" dirty="0"/>
          </a:p>
          <a:p>
            <a:r>
              <a:rPr lang="ja-JP" altLang="en-US" sz="2400" dirty="0"/>
              <a:t>　心のなかの見えない壁を</a:t>
            </a:r>
            <a:endParaRPr lang="en-US" altLang="ja-JP" sz="2400" dirty="0"/>
          </a:p>
          <a:p>
            <a:r>
              <a:rPr lang="ja-JP" altLang="en-US" sz="2400" dirty="0"/>
              <a:t>　見えないコード“スクリーンコード”でひとつにします</a:t>
            </a:r>
            <a:endParaRPr lang="en-US" altLang="ja-JP" sz="2400" dirty="0"/>
          </a:p>
          <a:p>
            <a:r>
              <a:rPr lang="ja-JP" altLang="en-US" sz="2400" dirty="0"/>
              <a:t>　人々の笑顔のために技術進歩をし続ける会社を目指します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2" name="Picture 2" descr="K:\元のパソコンから\アポロパネル・ロゴ\アポロ_ロゴ\apoll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54138"/>
            <a:ext cx="5256584" cy="2703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90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34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37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38" name="タイトル 1"/>
          <p:cNvSpPr txBox="1">
            <a:spLocks/>
          </p:cNvSpPr>
          <p:nvPr/>
        </p:nvSpPr>
        <p:spPr bwMode="auto">
          <a:xfrm>
            <a:off x="381000" y="228601"/>
            <a:ext cx="728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kumimoji="1" lang="ja-JP" altLang="en-US" kern="0" dirty="0">
                <a:ea typeface="ＭＳ Ｐゴシック" pitchFamily="50" charset="-128"/>
              </a:rPr>
              <a:t>アポロジャパンの概要  </a:t>
            </a:r>
            <a:r>
              <a:rPr kumimoji="1" lang="en-US" altLang="ja-JP" kern="0" dirty="0">
                <a:ea typeface="ＭＳ Ｐゴシック" pitchFamily="50" charset="-128"/>
              </a:rPr>
              <a:t>Outline of Apollo Japan</a:t>
            </a:r>
            <a:endParaRPr kumimoji="1" lang="ja-JP" altLang="en-US" kern="0" dirty="0">
              <a:ea typeface="ＭＳ Ｐゴシック" pitchFamily="50" charset="-128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619251" y="836614"/>
            <a:ext cx="3960813" cy="720725"/>
          </a:xfrm>
          <a:prstGeom prst="rect">
            <a:avLst/>
          </a:prstGeom>
          <a:noFill/>
          <a:ln>
            <a:noFill/>
          </a:ln>
          <a:effectLst>
            <a:outerShdw dist="28398" dir="6993903" algn="ctr" rotWithShape="0">
              <a:srgbClr val="6699FF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株式会社アポロジャパン　</a:t>
            </a:r>
            <a:r>
              <a:rPr lang="en-US" altLang="ja-JP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Apollo Japan Co., Ltd.</a:t>
            </a:r>
            <a:endParaRPr lang="nso-ZA" altLang="en-US" sz="2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4776789" y="5396606"/>
            <a:ext cx="3756025" cy="11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Tianjin Apollo Info-tech Co., LTD</a:t>
            </a:r>
            <a:endParaRPr lang="ja-JP" altLang="en-US" sz="1000" b="1" dirty="0">
              <a:solidFill>
                <a:srgbClr val="000000"/>
              </a:solidFill>
              <a:ea typeface="HG丸ｺﾞｼｯｸM-PRO" panose="020F0600000000000000" pitchFamily="50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Capital</a:t>
            </a:r>
            <a:r>
              <a:rPr lang="ja-JP" altLang="en-US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：</a:t>
            </a:r>
            <a:r>
              <a:rPr lang="en-US" altLang="ja-JP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US$1.85 Million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400" b="1" dirty="0">
              <a:solidFill>
                <a:srgbClr val="000000"/>
              </a:solidFill>
              <a:latin typeface="Arial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Tianjin Apollo Electronics Co., LTD</a:t>
            </a:r>
            <a:endParaRPr lang="ja-JP" altLang="en-US" sz="1000" b="1" dirty="0">
              <a:solidFill>
                <a:srgbClr val="000000"/>
              </a:solidFill>
              <a:ea typeface="HG丸ｺﾞｼｯｸM-PRO" panose="020F0600000000000000" pitchFamily="50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Capital : US$0.10</a:t>
            </a:r>
            <a:r>
              <a:rPr lang="ja-JP" altLang="en-US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 </a:t>
            </a:r>
            <a:r>
              <a:rPr lang="en-US" altLang="ja-JP" sz="1000" b="1" dirty="0">
                <a:solidFill>
                  <a:srgbClr val="000000"/>
                </a:solidFill>
                <a:ea typeface="HG丸ｺﾞｼｯｸM-PRO" panose="020F0600000000000000" pitchFamily="50" charset="-128"/>
              </a:rPr>
              <a:t>Million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(100%</a:t>
            </a:r>
            <a:r>
              <a:rPr lang="ja-JP" altLang="en-US" sz="1000" b="1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 </a:t>
            </a:r>
            <a:r>
              <a:rPr lang="en-US" altLang="ja-JP" sz="1000" b="1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Apollo Japan’s </a:t>
            </a:r>
            <a:r>
              <a:rPr lang="en-US" altLang="ja-JP" sz="1000" b="1" dirty="0">
                <a:solidFill>
                  <a:srgbClr val="000000"/>
                </a:solidFill>
                <a:latin typeface="Arial"/>
              </a:rPr>
              <a:t>affiliated company)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(Screen Code production company)</a:t>
            </a:r>
            <a:endParaRPr lang="ja-JP" altLang="ja-JP" sz="10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4573589" y="3512746"/>
            <a:ext cx="4325937" cy="3012599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5149852" y="3781426"/>
            <a:ext cx="3541713" cy="315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5000"/>
              <a:buFont typeface="Wingdings" pitchFamily="2" charset="2"/>
              <a:buChar char="u"/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itchFamily="2" charset="2"/>
              <a:buChar char="Ø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hlink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805364" y="3861049"/>
            <a:ext cx="4014787" cy="637381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6699FF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333399"/>
                </a:solidFill>
                <a:latin typeface="Arial"/>
              </a:rPr>
              <a:t>These affiliates are belonging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333399"/>
                </a:solidFill>
                <a:latin typeface="Arial"/>
                <a:ea typeface="HG丸ｺﾞｼｯｸM-PRO" panose="020F0600000000000000" pitchFamily="50" charset="-128"/>
              </a:rPr>
              <a:t>Apollo Group.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00FF"/>
                </a:solidFill>
                <a:latin typeface="Arial"/>
                <a:ea typeface="HG丸ｺﾞｼｯｸM-PRO" panose="020F0600000000000000" pitchFamily="50" charset="-128"/>
              </a:rPr>
              <a:t>(Zecang GU</a:t>
            </a:r>
            <a:r>
              <a:rPr lang="ja-JP" altLang="en-US" sz="1200" b="1" dirty="0">
                <a:solidFill>
                  <a:srgbClr val="0000FF"/>
                </a:solidFill>
                <a:latin typeface="Arial"/>
                <a:ea typeface="HG丸ｺﾞｼｯｸM-PRO" panose="020F0600000000000000" pitchFamily="50" charset="-128"/>
              </a:rPr>
              <a:t> </a:t>
            </a:r>
            <a:r>
              <a:rPr lang="en-US" altLang="ja-JP" sz="1200" b="1" dirty="0">
                <a:solidFill>
                  <a:srgbClr val="0000FF"/>
                </a:solidFill>
                <a:latin typeface="Arial"/>
                <a:ea typeface="HG丸ｺﾞｼｯｸM-PRO" panose="020F0600000000000000" pitchFamily="50" charset="-128"/>
              </a:rPr>
              <a:t>is the president for</a:t>
            </a:r>
            <a:r>
              <a:rPr lang="ja-JP" altLang="en-US" sz="1200" b="1" dirty="0">
                <a:solidFill>
                  <a:srgbClr val="0000FF"/>
                </a:solidFill>
                <a:latin typeface="Arial"/>
                <a:ea typeface="HG丸ｺﾞｼｯｸM-PRO" panose="020F0600000000000000" pitchFamily="50" charset="-128"/>
              </a:rPr>
              <a:t> </a:t>
            </a:r>
            <a:r>
              <a:rPr lang="en-US" altLang="ja-JP" sz="1200" b="1" dirty="0">
                <a:solidFill>
                  <a:srgbClr val="0000FF"/>
                </a:solidFill>
                <a:latin typeface="Arial"/>
                <a:ea typeface="HG丸ｺﾞｼｯｸM-PRO" panose="020F0600000000000000" pitchFamily="50" charset="-128"/>
              </a:rPr>
              <a:t>both companies.)</a:t>
            </a:r>
            <a:endParaRPr lang="ja-JP" altLang="en-US" sz="1200" b="1" dirty="0">
              <a:solidFill>
                <a:srgbClr val="0000FF"/>
              </a:solidFill>
              <a:latin typeface="Arial"/>
              <a:ea typeface="HG丸ｺﾞｼｯｸM-PRO" panose="020F0600000000000000" pitchFamily="50" charset="-128"/>
            </a:endParaRPr>
          </a:p>
        </p:txBody>
      </p:sp>
      <p:pic>
        <p:nvPicPr>
          <p:cNvPr id="44" name="Picture 22" descr="IMG_39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1" y="3789364"/>
            <a:ext cx="3671888" cy="20653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323851" y="3284539"/>
            <a:ext cx="1008063" cy="517525"/>
            <a:chOff x="113" y="1616"/>
            <a:chExt cx="635" cy="326"/>
          </a:xfrm>
        </p:grpSpPr>
        <p:sp>
          <p:nvSpPr>
            <p:cNvPr id="46" name="AutoShape 10"/>
            <p:cNvSpPr>
              <a:spLocks noChangeArrowheads="1"/>
            </p:cNvSpPr>
            <p:nvPr/>
          </p:nvSpPr>
          <p:spPr bwMode="auto">
            <a:xfrm rot="-1119473">
              <a:off x="159" y="1662"/>
              <a:ext cx="589" cy="280"/>
            </a:xfrm>
            <a:prstGeom prst="roundRect">
              <a:avLst>
                <a:gd name="adj" fmla="val 26315"/>
              </a:avLst>
            </a:prstGeom>
            <a:solidFill>
              <a:srgbClr val="99CC00">
                <a:alpha val="67058"/>
              </a:srgbClr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 rot="-1094775">
              <a:off x="113" y="1616"/>
              <a:ext cx="63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China</a:t>
              </a:r>
            </a:p>
          </p:txBody>
        </p:sp>
      </p:grpSp>
      <p:grpSp>
        <p:nvGrpSpPr>
          <p:cNvPr id="73" name="グループ化 1"/>
          <p:cNvGrpSpPr>
            <a:grpSpLocks/>
          </p:cNvGrpSpPr>
          <p:nvPr/>
        </p:nvGrpSpPr>
        <p:grpSpPr bwMode="auto">
          <a:xfrm>
            <a:off x="611189" y="981076"/>
            <a:ext cx="8034337" cy="2422525"/>
            <a:chOff x="611188" y="981075"/>
            <a:chExt cx="8034337" cy="2422525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1619250" y="2853184"/>
              <a:ext cx="30241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9pPr>
            </a:lstStyle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資本金</a:t>
              </a: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 : </a:t>
              </a:r>
              <a:r>
                <a:rPr lang="ja-JP" altLang="en-US" sz="1400" b="1" kern="0" noProof="0" dirty="0">
                  <a:solidFill>
                    <a:srgbClr val="000000"/>
                  </a:solidFill>
                  <a:latin typeface="Arial"/>
                  <a:ea typeface="HG丸ｺﾞｼｯｸM-PRO" panose="020F0600000000000000" pitchFamily="50" charset="-128"/>
                </a:rPr>
                <a:t>４７２９</a:t>
              </a: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万円５千円</a:t>
              </a:r>
            </a:p>
          </p:txBody>
        </p:sp>
        <p:grpSp>
          <p:nvGrpSpPr>
            <p:cNvPr id="75" name="Group 8"/>
            <p:cNvGrpSpPr>
              <a:grpSpLocks/>
            </p:cNvGrpSpPr>
            <p:nvPr/>
          </p:nvGrpSpPr>
          <p:grpSpPr bwMode="auto">
            <a:xfrm>
              <a:off x="611188" y="1052513"/>
              <a:ext cx="1008062" cy="517525"/>
              <a:chOff x="22" y="572"/>
              <a:chExt cx="635" cy="326"/>
            </a:xfrm>
          </p:grpSpPr>
          <p:sp>
            <p:nvSpPr>
              <p:cNvPr id="88" name="AutoShape 6"/>
              <p:cNvSpPr>
                <a:spLocks noChangeArrowheads="1"/>
              </p:cNvSpPr>
              <p:nvPr/>
            </p:nvSpPr>
            <p:spPr bwMode="auto">
              <a:xfrm rot="-1119473">
                <a:off x="68" y="618"/>
                <a:ext cx="589" cy="280"/>
              </a:xfrm>
              <a:prstGeom prst="roundRect">
                <a:avLst>
                  <a:gd name="adj" fmla="val 26315"/>
                </a:avLst>
              </a:prstGeom>
              <a:solidFill>
                <a:srgbClr val="FFFF00">
                  <a:alpha val="67058"/>
                </a:srgbClr>
              </a:soli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SzPct val="65000"/>
                  <a:buFont typeface="Wingdings" pitchFamily="2" charset="2"/>
                  <a:buChar char="u"/>
                  <a:defRPr kumimoji="1"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itchFamily="2" charset="2"/>
                  <a:buChar char="Ø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 rot="-1094775">
                <a:off x="22" y="572"/>
                <a:ext cx="635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65000"/>
                  <a:buFont typeface="Wingdings" pitchFamily="2" charset="2"/>
                  <a:buChar char="u"/>
                  <a:defRPr kumimoji="1"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itchFamily="2" charset="2"/>
                  <a:buChar char="Ø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ja-JP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Japan</a:t>
                </a:r>
              </a:p>
            </p:txBody>
          </p:sp>
        </p:grp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1547813" y="1484313"/>
              <a:ext cx="0" cy="1735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>
              <a:off x="1581150" y="3378200"/>
              <a:ext cx="7064375" cy="25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8" name="Line 15"/>
            <p:cNvSpPr>
              <a:spLocks noChangeShapeType="1"/>
            </p:cNvSpPr>
            <p:nvPr/>
          </p:nvSpPr>
          <p:spPr bwMode="auto">
            <a:xfrm>
              <a:off x="1619250" y="981075"/>
              <a:ext cx="69135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 flipH="1">
              <a:off x="8602663" y="1052513"/>
              <a:ext cx="1587" cy="21669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6156176" y="1484784"/>
              <a:ext cx="2327424" cy="16557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1" name="Text Box 58"/>
            <p:cNvSpPr txBox="1">
              <a:spLocks noChangeArrowheads="1"/>
            </p:cNvSpPr>
            <p:nvPr/>
          </p:nvSpPr>
          <p:spPr bwMode="auto">
            <a:xfrm>
              <a:off x="6228182" y="2574659"/>
              <a:ext cx="2374479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anose="05000000000000000000" pitchFamily="2" charset="2"/>
                <a:buChar char="u"/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Ø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明朝" panose="02020600040205080304" pitchFamily="18" charset="-128"/>
                </a:rPr>
                <a:t>President</a:t>
              </a:r>
              <a:endPara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明朝" panose="02020600040205080304" pitchFamily="18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明朝" panose="02020600040205080304" pitchFamily="18" charset="-128"/>
                </a:rPr>
                <a:t>Ikkuko</a:t>
              </a: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明朝" panose="02020600040205080304" pitchFamily="18" charset="-128"/>
                </a:rPr>
                <a:t> Kishigami</a:t>
              </a:r>
            </a:p>
          </p:txBody>
        </p:sp>
        <p:sp>
          <p:nvSpPr>
            <p:cNvPr id="84" name="Rectangle 4"/>
            <p:cNvSpPr>
              <a:spLocks noChangeArrowheads="1"/>
            </p:cNvSpPr>
            <p:nvPr/>
          </p:nvSpPr>
          <p:spPr bwMode="auto">
            <a:xfrm>
              <a:off x="1619251" y="1556469"/>
              <a:ext cx="2160662" cy="216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9pPr>
            </a:lstStyle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Established : March 2005</a:t>
              </a:r>
              <a:endParaRPr kumimoji="1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1619250" y="1916832"/>
              <a:ext cx="5184775" cy="50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9pPr>
            </a:lstStyle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Location : </a:t>
              </a: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Room 503, Building No. 1,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	     Yokohama leading venture plaza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	     75-1 Ono-cho, Tsurumi-ku, Yokohama-city</a:t>
              </a:r>
              <a:endParaRPr kumimoji="1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endParaRPr>
            </a:p>
          </p:txBody>
        </p:sp>
        <p:sp>
          <p:nvSpPr>
            <p:cNvPr id="86" name="Rectangle 4"/>
            <p:cNvSpPr>
              <a:spLocks noChangeArrowheads="1"/>
            </p:cNvSpPr>
            <p:nvPr/>
          </p:nvSpPr>
          <p:spPr bwMode="auto">
            <a:xfrm>
              <a:off x="1619672" y="2637160"/>
              <a:ext cx="3384376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9pPr>
            </a:lstStyle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Business outline : Development of Screen Code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	                   related Products</a:t>
              </a:r>
              <a:endParaRPr kumimoji="1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1619250" y="3141092"/>
              <a:ext cx="302418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HGP行書体" panose="03000600000000000000" pitchFamily="66" charset="-128"/>
                </a:defRPr>
              </a:lvl9pPr>
            </a:lstStyle>
            <a:p>
              <a:pPr marL="285750" marR="0" lvl="0" indent="-2857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 panose="020F0600000000000000" pitchFamily="50" charset="-128"/>
                </a:rPr>
                <a:t>Capital : US$ 463,676</a:t>
              </a:r>
              <a:endParaRPr kumimoji="1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1619673" y="1268760"/>
            <a:ext cx="302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設立</a:t>
            </a: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 : </a:t>
            </a: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２００５年３月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1619673" y="1628801"/>
            <a:ext cx="302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所在地</a:t>
            </a: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 : </a:t>
            </a:r>
            <a:r>
              <a:rPr lang="ja-JP" altLang="en-US" sz="1400" b="1" kern="0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福岡市博多区吉塚本町</a:t>
            </a:r>
            <a:r>
              <a:rPr lang="en-US" altLang="ja-JP" sz="1400" b="1" kern="0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9-15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HG丸ｺﾞｼｯｸM-PRO" panose="020F0600000000000000" pitchFamily="50" charset="-128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1619673" y="2349129"/>
            <a:ext cx="302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HGP行書体" panose="03000600000000000000" pitchFamily="66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設立</a:t>
            </a:r>
            <a:r>
              <a: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 panose="020F0600000000000000" pitchFamily="50" charset="-128"/>
              </a:rPr>
              <a:t> : </a:t>
            </a:r>
            <a:r>
              <a:rPr lang="ja-JP" altLang="en-US" sz="1400" b="1" kern="0" dirty="0">
                <a:solidFill>
                  <a:srgbClr val="000000"/>
                </a:solidFill>
                <a:latin typeface="Arial"/>
                <a:ea typeface="HG丸ｺﾞｼｯｸM-PRO" panose="020F0600000000000000" pitchFamily="50" charset="-128"/>
              </a:rPr>
              <a:t>スクリーンコード関連商品の開発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HG丸ｺﾞｼｯｸM-PRO" panose="020F0600000000000000" pitchFamily="50" charset="-128"/>
            </a:endParaRPr>
          </a:p>
        </p:txBody>
      </p:sp>
      <p:sp>
        <p:nvSpPr>
          <p:cNvPr id="93" name="Rectangle 18"/>
          <p:cNvSpPr>
            <a:spLocks noChangeArrowheads="1"/>
          </p:cNvSpPr>
          <p:nvPr/>
        </p:nvSpPr>
        <p:spPr bwMode="auto">
          <a:xfrm>
            <a:off x="4572000" y="3512746"/>
            <a:ext cx="2734891" cy="420311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6699FF">
                <a:alpha val="50000"/>
              </a:srgbClr>
            </a:outerShdw>
          </a:effectLst>
          <a:extLst/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ja-JP" altLang="en-US" sz="1200" b="1" dirty="0">
                <a:solidFill>
                  <a:srgbClr val="0000FF"/>
                </a:solidFill>
                <a:effectLst/>
                <a:latin typeface="HGP明朝B" pitchFamily="18" charset="-128"/>
                <a:ea typeface="HGP明朝B" pitchFamily="18" charset="-128"/>
              </a:rPr>
              <a:t>　　</a:t>
            </a:r>
            <a:r>
              <a:rPr lang="ja-JP" altLang="en-US" sz="1200" b="1" dirty="0">
                <a:solidFill>
                  <a:srgbClr val="0000FF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アポログループに関連する中国会社</a:t>
            </a:r>
            <a:endParaRPr lang="en-US" altLang="ja-JP" sz="1200" b="1" dirty="0">
              <a:solidFill>
                <a:srgbClr val="0000FF"/>
              </a:solidFill>
              <a:effectLst/>
              <a:latin typeface="HG丸ｺﾞｼｯｸM-PRO" pitchFamily="50" charset="-128"/>
              <a:ea typeface="ＭＳ Ｐゴシック" pitchFamily="50" charset="-128"/>
            </a:endParaRPr>
          </a:p>
          <a:p>
            <a:r>
              <a:rPr lang="ja-JP" altLang="en-US" sz="1200" b="1" dirty="0">
                <a:solidFill>
                  <a:srgbClr val="0000FF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　　両社とも総裁は　顧　澤蒼</a:t>
            </a: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4644008" y="4365105"/>
            <a:ext cx="320796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en-US" altLang="ja-JP" sz="1000" b="1" dirty="0">
                <a:effectLst/>
                <a:ea typeface="ＭＳ Ｐゴシック" pitchFamily="50" charset="-128"/>
              </a:rPr>
              <a:t>    </a:t>
            </a:r>
            <a:r>
              <a:rPr lang="ja-JP" altLang="en-US" sz="1000" b="1" dirty="0">
                <a:effectLst/>
                <a:ea typeface="ＭＳ Ｐゴシック" pitchFamily="50" charset="-128"/>
              </a:rPr>
              <a:t>　　</a:t>
            </a:r>
            <a:endParaRPr lang="en-US" altLang="ja-JP" sz="1000" b="1" dirty="0">
              <a:effectLst/>
              <a:ea typeface="ＭＳ Ｐゴシック" pitchFamily="50" charset="-128"/>
            </a:endParaRPr>
          </a:p>
          <a:p>
            <a:r>
              <a:rPr lang="ja-JP" altLang="en-US" sz="1000" b="1" dirty="0">
                <a:effectLst/>
                <a:ea typeface="ＭＳ Ｐゴシック" pitchFamily="50" charset="-128"/>
              </a:rPr>
              <a:t>　</a:t>
            </a:r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天津市アポロ情報技術有限公司</a:t>
            </a:r>
          </a:p>
          <a:p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　・資本金：</a:t>
            </a:r>
            <a:r>
              <a:rPr lang="en-US" altLang="ja-JP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1,150</a:t>
            </a:r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万元　</a:t>
            </a:r>
            <a:r>
              <a:rPr lang="en-US" altLang="ja-JP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人民元</a:t>
            </a:r>
            <a:r>
              <a:rPr lang="en-US" altLang="ja-JP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endParaRPr lang="en-US" altLang="ja-JP" sz="400" b="1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　天津アポロ電子有限公司</a:t>
            </a:r>
          </a:p>
          <a:p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　・資本金：</a:t>
            </a:r>
            <a:r>
              <a:rPr lang="en-US" altLang="ja-JP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$10</a:t>
            </a:r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万　アメリカドル</a:t>
            </a:r>
            <a:endParaRPr lang="en-US" altLang="ja-JP" sz="1000" b="1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（１００％アポロジャパン子会社）</a:t>
            </a:r>
            <a:endParaRPr lang="en-US" altLang="ja-JP" sz="1000" b="1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　スクリーンコード事業会社</a:t>
            </a:r>
          </a:p>
          <a:p>
            <a:r>
              <a:rPr lang="ja-JP" altLang="en-US" sz="1000" b="1" dirty="0">
                <a:effectLst/>
                <a:latin typeface="HG丸ｺﾞｼｯｸM-PRO" pitchFamily="50" charset="-128"/>
                <a:ea typeface="HG丸ｺﾞｼｯｸM-PRO" pitchFamily="50" charset="-128"/>
              </a:rPr>
              <a:t> </a:t>
            </a:r>
            <a:endParaRPr lang="ja-JP" altLang="ja-JP" sz="1000" b="1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91" y="1556793"/>
            <a:ext cx="1081535" cy="111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6372200" y="1681644"/>
            <a:ext cx="1008112" cy="811253"/>
            <a:chOff x="6516216" y="1484783"/>
            <a:chExt cx="1008112" cy="811253"/>
          </a:xfrm>
        </p:grpSpPr>
        <p:sp>
          <p:nvSpPr>
            <p:cNvPr id="47" name="Text Box 58"/>
            <p:cNvSpPr txBox="1">
              <a:spLocks noChangeArrowheads="1"/>
            </p:cNvSpPr>
            <p:nvPr/>
          </p:nvSpPr>
          <p:spPr bwMode="auto">
            <a:xfrm>
              <a:off x="6516216" y="1484783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anose="05000000000000000000" pitchFamily="2" charset="2"/>
                <a:buChar char="u"/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Ø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kern="0" dirty="0">
                  <a:solidFill>
                    <a:srgbClr val="000000"/>
                  </a:solidFill>
                  <a:latin typeface="Arial"/>
                  <a:ea typeface="ＭＳ Ｐ明朝" panose="02020600040205080304" pitchFamily="18" charset="-128"/>
                </a:rPr>
                <a:t>代表</a:t>
              </a: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明朝" panose="02020600040205080304" pitchFamily="18" charset="-128"/>
                </a:rPr>
                <a:t>取締役社長</a:t>
              </a:r>
            </a:p>
          </p:txBody>
        </p:sp>
        <p:sp>
          <p:nvSpPr>
            <p:cNvPr id="48" name="Text Box 58"/>
            <p:cNvSpPr txBox="1">
              <a:spLocks noChangeArrowheads="1"/>
            </p:cNvSpPr>
            <p:nvPr/>
          </p:nvSpPr>
          <p:spPr bwMode="auto">
            <a:xfrm>
              <a:off x="6516216" y="1988259"/>
              <a:ext cx="1008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anose="05000000000000000000" pitchFamily="2" charset="2"/>
                <a:buChar char="u"/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Ø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明朝" panose="02020600040205080304" pitchFamily="18" charset="-128"/>
                </a:rPr>
                <a:t>岸上郁子</a:t>
              </a:r>
              <a:endParaRPr kumimoji="1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明朝" panose="02020600040205080304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21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78" name="直線コネクタ 77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80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/>
              <a:t>Copyright (C) 2017 APOLLO JAPAN Co., Ltd, </a:t>
            </a:r>
            <a:r>
              <a:rPr lang="ja-JP" altLang="en-US"/>
              <a:t>　</a:t>
            </a:r>
            <a:endParaRPr lang="en-US" altLang="ja-JP" sz="1400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79389" y="836613"/>
            <a:ext cx="39608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latin typeface="HG丸ｺﾞｼｯｸM-PRO" pitchFamily="50" charset="-128"/>
                <a:ea typeface="HG丸ｺﾞｼｯｸM-PRO" pitchFamily="50" charset="-128"/>
                <a:cs typeface="ＤＦＰ太丸ゴシック体"/>
              </a:rPr>
              <a:t>1)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  <a:cs typeface="ＤＦＰ太丸ゴシック体"/>
              </a:rPr>
              <a:t>東芝テック複合機に採用</a:t>
            </a:r>
            <a:endParaRPr lang="en-US" altLang="ja-JP" sz="2000" b="1" dirty="0">
              <a:latin typeface="HG丸ｺﾞｼｯｸM-PRO" pitchFamily="50" charset="-128"/>
              <a:ea typeface="HG丸ｺﾞｼｯｸM-PRO" pitchFamily="50" charset="-128"/>
              <a:cs typeface="HGP行書体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067946" y="836613"/>
            <a:ext cx="34575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  <a:cs typeface="ＤＦＰ太丸ゴシック体"/>
              </a:rPr>
              <a:t>２</a:t>
            </a:r>
            <a:r>
              <a:rPr lang="en-US" altLang="ja-JP" sz="2000" b="1" dirty="0">
                <a:latin typeface="HG丸ｺﾞｼｯｸM-PRO" pitchFamily="50" charset="-128"/>
                <a:ea typeface="HG丸ｺﾞｼｯｸM-PRO" pitchFamily="50" charset="-128"/>
                <a:cs typeface="ＤＦＰ太丸ゴシック体"/>
              </a:rPr>
              <a:t>)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  <a:cs typeface="ＤＦＰ太丸ゴシック体"/>
              </a:rPr>
              <a:t>中国パスポートに採用</a:t>
            </a:r>
          </a:p>
        </p:txBody>
      </p: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042988" y="1587500"/>
            <a:ext cx="1584325" cy="1770063"/>
            <a:chOff x="1610" y="2205"/>
            <a:chExt cx="1968" cy="2042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0" y="2205"/>
              <a:ext cx="1968" cy="1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2" name="Rectangle 4"/>
            <p:cNvSpPr>
              <a:spLocks noChangeArrowheads="1"/>
            </p:cNvSpPr>
            <p:nvPr/>
          </p:nvSpPr>
          <p:spPr bwMode="auto">
            <a:xfrm>
              <a:off x="1882" y="4066"/>
              <a:ext cx="127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9pPr>
            </a:lstStyle>
            <a:p>
              <a:pPr algn="ctr"/>
              <a:r>
                <a:rPr lang="ja-JP" altLang="en-US" sz="1800" b="1">
                  <a:effectLst/>
                  <a:ea typeface="ＭＳ Ｐゴシック" pitchFamily="50" charset="-128"/>
                </a:rPr>
                <a:t>ＭＦＰ</a:t>
              </a:r>
            </a:p>
          </p:txBody>
        </p:sp>
      </p:grpSp>
      <p:grpSp>
        <p:nvGrpSpPr>
          <p:cNvPr id="63" name="グループ化 33"/>
          <p:cNvGrpSpPr>
            <a:grpSpLocks/>
          </p:cNvGrpSpPr>
          <p:nvPr/>
        </p:nvGrpSpPr>
        <p:grpSpPr bwMode="auto">
          <a:xfrm>
            <a:off x="4572770" y="1557338"/>
            <a:ext cx="2801937" cy="1868487"/>
            <a:chOff x="5796136" y="4437112"/>
            <a:chExt cx="2802607" cy="1868488"/>
          </a:xfrm>
        </p:grpSpPr>
        <p:pic>
          <p:nvPicPr>
            <p:cNvPr id="64" name="図 5" descr="Passpor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4437112"/>
              <a:ext cx="2636837" cy="18684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5" name="Picture 8" descr="方形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197" y="5084812"/>
              <a:ext cx="714546" cy="84455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テキスト ボックス 65"/>
          <p:cNvSpPr txBox="1"/>
          <p:nvPr/>
        </p:nvSpPr>
        <p:spPr>
          <a:xfrm>
            <a:off x="250826" y="3500438"/>
            <a:ext cx="3313113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9pPr>
          </a:lstStyle>
          <a:p>
            <a:pPr>
              <a:defRPr/>
            </a:pPr>
            <a:r>
              <a:rPr lang="ja-JP" alt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HG丸ｺﾞｼｯｸM-PRO" charset="0"/>
              </a:rPr>
              <a:t>３</a:t>
            </a:r>
            <a:r>
              <a:rPr lang="en-US" altLang="ja-JP" sz="2000" b="1"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ＤＦＰ太丸ゴシック体" charset="0"/>
                <a:cs typeface="ＤＦＰ太丸ゴシック体" charset="0"/>
              </a:rPr>
              <a:t>)ECC</a:t>
            </a:r>
            <a:r>
              <a:rPr lang="ja-JP" alt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HG丸ｺﾞｼｯｸM-PRO" charset="0"/>
              </a:rPr>
              <a:t>音声ペンに採用</a:t>
            </a:r>
            <a:endParaRPr lang="en-US" altLang="ja-JP" sz="2000" b="1">
              <a:effectLst>
                <a:outerShdw blurRad="38100" dist="38100" dir="2700000" algn="tl">
                  <a:srgbClr val="DDDDDD"/>
                </a:outerShdw>
              </a:effectLst>
              <a:latin typeface="HG丸ｺﾞｼｯｸM-PRO" charset="0"/>
              <a:ea typeface="ＤＦＰ太丸ゴシック体" charset="0"/>
              <a:cs typeface="ＤＦＰ太丸ゴシック体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4716016" y="4221758"/>
            <a:ext cx="2395965" cy="2087563"/>
            <a:chOff x="4716016" y="4221757"/>
            <a:chExt cx="2395965" cy="2087563"/>
          </a:xfrm>
        </p:grpSpPr>
        <p:pic>
          <p:nvPicPr>
            <p:cNvPr id="68" name="Picture 4" descr="C:\Users\Apollo\Desktop\ed3fe983f7a068b6c7200939d2bccb43_300_3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603775"/>
              <a:ext cx="872125" cy="126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5" descr="C:\Users\Apollo\Desktop\03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040" y="4221757"/>
              <a:ext cx="707652" cy="55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5" descr="C:\Users\Apollo\Desktop\03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998" y="4898805"/>
              <a:ext cx="707652" cy="55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5" descr="C:\Users\Apollo\Desktop\03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330" y="5595120"/>
              <a:ext cx="707652" cy="55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5" descr="C:\Users\Apollo\Desktop\03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329" y="4331555"/>
              <a:ext cx="707652" cy="55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5" descr="C:\Users\Apollo\Desktop\03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329" y="5454750"/>
              <a:ext cx="707652" cy="55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右矢印 73"/>
            <p:cNvSpPr/>
            <p:nvPr/>
          </p:nvSpPr>
          <p:spPr bwMode="auto">
            <a:xfrm>
              <a:off x="5604039" y="4947245"/>
              <a:ext cx="502243" cy="282575"/>
            </a:xfrm>
            <a:prstGeom prst="rightArrow">
              <a:avLst/>
            </a:prstGeom>
            <a:solidFill>
              <a:srgbClr val="00B050">
                <a:alpha val="58000"/>
              </a:srgbClr>
            </a:solidFill>
            <a:ln w="19050"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9pPr>
            </a:lstStyle>
            <a:p>
              <a:pPr algn="ctr"/>
              <a:endParaRPr lang="ja-JP" altLang="en-US">
                <a:effectLst/>
                <a:ea typeface="ＭＳ Ｐゴシック" pitchFamily="50" charset="-128"/>
              </a:endParaRPr>
            </a:p>
          </p:txBody>
        </p:sp>
        <p:sp>
          <p:nvSpPr>
            <p:cNvPr id="75" name="右矢印 74"/>
            <p:cNvSpPr/>
            <p:nvPr/>
          </p:nvSpPr>
          <p:spPr bwMode="auto">
            <a:xfrm rot="10800000">
              <a:off x="5437909" y="5126632"/>
              <a:ext cx="502243" cy="282575"/>
            </a:xfrm>
            <a:prstGeom prst="rightArrow">
              <a:avLst/>
            </a:prstGeom>
            <a:solidFill>
              <a:srgbClr val="00B050">
                <a:alpha val="58000"/>
              </a:srgbClr>
            </a:solidFill>
            <a:ln w="19050"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9pPr>
            </a:lstStyle>
            <a:p>
              <a:pPr algn="ctr"/>
              <a:endParaRPr lang="ja-JP" altLang="en-US">
                <a:effectLst/>
                <a:ea typeface="ＭＳ Ｐゴシック" pitchFamily="50" charset="-128"/>
              </a:endParaRPr>
            </a:p>
          </p:txBody>
        </p:sp>
        <p:sp>
          <p:nvSpPr>
            <p:cNvPr id="76" name="正方形/長方形 75"/>
            <p:cNvSpPr/>
            <p:nvPr/>
          </p:nvSpPr>
          <p:spPr bwMode="auto">
            <a:xfrm>
              <a:off x="5914605" y="4631332"/>
              <a:ext cx="502243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A</a:t>
              </a:r>
              <a:r>
                <a:rPr lang="ja-JP" altLang="en-US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社</a:t>
              </a:r>
              <a:endParaRPr lang="ja-JP" altLang="en-US" sz="1200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6546655" y="4771032"/>
              <a:ext cx="502243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B</a:t>
              </a:r>
              <a:r>
                <a:rPr lang="ja-JP" altLang="en-US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社</a:t>
              </a:r>
              <a:endParaRPr lang="ja-JP" altLang="en-US" sz="1200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6146316" y="5320307"/>
              <a:ext cx="502243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C</a:t>
              </a:r>
              <a:r>
                <a:rPr lang="ja-JP" altLang="en-US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社</a:t>
              </a:r>
              <a:endParaRPr lang="ja-JP" altLang="en-US" sz="1200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6528458" y="5891807"/>
              <a:ext cx="503456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D</a:t>
              </a:r>
              <a:r>
                <a:rPr lang="ja-JP" altLang="en-US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社</a:t>
              </a:r>
              <a:endParaRPr lang="ja-JP" altLang="en-US" sz="1200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942508" y="6031507"/>
              <a:ext cx="502243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E</a:t>
              </a:r>
              <a:r>
                <a:rPr lang="ja-JP" altLang="en-US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社</a:t>
              </a:r>
              <a:endParaRPr lang="ja-JP" altLang="en-US" sz="1200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4900415" y="4423370"/>
              <a:ext cx="503456" cy="27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M</a:t>
              </a:r>
              <a:r>
                <a:rPr lang="ja-JP" altLang="en-US" sz="12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社</a:t>
              </a:r>
              <a:endParaRPr lang="ja-JP" altLang="en-US" sz="1200" dirty="0"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45117" y="4788495"/>
              <a:ext cx="816448" cy="2778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800" b="1" dirty="0">
                  <a:solidFill>
                    <a:schemeClr val="bg2">
                      <a:lumMod val="75000"/>
                    </a:schemeClr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見積り依頼書</a:t>
              </a:r>
            </a:p>
          </p:txBody>
        </p:sp>
        <p:sp>
          <p:nvSpPr>
            <p:cNvPr id="86" name="正方形/長方形 85"/>
            <p:cNvSpPr/>
            <p:nvPr/>
          </p:nvSpPr>
          <p:spPr bwMode="auto">
            <a:xfrm>
              <a:off x="5486364" y="5301257"/>
              <a:ext cx="644182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800" b="1" dirty="0">
                  <a:solidFill>
                    <a:schemeClr val="bg2">
                      <a:lumMod val="75000"/>
                    </a:schemeClr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見積り書</a:t>
              </a:r>
            </a:p>
          </p:txBody>
        </p:sp>
      </p:grpSp>
      <p:pic>
        <p:nvPicPr>
          <p:cNvPr id="89" name="Picture 31" descr="C:\Users\ToyokiIwata\Desktop\222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" y="4295776"/>
            <a:ext cx="2376487" cy="1941513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3" descr="C:\Users\ToyokiIwata\Desktop\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652964"/>
            <a:ext cx="2663825" cy="1898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テキスト ボックス 91"/>
          <p:cNvSpPr txBox="1"/>
          <p:nvPr/>
        </p:nvSpPr>
        <p:spPr>
          <a:xfrm>
            <a:off x="3924301" y="3500439"/>
            <a:ext cx="4933951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P行書体" charset="0"/>
                <a:cs typeface="HGP行書体" charset="0"/>
              </a:defRPr>
            </a:lvl9pPr>
          </a:lstStyle>
          <a:p>
            <a:pPr>
              <a:defRPr/>
            </a:pPr>
            <a:r>
              <a:rPr lang="ja-JP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HG丸ｺﾞｼｯｸM-PRO" charset="0"/>
              </a:rPr>
              <a:t>４</a:t>
            </a:r>
            <a:r>
              <a:rPr lang="en-US" altLang="ja-JP" sz="1800" b="1"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ＤＦＰ太丸ゴシック体" charset="0"/>
                <a:cs typeface="ＤＦＰ太丸ゴシック体" charset="0"/>
              </a:rPr>
              <a:t>)</a:t>
            </a:r>
            <a:r>
              <a:rPr lang="ja-JP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HG丸ｺﾞｼｯｸM-PRO" charset="0"/>
              </a:rPr>
              <a:t>三菱電機の受発注自動処理システムに採用</a:t>
            </a:r>
            <a:endParaRPr lang="en-US" altLang="ja-JP" sz="1800" b="1">
              <a:effectLst>
                <a:outerShdw blurRad="38100" dist="38100" dir="2700000" algn="tl">
                  <a:srgbClr val="DDDDDD"/>
                </a:outerShdw>
              </a:effectLst>
              <a:latin typeface="HG丸ｺﾞｼｯｸM-PRO" charset="0"/>
              <a:ea typeface="ＤＦＰ太丸ゴシック体" charset="0"/>
              <a:cs typeface="ＤＦＰ太丸ゴシック体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96476" y="1176338"/>
            <a:ext cx="33115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  <a:cs typeface="HGP行書体" charset="0"/>
              </a:rPr>
              <a:t>＜セキュリティソフトとして＞</a:t>
            </a:r>
            <a:endParaRPr lang="en-US" altLang="ja-JP" sz="14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  <a:cs typeface="HGP行書体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644208" y="1176339"/>
            <a:ext cx="33131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  <a:cs typeface="HGP行書体" charset="0"/>
              </a:rPr>
              <a:t>＜セキュリティ強化として＞</a:t>
            </a:r>
            <a:endParaRPr lang="en-US" altLang="ja-JP" sz="14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  <a:cs typeface="HGP行書体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500564" y="3841751"/>
            <a:ext cx="41751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  <a:cs typeface="HGP行書体" charset="0"/>
              </a:rPr>
              <a:t>＜見積依頼書</a:t>
            </a:r>
            <a:r>
              <a:rPr lang="en-US" altLang="ja-JP" sz="14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  <a:cs typeface="HGP行書体" charset="0"/>
              </a:rPr>
              <a:t>/</a:t>
            </a:r>
            <a:r>
              <a:rPr lang="ja-JP" altLang="en-US" sz="14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  <a:cs typeface="HGP行書体" charset="0"/>
              </a:rPr>
              <a:t>見積書の自動入力機能として＞</a:t>
            </a:r>
            <a:endParaRPr lang="en-US" altLang="ja-JP" sz="14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  <a:cs typeface="HGP行書体" charset="0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11188" y="3841751"/>
            <a:ext cx="2736851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1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  <a:cs typeface="HGP行書体" charset="0"/>
              </a:rPr>
              <a:t>＜音声付き教材として＞</a:t>
            </a:r>
            <a:endParaRPr lang="en-US" altLang="ja-JP" sz="1400" b="1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  <a:cs typeface="HGP行書体" charset="0"/>
            </a:endParaRPr>
          </a:p>
        </p:txBody>
      </p:sp>
      <p:grpSp>
        <p:nvGrpSpPr>
          <p:cNvPr id="108" name="グループ化 12"/>
          <p:cNvGrpSpPr>
            <a:grpSpLocks/>
          </p:cNvGrpSpPr>
          <p:nvPr/>
        </p:nvGrpSpPr>
        <p:grpSpPr bwMode="auto">
          <a:xfrm>
            <a:off x="2700339" y="1484314"/>
            <a:ext cx="1511300" cy="1976437"/>
            <a:chOff x="2771800" y="1525166"/>
            <a:chExt cx="1511771" cy="1975842"/>
          </a:xfrm>
        </p:grpSpPr>
        <p:grpSp>
          <p:nvGrpSpPr>
            <p:cNvPr id="109" name="Group 77"/>
            <p:cNvGrpSpPr>
              <a:grpSpLocks/>
            </p:cNvGrpSpPr>
            <p:nvPr/>
          </p:nvGrpSpPr>
          <p:grpSpPr bwMode="auto">
            <a:xfrm>
              <a:off x="3042915" y="3051870"/>
              <a:ext cx="592981" cy="449138"/>
              <a:chOff x="4667" y="910"/>
              <a:chExt cx="806" cy="706"/>
            </a:xfrm>
          </p:grpSpPr>
          <p:pic>
            <p:nvPicPr>
              <p:cNvPr id="128" name="Picture 8" descr="j039850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" y="910"/>
                <a:ext cx="806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Rectangle 79"/>
              <p:cNvSpPr>
                <a:spLocks noChangeArrowheads="1"/>
              </p:cNvSpPr>
              <p:nvPr/>
            </p:nvSpPr>
            <p:spPr bwMode="auto">
              <a:xfrm>
                <a:off x="4695" y="1026"/>
                <a:ext cx="317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65000"/>
                  <a:buFont typeface="Wingdings" pitchFamily="2" charset="2"/>
                  <a:buChar char="u"/>
                  <a:defRPr kumimoji="1"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SzPct val="70000"/>
                  <a:buFont typeface="Wingdings" pitchFamily="2" charset="2"/>
                  <a:buChar char="l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itchFamily="2" charset="2"/>
                  <a:buChar char="Ø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hlink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</a:rPr>
                  <a:t>ＰＣ</a:t>
                </a:r>
              </a:p>
            </p:txBody>
          </p:sp>
        </p:grpSp>
        <p:sp>
          <p:nvSpPr>
            <p:cNvPr id="111" name="正方形/長方形 110"/>
            <p:cNvSpPr/>
            <p:nvPr/>
          </p:nvSpPr>
          <p:spPr>
            <a:xfrm>
              <a:off x="2771800" y="2851916"/>
              <a:ext cx="1440311" cy="21742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/>
                </a:rPr>
                <a:t>情報トラッキング</a:t>
              </a:r>
            </a:p>
          </p:txBody>
        </p:sp>
        <p:sp>
          <p:nvSpPr>
            <p:cNvPr id="112" name="禁止 111"/>
            <p:cNvSpPr/>
            <p:nvPr/>
          </p:nvSpPr>
          <p:spPr>
            <a:xfrm>
              <a:off x="3041759" y="2493249"/>
              <a:ext cx="377943" cy="360254"/>
            </a:xfrm>
            <a:prstGeom prst="noSmoking">
              <a:avLst/>
            </a:prstGeom>
            <a:solidFill>
              <a:srgbClr val="FF0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2771800" y="2277414"/>
              <a:ext cx="1222756" cy="1761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/>
                </a:rPr>
                <a:t>複製禁止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2771800" y="1525166"/>
              <a:ext cx="1511771" cy="31264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/>
                </a:rPr>
                <a:t>文字列の浮き出し</a:t>
              </a:r>
            </a:p>
          </p:txBody>
        </p:sp>
        <p:pic>
          <p:nvPicPr>
            <p:cNvPr id="120" name="図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20" y="1779439"/>
              <a:ext cx="299844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1" name="正方形/長方形 130"/>
          <p:cNvSpPr/>
          <p:nvPr/>
        </p:nvSpPr>
        <p:spPr>
          <a:xfrm>
            <a:off x="7280277" y="1484314"/>
            <a:ext cx="1755775" cy="17875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中国のパスポートには、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IC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タグに内蔵されたデータと同じ情報が</a:t>
            </a:r>
            <a:r>
              <a:rPr kumimoji="0" lang="en-US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ScreenCode</a:t>
            </a:r>
            <a:r>
              <a:rPr kumimoji="0" lang="ja-JP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にて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印刷されている</a:t>
            </a:r>
          </a:p>
        </p:txBody>
      </p:sp>
      <p:sp>
        <p:nvSpPr>
          <p:cNvPr id="132" name="正方形/長方形 131"/>
          <p:cNvSpPr/>
          <p:nvPr/>
        </p:nvSpPr>
        <p:spPr>
          <a:xfrm>
            <a:off x="7111982" y="4499731"/>
            <a:ext cx="1914525" cy="18095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文書内容の電子データが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PDF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の中に</a:t>
            </a:r>
            <a:r>
              <a:rPr kumimoji="0" lang="en-US" altLang="ja-JP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ScreenCode</a:t>
            </a:r>
            <a:r>
              <a:rPr kumimoji="0" lang="ja-JP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にて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/>
              </a:rPr>
              <a:t>埋め込まれる。従って、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kern="0" dirty="0">
                <a:solidFill>
                  <a:srgbClr val="000000"/>
                </a:solidFill>
                <a:effectLst/>
                <a:latin typeface="Arial"/>
                <a:ea typeface="MS PGothic"/>
              </a:rPr>
              <a:t>書類の遣り取りの際に文書内容を再入力する必要が無くなる。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 bwMode="auto">
          <a:xfrm>
            <a:off x="381000" y="188641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kumimoji="1" lang="ja-JP" altLang="en-US" kern="0" dirty="0">
                <a:ea typeface="ＭＳ Ｐゴシック" pitchFamily="50" charset="-128"/>
              </a:rPr>
              <a:t>主な製品化実績</a:t>
            </a:r>
          </a:p>
        </p:txBody>
      </p:sp>
    </p:spTree>
    <p:extLst>
      <p:ext uri="{BB962C8B-B14F-4D97-AF65-F5344CB8AC3E}">
        <p14:creationId xmlns:p14="http://schemas.microsoft.com/office/powerpoint/2010/main" val="165248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976192" cy="409749"/>
          </a:xfrm>
        </p:spPr>
        <p:txBody>
          <a:bodyPr/>
          <a:lstStyle/>
          <a:p>
            <a:r>
              <a:rPr lang="en-US" altLang="ja-JP"/>
              <a:t>Copyright (C) 2017 APOLLO JAPAN Co., Ltd, </a:t>
            </a:r>
            <a:r>
              <a:rPr lang="ja-JP" altLang="en-US"/>
              <a:t>　</a:t>
            </a:r>
            <a:endParaRPr lang="en-US" altLang="ja-JP" sz="1400" b="1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16" y="1227139"/>
            <a:ext cx="12334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7"/>
          <p:cNvSpPr>
            <a:spLocks noChangeArrowheads="1"/>
          </p:cNvSpPr>
          <p:nvPr/>
        </p:nvSpPr>
        <p:spPr bwMode="gray">
          <a:xfrm>
            <a:off x="4540251" y="5056189"/>
            <a:ext cx="3445979" cy="146915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grpSp>
        <p:nvGrpSpPr>
          <p:cNvPr id="56" name="Group 8"/>
          <p:cNvGrpSpPr>
            <a:grpSpLocks/>
          </p:cNvGrpSpPr>
          <p:nvPr/>
        </p:nvGrpSpPr>
        <p:grpSpPr bwMode="auto">
          <a:xfrm>
            <a:off x="4756150" y="4868863"/>
            <a:ext cx="2713039" cy="417512"/>
            <a:chOff x="624" y="672"/>
            <a:chExt cx="1773" cy="240"/>
          </a:xfrm>
        </p:grpSpPr>
        <p:sp>
          <p:nvSpPr>
            <p:cNvPr id="57" name="AutoShape 9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8" name="AutoShape 10"/>
            <p:cNvSpPr>
              <a:spLocks noChangeArrowheads="1"/>
            </p:cNvSpPr>
            <p:nvPr/>
          </p:nvSpPr>
          <p:spPr bwMode="gray">
            <a:xfrm>
              <a:off x="636" y="674"/>
              <a:ext cx="1747" cy="1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7BB11B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</p:grpSp>
      <p:sp>
        <p:nvSpPr>
          <p:cNvPr id="59" name="AutoShape 11"/>
          <p:cNvSpPr>
            <a:spLocks noChangeArrowheads="1"/>
          </p:cNvSpPr>
          <p:nvPr/>
        </p:nvSpPr>
        <p:spPr bwMode="gray">
          <a:xfrm>
            <a:off x="1084264" y="5056189"/>
            <a:ext cx="3151187" cy="1469156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grpSp>
        <p:nvGrpSpPr>
          <p:cNvPr id="60" name="Group 12"/>
          <p:cNvGrpSpPr>
            <a:grpSpLocks/>
          </p:cNvGrpSpPr>
          <p:nvPr/>
        </p:nvGrpSpPr>
        <p:grpSpPr bwMode="auto">
          <a:xfrm>
            <a:off x="1298575" y="4868863"/>
            <a:ext cx="2713039" cy="417512"/>
            <a:chOff x="624" y="672"/>
            <a:chExt cx="1773" cy="240"/>
          </a:xfrm>
        </p:grpSpPr>
        <p:sp>
          <p:nvSpPr>
            <p:cNvPr id="61" name="AutoShape 13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62" name="AutoShape 14"/>
            <p:cNvSpPr>
              <a:spLocks noChangeArrowheads="1"/>
            </p:cNvSpPr>
            <p:nvPr/>
          </p:nvSpPr>
          <p:spPr bwMode="gray">
            <a:xfrm>
              <a:off x="636" y="674"/>
              <a:ext cx="1747" cy="1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29999"/>
                  </a:srgbClr>
                </a:gs>
                <a:gs pos="100000">
                  <a:srgbClr val="FF7C80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</p:grpSp>
      <p:grpSp>
        <p:nvGrpSpPr>
          <p:cNvPr id="63" name="Group 15"/>
          <p:cNvGrpSpPr>
            <a:grpSpLocks/>
          </p:cNvGrpSpPr>
          <p:nvPr/>
        </p:nvGrpSpPr>
        <p:grpSpPr bwMode="auto">
          <a:xfrm>
            <a:off x="762000" y="4349751"/>
            <a:ext cx="7354888" cy="519113"/>
            <a:chOff x="399" y="2820"/>
            <a:chExt cx="4929" cy="348"/>
          </a:xfrm>
        </p:grpSpPr>
        <p:sp>
          <p:nvSpPr>
            <p:cNvPr id="64" name="AutoShape 16"/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65" name="AutoShape 17"/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endParaRPr>
            </a:p>
          </p:txBody>
        </p:sp>
      </p:grpSp>
      <p:sp>
        <p:nvSpPr>
          <p:cNvPr id="66" name="Text Box 18"/>
          <p:cNvSpPr txBox="1">
            <a:spLocks noChangeArrowheads="1"/>
          </p:cNvSpPr>
          <p:nvPr/>
        </p:nvSpPr>
        <p:spPr bwMode="gray">
          <a:xfrm>
            <a:off x="1258888" y="4448176"/>
            <a:ext cx="1533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CN" sz="1400" b="1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SimSun" pitchFamily="2" charset="-122"/>
              </a:rPr>
              <a:t>1932</a:t>
            </a:r>
            <a:r>
              <a:rPr kumimoji="0" lang="ja-JP" altLang="en-US" sz="1400" b="1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SimSun" pitchFamily="2" charset="-122"/>
              </a:rPr>
              <a:t>年</a:t>
            </a:r>
            <a:r>
              <a:rPr kumimoji="0" lang="zh-CN" altLang="en-US" sz="1400" b="1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SimSun" pitchFamily="2" charset="-122"/>
              </a:rPr>
              <a:t> </a:t>
            </a:r>
            <a:endParaRPr kumimoji="0" lang="en-US" altLang="zh-CN" sz="1400" b="1">
              <a:solidFill>
                <a:schemeClr val="bg1"/>
              </a:solidFill>
              <a:effectLst/>
              <a:latin typeface="HG丸ｺﾞｼｯｸM-PRO" pitchFamily="50" charset="-128"/>
              <a:ea typeface="HG丸ｺﾞｼｯｸM-PRO" pitchFamily="50" charset="-128"/>
              <a:cs typeface="SimSun" pitchFamily="2" charset="-122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gray">
          <a:xfrm>
            <a:off x="3924301" y="4448176"/>
            <a:ext cx="12239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CN" sz="1400" b="1">
                <a:solidFill>
                  <a:srgbClr val="FFFFFF"/>
                </a:solidFill>
                <a:effectLst/>
                <a:latin typeface="HG丸ｺﾞｼｯｸM-PRO" pitchFamily="50" charset="-128"/>
                <a:cs typeface="Arial" pitchFamily="34" charset="0"/>
              </a:rPr>
              <a:t>1987</a:t>
            </a:r>
            <a:r>
              <a:rPr kumimoji="0" lang="zh-CN" altLang="en-US" sz="1400" b="1">
                <a:solidFill>
                  <a:srgbClr val="FFFF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SimSun" pitchFamily="2" charset="-122"/>
              </a:rPr>
              <a:t>年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gray">
          <a:xfrm>
            <a:off x="6156325" y="4448176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CN" sz="1400" b="1">
                <a:solidFill>
                  <a:srgbClr val="FFFFFF"/>
                </a:solidFill>
                <a:effectLst/>
                <a:latin typeface="HG丸ｺﾞｼｯｸM-PRO" pitchFamily="50" charset="-128"/>
                <a:cs typeface="Arial" pitchFamily="34" charset="0"/>
              </a:rPr>
              <a:t>2002</a:t>
            </a:r>
            <a:r>
              <a:rPr kumimoji="0" lang="zh-CN" altLang="en-US" sz="1400" b="1">
                <a:solidFill>
                  <a:srgbClr val="FFFF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SimSun" pitchFamily="2" charset="-122"/>
              </a:rPr>
              <a:t>年</a:t>
            </a:r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black">
          <a:xfrm flipV="1">
            <a:off x="1025525" y="2492376"/>
            <a:ext cx="0" cy="1873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  <a:ea typeface="HGP行書体" charset="0"/>
              <a:cs typeface="HGP行書体" charset="0"/>
            </a:endParaRPr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black">
          <a:xfrm flipV="1">
            <a:off x="3240088" y="2060575"/>
            <a:ext cx="0" cy="23050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  <a:ea typeface="HGP行書体" charset="0"/>
              <a:cs typeface="HGP行書体" charset="0"/>
            </a:endParaRPr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black">
          <a:xfrm flipV="1">
            <a:off x="5440363" y="1628775"/>
            <a:ext cx="0" cy="27368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  <a:ea typeface="HGP行書体" charset="0"/>
              <a:cs typeface="HGP行書体" charset="0"/>
            </a:endParaRPr>
          </a:p>
        </p:txBody>
      </p:sp>
      <p:sp>
        <p:nvSpPr>
          <p:cNvPr id="72" name="AutoShape 24"/>
          <p:cNvSpPr>
            <a:spLocks noChangeArrowheads="1"/>
          </p:cNvSpPr>
          <p:nvPr/>
        </p:nvSpPr>
        <p:spPr bwMode="gray">
          <a:xfrm>
            <a:off x="1025526" y="3937001"/>
            <a:ext cx="2208213" cy="428625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73" name="AutoShape 25"/>
          <p:cNvSpPr>
            <a:spLocks noChangeArrowheads="1"/>
          </p:cNvSpPr>
          <p:nvPr/>
        </p:nvSpPr>
        <p:spPr bwMode="gray">
          <a:xfrm>
            <a:off x="3241677" y="3603625"/>
            <a:ext cx="2206625" cy="762000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74" name="AutoShape 26"/>
          <p:cNvSpPr>
            <a:spLocks noChangeArrowheads="1"/>
          </p:cNvSpPr>
          <p:nvPr/>
        </p:nvSpPr>
        <p:spPr bwMode="gray">
          <a:xfrm>
            <a:off x="5448300" y="3243264"/>
            <a:ext cx="2208213" cy="1122362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black">
          <a:xfrm>
            <a:off x="1042989" y="2414590"/>
            <a:ext cx="2233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ja-JP" altLang="en-US" sz="1100">
                <a:effectLst/>
                <a:latin typeface="HG丸ｺﾞｼｯｸM-PRO" pitchFamily="50" charset="-128"/>
                <a:ea typeface="HG丸ｺﾞｼｯｸM-PRO" pitchFamily="50" charset="-128"/>
              </a:rPr>
              <a:t>機械化したチェッキング方法として、アメリカのハーバード大学の経営課で提案されたものである。</a:t>
            </a:r>
            <a:endParaRPr lang="en-US" altLang="zh-CN" sz="1100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black">
          <a:xfrm>
            <a:off x="3203576" y="2414588"/>
            <a:ext cx="23002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ja-JP" altLang="en-US" sz="1100">
                <a:effectLst/>
                <a:latin typeface="HG丸ｺﾞｼｯｸM-PRO" pitchFamily="50" charset="-128"/>
                <a:ea typeface="HG丸ｺﾞｼｯｸM-PRO" pitchFamily="50" charset="-128"/>
              </a:rPr>
              <a:t>二次元コードはアメリカの</a:t>
            </a:r>
            <a:r>
              <a:rPr lang="zh-CN" altLang="ja-JP" sz="1100">
                <a:effectLst/>
                <a:latin typeface="HG丸ｺﾞｼｯｸM-PRO" pitchFamily="50" charset="-128"/>
                <a:ea typeface="HG丸ｺﾞｼｯｸM-PRO" pitchFamily="50" charset="-128"/>
              </a:rPr>
              <a:t>Intermec</a:t>
            </a:r>
            <a:r>
              <a:rPr lang="ja-JP" altLang="en-US" sz="1100">
                <a:effectLst/>
                <a:latin typeface="HG丸ｺﾞｼｯｸM-PRO" pitchFamily="50" charset="-128"/>
                <a:ea typeface="HG丸ｺﾞｼｯｸM-PRO" pitchFamily="50" charset="-128"/>
              </a:rPr>
              <a:t>社の</a:t>
            </a:r>
            <a:r>
              <a:rPr lang="zh-CN" altLang="en-US" sz="1100">
                <a:effectLst/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zh-CN" altLang="ja-JP" sz="1100">
                <a:effectLst/>
                <a:latin typeface="HG丸ｺﾞｼｯｸM-PRO" pitchFamily="50" charset="-128"/>
                <a:ea typeface="HG丸ｺﾞｼｯｸM-PRO" pitchFamily="50" charset="-128"/>
              </a:rPr>
              <a:t>Davide·Allair)</a:t>
            </a:r>
            <a:r>
              <a:rPr lang="ja-JP" altLang="en-US" sz="1100">
                <a:effectLst/>
                <a:latin typeface="HG丸ｺﾞｼｯｸM-PRO" pitchFamily="50" charset="-128"/>
                <a:ea typeface="HG丸ｺﾞｼｯｸM-PRO" pitchFamily="50" charset="-128"/>
              </a:rPr>
              <a:t>博士により考案</a:t>
            </a:r>
            <a:r>
              <a:rPr lang="ja-JP" altLang="en-US" sz="1100">
                <a:latin typeface="HG丸ｺﾞｼｯｸM-PRO" pitchFamily="50" charset="-128"/>
                <a:ea typeface="HG丸ｺﾞｼｯｸM-PRO" pitchFamily="50" charset="-128"/>
              </a:rPr>
              <a:t>された</a:t>
            </a:r>
            <a:r>
              <a:rPr lang="ja-JP" altLang="en-US" sz="1100">
                <a:effectLst/>
                <a:latin typeface="HG丸ｺﾞｼｯｸM-PRO" pitchFamily="50" charset="-128"/>
                <a:ea typeface="HG丸ｺﾞｼｯｸM-PRO" pitchFamily="50" charset="-128"/>
              </a:rPr>
              <a:t>ものである。</a:t>
            </a:r>
            <a:endParaRPr lang="en-US" altLang="zh-CN" sz="1100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black">
          <a:xfrm>
            <a:off x="5435601" y="2414589"/>
            <a:ext cx="2298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ja-JP" altLang="en-US" sz="1100" dirty="0">
                <a:effectLst/>
                <a:latin typeface="HG丸ｺﾞｼｯｸM-PRO" pitchFamily="50" charset="-128"/>
                <a:ea typeface="HG丸ｺﾞｼｯｸM-PRO" pitchFamily="50" charset="-128"/>
              </a:rPr>
              <a:t>弊社が１０年間の努力により発明したものである</a:t>
            </a:r>
            <a:r>
              <a:rPr lang="zh-CN" altLang="en-US" sz="1100" dirty="0">
                <a:effectLst/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en-US" altLang="zh-CN" sz="1100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black">
          <a:xfrm>
            <a:off x="971551" y="3895951"/>
            <a:ext cx="237648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第一世代コード</a:t>
            </a:r>
            <a:endParaRPr lang="en-US" altLang="ja-JP" sz="1200" b="1" dirty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white">
          <a:xfrm>
            <a:off x="4949281" y="4844601"/>
            <a:ext cx="23590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第三世代コードとは</a:t>
            </a:r>
            <a:endParaRPr lang="zh-CN" alt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white">
          <a:xfrm>
            <a:off x="1850162" y="4844763"/>
            <a:ext cx="158248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丸ｺﾞｼｯｸM-PRO" charset="0"/>
                <a:ea typeface="HG丸ｺﾞｼｯｸM-PRO" charset="0"/>
                <a:cs typeface="HG丸ｺﾞｼｯｸM-PRO" charset="0"/>
              </a:rPr>
              <a:t>従来コードの問題点</a:t>
            </a:r>
            <a:endParaRPr lang="en-US" altLang="zh-CN" sz="12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G丸ｺﾞｼｯｸM-PRO" charset="0"/>
              <a:ea typeface="HGP行書体" charset="0"/>
              <a:cs typeface="Arial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black">
          <a:xfrm>
            <a:off x="4644008" y="5301208"/>
            <a:ext cx="3456384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rPr>
              <a:t>(1)</a:t>
            </a:r>
            <a:r>
              <a:rPr lang="ja-JP" altLang="en-US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印刷の画質が落とさないままで、バーコード以上の可変情報の実現</a:t>
            </a:r>
            <a:endParaRPr lang="en-US" altLang="zh-CN" sz="8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ＭＳ Ｐゴシック" pitchFamily="50" charset="-128"/>
            </a:endParaRPr>
          </a:p>
          <a:p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rPr>
              <a:t>(2)</a:t>
            </a:r>
            <a:r>
              <a:rPr lang="ja-JP" altLang="en-US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携帯電話での読み取りが可能</a:t>
            </a:r>
            <a:endParaRPr lang="en-US" altLang="zh-CN" sz="8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ＭＳ Ｐゴシック" pitchFamily="50" charset="-128"/>
            </a:endParaRPr>
          </a:p>
          <a:p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rPr>
              <a:t>(3)</a:t>
            </a:r>
            <a:r>
              <a:rPr lang="ja-JP" altLang="en-US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高速工業印刷が可能</a:t>
            </a:r>
            <a:endParaRPr lang="en-US" altLang="ja-JP" sz="8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ＭＳ Ｐゴシック" pitchFamily="50" charset="-128"/>
            </a:endParaRPr>
          </a:p>
          <a:p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rPr>
              <a:t>(</a:t>
            </a:r>
            <a:r>
              <a:rPr lang="en-US" altLang="ja-JP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rPr>
              <a:t>4</a:t>
            </a:r>
            <a:r>
              <a:rPr lang="en-US" altLang="zh-CN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rPr>
              <a:t>)</a:t>
            </a:r>
            <a:r>
              <a:rPr lang="ja-JP" altLang="en-US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中国国家基準の取得</a:t>
            </a:r>
            <a:endParaRPr lang="en-US" altLang="zh-CN" sz="8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ＭＳ Ｐゴシック" pitchFamily="50" charset="-128"/>
            </a:endParaRP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black">
          <a:xfrm>
            <a:off x="1331914" y="5301209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en-US" altLang="zh-CN" sz="1200" dirty="0">
                <a:effectLst/>
                <a:latin typeface="HG丸ｺﾞｼｯｸM-PRO" pitchFamily="50" charset="-128"/>
                <a:ea typeface="HG丸ｺﾞｼｯｸM-PRO" pitchFamily="50" charset="-128"/>
              </a:rPr>
              <a:t>(1)</a:t>
            </a:r>
            <a:r>
              <a:rPr lang="ja-JP" altLang="en-US" sz="1200" dirty="0">
                <a:effectLst/>
                <a:latin typeface="HG丸ｺﾞｼｯｸM-PRO" pitchFamily="50" charset="-128"/>
                <a:ea typeface="HG丸ｺﾞｼｯｸM-PRO" pitchFamily="50" charset="-128"/>
              </a:rPr>
              <a:t>専用スペースの必要</a:t>
            </a:r>
          </a:p>
          <a:p>
            <a:r>
              <a:rPr lang="en-US" altLang="zh-CN" sz="1200" dirty="0">
                <a:effectLst/>
                <a:latin typeface="HG丸ｺﾞｼｯｸM-PRO" pitchFamily="50" charset="-128"/>
                <a:ea typeface="HG丸ｺﾞｼｯｸM-PRO" pitchFamily="50" charset="-128"/>
              </a:rPr>
              <a:t>(2)</a:t>
            </a:r>
            <a:r>
              <a:rPr lang="ja-JP" altLang="en-US" sz="1200" dirty="0">
                <a:effectLst/>
                <a:latin typeface="HG丸ｺﾞｼｯｸM-PRO" pitchFamily="50" charset="-128"/>
                <a:ea typeface="HG丸ｺﾞｼｯｸM-PRO" pitchFamily="50" charset="-128"/>
              </a:rPr>
              <a:t>見た目が悪い</a:t>
            </a:r>
          </a:p>
          <a:p>
            <a:r>
              <a:rPr lang="en-US" altLang="zh-CN" sz="1200" dirty="0">
                <a:effectLst/>
                <a:latin typeface="HG丸ｺﾞｼｯｸM-PRO" pitchFamily="50" charset="-128"/>
                <a:ea typeface="HG丸ｺﾞｼｯｸM-PRO" pitchFamily="50" charset="-128"/>
              </a:rPr>
              <a:t>(3)</a:t>
            </a:r>
            <a:r>
              <a:rPr lang="ja-JP" altLang="en-US" sz="1200" dirty="0">
                <a:effectLst/>
                <a:latin typeface="HG丸ｺﾞｼｯｸM-PRO" pitchFamily="50" charset="-128"/>
                <a:ea typeface="HG丸ｺﾞｼｯｸM-PRO" pitchFamily="50" charset="-128"/>
              </a:rPr>
              <a:t>情報記述の効率が低い</a:t>
            </a:r>
            <a:endParaRPr lang="en-US" altLang="zh-CN" sz="1200" dirty="0"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3" name="Text Box 35"/>
          <p:cNvSpPr txBox="1">
            <a:spLocks noChangeArrowheads="1"/>
          </p:cNvSpPr>
          <p:nvPr/>
        </p:nvSpPr>
        <p:spPr bwMode="black">
          <a:xfrm>
            <a:off x="3732214" y="3660467"/>
            <a:ext cx="1439863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第二世代コード</a:t>
            </a:r>
            <a:endParaRPr lang="zh-CN" altLang="en-US" sz="1200" b="1" dirty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black">
          <a:xfrm>
            <a:off x="5435601" y="3356993"/>
            <a:ext cx="2257425" cy="36933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第三世代コード</a:t>
            </a:r>
            <a:endParaRPr lang="zh-CN" alt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86" name="グループ化 64"/>
          <p:cNvGrpSpPr>
            <a:grpSpLocks/>
          </p:cNvGrpSpPr>
          <p:nvPr/>
        </p:nvGrpSpPr>
        <p:grpSpPr bwMode="auto">
          <a:xfrm>
            <a:off x="1125539" y="1227138"/>
            <a:ext cx="2016125" cy="1003300"/>
            <a:chOff x="1125538" y="1227138"/>
            <a:chExt cx="2016125" cy="1003300"/>
          </a:xfrm>
        </p:grpSpPr>
        <p:pic>
          <p:nvPicPr>
            <p:cNvPr id="87" name="Picture 42" descr="一二维条码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5305" r="3307" b="47578"/>
            <a:stretch>
              <a:fillRect/>
            </a:stretch>
          </p:blipFill>
          <p:spPr bwMode="auto">
            <a:xfrm>
              <a:off x="1125538" y="1227138"/>
              <a:ext cx="2016125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正方形/長方形 87"/>
            <p:cNvSpPr/>
            <p:nvPr/>
          </p:nvSpPr>
          <p:spPr>
            <a:xfrm>
              <a:off x="1835150" y="1989138"/>
              <a:ext cx="792163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9pPr>
            </a:lstStyle>
            <a:p>
              <a:pPr algn="ctr"/>
              <a:endParaRPr lang="ja-JP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endParaRPr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1058866" y="1989139"/>
            <a:ext cx="2031999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バーコード   </a:t>
            </a:r>
            <a:r>
              <a:rPr lang="en-US" altLang="ja-JP" sz="1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Barcode</a:t>
            </a:r>
          </a:p>
        </p:txBody>
      </p:sp>
      <p:grpSp>
        <p:nvGrpSpPr>
          <p:cNvPr id="90" name="グループ化 68"/>
          <p:cNvGrpSpPr>
            <a:grpSpLocks/>
          </p:cNvGrpSpPr>
          <p:nvPr/>
        </p:nvGrpSpPr>
        <p:grpSpPr bwMode="auto">
          <a:xfrm>
            <a:off x="3348039" y="1227138"/>
            <a:ext cx="2016125" cy="1020762"/>
            <a:chOff x="3348038" y="1227138"/>
            <a:chExt cx="2016125" cy="1020856"/>
          </a:xfrm>
        </p:grpSpPr>
        <p:pic>
          <p:nvPicPr>
            <p:cNvPr id="91" name="Picture 43" descr="一二维条码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" t="50635" r="2730" b="2394"/>
            <a:stretch>
              <a:fillRect/>
            </a:stretch>
          </p:blipFill>
          <p:spPr bwMode="auto">
            <a:xfrm>
              <a:off x="3348038" y="1227138"/>
              <a:ext cx="2016125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正方形/長方形 91"/>
            <p:cNvSpPr/>
            <p:nvPr/>
          </p:nvSpPr>
          <p:spPr>
            <a:xfrm>
              <a:off x="4067175" y="2032074"/>
              <a:ext cx="936625" cy="21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9pPr>
            </a:lstStyle>
            <a:p>
              <a:pPr algn="ctr"/>
              <a:endParaRPr lang="ja-JP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endParaRPr>
            </a:p>
          </p:txBody>
        </p:sp>
      </p:grpSp>
      <p:sp>
        <p:nvSpPr>
          <p:cNvPr id="93" name="正方形/長方形 92"/>
          <p:cNvSpPr/>
          <p:nvPr/>
        </p:nvSpPr>
        <p:spPr>
          <a:xfrm>
            <a:off x="3348039" y="1989139"/>
            <a:ext cx="205581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QR</a:t>
            </a:r>
            <a:r>
              <a:rPr lang="ja-JP" altLang="en-US" sz="1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コード   </a:t>
            </a:r>
            <a:r>
              <a:rPr lang="en-US" altLang="ja-JP" sz="1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QR code</a:t>
            </a:r>
            <a:endParaRPr lang="ja-JP" altLang="en-US" sz="12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4" name="Rectangle 29"/>
          <p:cNvSpPr>
            <a:spLocks noChangeArrowheads="1"/>
          </p:cNvSpPr>
          <p:nvPr/>
        </p:nvSpPr>
        <p:spPr bwMode="black">
          <a:xfrm>
            <a:off x="5403853" y="1988841"/>
            <a:ext cx="233044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HGP行書体" pitchFamily="66" charset="-128"/>
              </a:defRPr>
            </a:lvl9pPr>
          </a:lstStyle>
          <a:p>
            <a:r>
              <a:rPr lang="ja-JP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スクリーンコード </a:t>
            </a:r>
            <a:r>
              <a:rPr lang="en-US" altLang="ja-JP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ScreenCode</a:t>
            </a:r>
            <a:endParaRPr lang="en-US" altLang="zh-CN" sz="12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5" name="Line 21"/>
          <p:cNvSpPr>
            <a:spLocks noChangeShapeType="1"/>
          </p:cNvSpPr>
          <p:nvPr/>
        </p:nvSpPr>
        <p:spPr bwMode="black">
          <a:xfrm flipV="1">
            <a:off x="7667625" y="1196976"/>
            <a:ext cx="0" cy="30972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  <a:ea typeface="HGP行書体" charset="0"/>
              <a:cs typeface="HGP行書体" charset="0"/>
            </a:endParaRPr>
          </a:p>
        </p:txBody>
      </p:sp>
      <p:grpSp>
        <p:nvGrpSpPr>
          <p:cNvPr id="96" name="グループ化 95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97" name="直線コネクタ 96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98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52" name="タイトル 1"/>
          <p:cNvSpPr txBox="1">
            <a:spLocks/>
          </p:cNvSpPr>
          <p:nvPr/>
        </p:nvSpPr>
        <p:spPr bwMode="auto">
          <a:xfrm>
            <a:off x="381001" y="188641"/>
            <a:ext cx="7143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r>
              <a:rPr kumimoji="1" lang="ja-JP" altLang="en-US" kern="0" dirty="0">
                <a:ea typeface="ＭＳ Ｐゴシック" pitchFamily="50" charset="-128"/>
              </a:rPr>
              <a:t>コード進化の歴史  </a:t>
            </a:r>
            <a:r>
              <a:rPr lang="en-US" altLang="ja-JP" kern="0" dirty="0">
                <a:ea typeface="ＭＳ Ｐゴシック" pitchFamily="50" charset="-128"/>
              </a:rPr>
              <a:t>History of code evolution</a:t>
            </a:r>
            <a:endParaRPr kumimoji="1" lang="ja-JP" altLang="en-US" kern="0" dirty="0">
              <a:ea typeface="ＭＳ Ｐゴシック" pitchFamily="50" charset="-128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861">
            <a:off x="5951628" y="1301644"/>
            <a:ext cx="281557" cy="52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58865" y="3122847"/>
            <a:ext cx="208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As a mechanized checking method, it was proposed at the management section of Harvard University in the USA.</a:t>
            </a:r>
            <a:endParaRPr lang="ja-JP" altLang="en-US" sz="1000" dirty="0"/>
          </a:p>
        </p:txBody>
      </p:sp>
      <p:sp>
        <p:nvSpPr>
          <p:cNvPr id="6" name="正方形/長方形 5"/>
          <p:cNvSpPr/>
          <p:nvPr/>
        </p:nvSpPr>
        <p:spPr>
          <a:xfrm>
            <a:off x="5491163" y="2870740"/>
            <a:ext cx="210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We invented it with our efforts for 10 years.</a:t>
            </a:r>
            <a:endParaRPr lang="ja-JP" altLang="en-US" sz="1000" dirty="0"/>
          </a:p>
        </p:txBody>
      </p:sp>
      <p:sp>
        <p:nvSpPr>
          <p:cNvPr id="99" name="Text Box 30"/>
          <p:cNvSpPr txBox="1">
            <a:spLocks noChangeArrowheads="1"/>
          </p:cNvSpPr>
          <p:nvPr/>
        </p:nvSpPr>
        <p:spPr bwMode="black">
          <a:xfrm>
            <a:off x="979487" y="4086428"/>
            <a:ext cx="237648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Code</a:t>
            </a: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of</a:t>
            </a: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first</a:t>
            </a: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generation</a:t>
            </a:r>
            <a:endParaRPr lang="zh-CN" altLang="en-US" sz="1200" b="1" dirty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0" name="Text Box 30"/>
          <p:cNvSpPr txBox="1">
            <a:spLocks noChangeArrowheads="1"/>
          </p:cNvSpPr>
          <p:nvPr/>
        </p:nvSpPr>
        <p:spPr bwMode="black">
          <a:xfrm>
            <a:off x="3131617" y="4005065"/>
            <a:ext cx="2419873" cy="26161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Code</a:t>
            </a:r>
            <a:r>
              <a:rPr lang="ja-JP" altLang="en-US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of</a:t>
            </a:r>
            <a:r>
              <a:rPr lang="ja-JP" altLang="en-US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second</a:t>
            </a:r>
            <a:r>
              <a:rPr lang="ja-JP" altLang="en-US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generation</a:t>
            </a:r>
            <a:endParaRPr lang="zh-CN" altLang="en-US" sz="1100" b="1" dirty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1" name="Text Box 30"/>
          <p:cNvSpPr txBox="1">
            <a:spLocks noChangeArrowheads="1"/>
          </p:cNvSpPr>
          <p:nvPr/>
        </p:nvSpPr>
        <p:spPr bwMode="black">
          <a:xfrm>
            <a:off x="5364088" y="3872082"/>
            <a:ext cx="237648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Code</a:t>
            </a: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of</a:t>
            </a: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Third</a:t>
            </a:r>
            <a:r>
              <a:rPr lang="ja-JP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generation</a:t>
            </a:r>
            <a:endParaRPr lang="zh-CN" altLang="en-US" sz="1200" b="1" dirty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31640" y="5914644"/>
            <a:ext cx="2490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(1) Dedicated space required</a:t>
            </a:r>
            <a:br>
              <a:rPr lang="en-US" altLang="ja-JP" sz="1000" dirty="0"/>
            </a:br>
            <a:r>
              <a:rPr lang="en-US" altLang="ja-JP" sz="1000" dirty="0"/>
              <a:t>(2) It looks bad</a:t>
            </a:r>
            <a:br>
              <a:rPr lang="en-US" altLang="ja-JP" sz="1000" dirty="0"/>
            </a:br>
            <a:r>
              <a:rPr lang="en-US" altLang="ja-JP" sz="1000" dirty="0"/>
              <a:t>(3) Information description efficiency is low</a:t>
            </a:r>
            <a:endParaRPr lang="ja-JP" altLang="en-US" sz="1000" dirty="0"/>
          </a:p>
        </p:txBody>
      </p:sp>
      <p:sp>
        <p:nvSpPr>
          <p:cNvPr id="8" name="正方形/長方形 7"/>
          <p:cNvSpPr/>
          <p:nvPr/>
        </p:nvSpPr>
        <p:spPr>
          <a:xfrm>
            <a:off x="4671502" y="5817458"/>
            <a:ext cx="2470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(1) Realization of variable information of bar code or more without deteriorating printing quality</a:t>
            </a:r>
            <a:br>
              <a:rPr lang="en-US" altLang="ja-JP" sz="800" dirty="0"/>
            </a:br>
            <a:r>
              <a:rPr lang="en-US" altLang="ja-JP" sz="800" dirty="0"/>
              <a:t>(2) Can be read by mobile phone</a:t>
            </a:r>
            <a:br>
              <a:rPr lang="en-US" altLang="ja-JP" sz="800" dirty="0"/>
            </a:br>
            <a:r>
              <a:rPr lang="en-US" altLang="ja-JP" sz="800" dirty="0"/>
              <a:t>(3) High speed industrial printing is possible</a:t>
            </a:r>
            <a:br>
              <a:rPr lang="en-US" altLang="ja-JP" sz="800" dirty="0"/>
            </a:br>
            <a:r>
              <a:rPr lang="en-US" altLang="ja-JP" sz="800" dirty="0"/>
              <a:t>(4) Acquisition of Chinese national standard</a:t>
            </a:r>
            <a:endParaRPr lang="ja-JP" altLang="en-US" sz="800" dirty="0"/>
          </a:p>
        </p:txBody>
      </p:sp>
      <p:sp>
        <p:nvSpPr>
          <p:cNvPr id="9" name="正方形/長方形 8"/>
          <p:cNvSpPr/>
          <p:nvPr/>
        </p:nvSpPr>
        <p:spPr>
          <a:xfrm>
            <a:off x="1441875" y="5000244"/>
            <a:ext cx="2444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Problems of conventional code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076058" y="5037156"/>
            <a:ext cx="2049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What is third generation code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381000" y="188641"/>
            <a:ext cx="7349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C23"/>
                </a:solidFill>
                <a:latin typeface="Arial" charset="0"/>
                <a:ea typeface="MS PGothic" pitchFamily="50" charset="-128"/>
              </a:defRPr>
            </a:lvl9pPr>
          </a:lstStyle>
          <a:p>
            <a:pPr eaLnBrk="1" hangingPunct="1"/>
            <a:r>
              <a:rPr kumimoji="0" lang="ja-JP" altLang="en-US" kern="0" dirty="0">
                <a:ea typeface="ＭＳ Ｐゴシック" pitchFamily="50" charset="-128"/>
              </a:rPr>
              <a:t>特許申請・権利化の状況　</a:t>
            </a:r>
            <a:r>
              <a:rPr kumimoji="0" lang="en-US" altLang="zh-CN" kern="0" dirty="0">
                <a:ea typeface="ＭＳ Ｐゴシック" pitchFamily="50" charset="-128"/>
              </a:rPr>
              <a:t>P</a:t>
            </a:r>
            <a:r>
              <a:rPr kumimoji="0" lang="en-US" altLang="ja-JP" kern="0" dirty="0">
                <a:ea typeface="ＭＳ Ｐゴシック" pitchFamily="50" charset="-128"/>
              </a:rPr>
              <a:t>atent </a:t>
            </a:r>
            <a:r>
              <a:rPr kumimoji="0" lang="en-US" altLang="zh-CN" kern="0" dirty="0">
                <a:ea typeface="ＭＳ Ｐゴシック" pitchFamily="50" charset="-128"/>
              </a:rPr>
              <a:t>A</a:t>
            </a:r>
            <a:r>
              <a:rPr kumimoji="0" lang="en-US" altLang="ja-JP" kern="0" dirty="0">
                <a:ea typeface="ＭＳ Ｐゴシック" pitchFamily="50" charset="-128"/>
              </a:rPr>
              <a:t>pplication</a:t>
            </a:r>
            <a:r>
              <a:rPr kumimoji="0" lang="ja-JP" altLang="en-US" kern="0" dirty="0">
                <a:ea typeface="ＭＳ Ｐゴシック" pitchFamily="50" charset="-128"/>
              </a:rPr>
              <a:t>　</a:t>
            </a:r>
            <a:endParaRPr kumimoji="0" lang="zh-CN" altLang="en-US" kern="0" dirty="0">
              <a:ea typeface="ＭＳ Ｐゴシック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100392" y="6453337"/>
            <a:ext cx="586408" cy="365125"/>
          </a:xfrm>
        </p:spPr>
        <p:txBody>
          <a:bodyPr/>
          <a:lstStyle/>
          <a:p>
            <a:fld id="{D7BAD05D-A59E-4FBF-BBD7-CD8F6BEE8321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4976192" cy="409749"/>
          </a:xfrm>
        </p:spPr>
        <p:txBody>
          <a:bodyPr/>
          <a:lstStyle/>
          <a:p>
            <a:r>
              <a:rPr lang="en-US" altLang="ja-JP" b="1">
                <a:solidFill>
                  <a:srgbClr val="FF0000"/>
                </a:solidFill>
              </a:rPr>
              <a:t>Copyright (C) 2017 APOLLO JAPAN Co., Ltd, </a:t>
            </a:r>
            <a:r>
              <a:rPr lang="ja-JP" altLang="en-US" b="1">
                <a:solidFill>
                  <a:srgbClr val="FF0000"/>
                </a:solidFill>
              </a:rPr>
              <a:t>　</a:t>
            </a:r>
            <a:endParaRPr lang="en-US" altLang="ja-JP" sz="14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03021" y="764705"/>
            <a:ext cx="8124932" cy="5470483"/>
            <a:chOff x="403020" y="764704"/>
            <a:chExt cx="8124932" cy="5470483"/>
          </a:xfrm>
        </p:grpSpPr>
        <p:grpSp>
          <p:nvGrpSpPr>
            <p:cNvPr id="87" name="Group 15"/>
            <p:cNvGrpSpPr>
              <a:grpSpLocks/>
            </p:cNvGrpSpPr>
            <p:nvPr/>
          </p:nvGrpSpPr>
          <p:grpSpPr bwMode="auto">
            <a:xfrm>
              <a:off x="528057" y="1203937"/>
              <a:ext cx="7999895" cy="5031250"/>
              <a:chOff x="625" y="278"/>
              <a:chExt cx="4524" cy="3229"/>
            </a:xfrm>
          </p:grpSpPr>
          <p:grpSp>
            <p:nvGrpSpPr>
              <p:cNvPr id="118" name="组合 1"/>
              <p:cNvGrpSpPr>
                <a:grpSpLocks/>
              </p:cNvGrpSpPr>
              <p:nvPr/>
            </p:nvGrpSpPr>
            <p:grpSpPr bwMode="auto">
              <a:xfrm>
                <a:off x="1061" y="279"/>
                <a:ext cx="894" cy="1211"/>
                <a:chOff x="-8816613" y="2391711"/>
                <a:chExt cx="3600450" cy="4824413"/>
              </a:xfrm>
            </p:grpSpPr>
            <p:grpSp>
              <p:nvGrpSpPr>
                <p:cNvPr id="170" name="组合 2"/>
                <p:cNvGrpSpPr>
                  <a:grpSpLocks/>
                </p:cNvGrpSpPr>
                <p:nvPr/>
              </p:nvGrpSpPr>
              <p:grpSpPr bwMode="auto">
                <a:xfrm>
                  <a:off x="-8816613" y="2391711"/>
                  <a:ext cx="3600450" cy="4824413"/>
                  <a:chOff x="-8816613" y="2391711"/>
                  <a:chExt cx="3600450" cy="4824413"/>
                </a:xfrm>
              </p:grpSpPr>
              <p:sp>
                <p:nvSpPr>
                  <p:cNvPr id="172" name="矩形 4"/>
                  <p:cNvSpPr/>
                  <p:nvPr/>
                </p:nvSpPr>
                <p:spPr>
                  <a:xfrm>
                    <a:off x="-8470595" y="2667054"/>
                    <a:ext cx="3109351" cy="4429032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anchor="ctr"/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imHei" panose="02010609060101010101" pitchFamily="49" charset="-122"/>
                      <a:ea typeface="SimHei" panose="02010609060101010101" pitchFamily="49" charset="-122"/>
                    </a:endParaRPr>
                  </a:p>
                </p:txBody>
              </p:sp>
              <p:sp>
                <p:nvSpPr>
                  <p:cNvPr id="17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-8633293" y="2492276"/>
                    <a:ext cx="3416670" cy="4722977"/>
                  </a:xfrm>
                  <a:custGeom>
                    <a:avLst/>
                    <a:gdLst>
                      <a:gd name="T0" fmla="*/ 2147483647 w 13320"/>
                      <a:gd name="T1" fmla="*/ 2147483647 h 17316"/>
                      <a:gd name="T2" fmla="*/ 2147483647 w 13320"/>
                      <a:gd name="T3" fmla="*/ 2147483647 h 17316"/>
                      <a:gd name="T4" fmla="*/ 2147483647 w 13320"/>
                      <a:gd name="T5" fmla="*/ 2147483647 h 17316"/>
                      <a:gd name="T6" fmla="*/ 2147483647 w 13320"/>
                      <a:gd name="T7" fmla="*/ 2147483647 h 17316"/>
                      <a:gd name="T8" fmla="*/ 2147483647 w 13320"/>
                      <a:gd name="T9" fmla="*/ 2147483647 h 17316"/>
                      <a:gd name="T10" fmla="*/ 2147483647 w 13320"/>
                      <a:gd name="T11" fmla="*/ 2147483647 h 17316"/>
                      <a:gd name="T12" fmla="*/ 0 w 13320"/>
                      <a:gd name="T13" fmla="*/ 2147483647 h 17316"/>
                      <a:gd name="T14" fmla="*/ 2147483647 w 13320"/>
                      <a:gd name="T15" fmla="*/ 2147483647 h 17316"/>
                      <a:gd name="T16" fmla="*/ 2147483647 w 13320"/>
                      <a:gd name="T17" fmla="*/ 2147483647 h 17316"/>
                      <a:gd name="T18" fmla="*/ 2147483647 w 13320"/>
                      <a:gd name="T19" fmla="*/ 2147483647 h 17316"/>
                      <a:gd name="T20" fmla="*/ 2147483647 w 13320"/>
                      <a:gd name="T21" fmla="*/ 2147483647 h 17316"/>
                      <a:gd name="T22" fmla="*/ 2147483647 w 13320"/>
                      <a:gd name="T23" fmla="*/ 2147483647 h 17316"/>
                      <a:gd name="T24" fmla="*/ 2147483647 w 13320"/>
                      <a:gd name="T25" fmla="*/ 2147483647 h 17316"/>
                      <a:gd name="T26" fmla="*/ 2147483647 w 13320"/>
                      <a:gd name="T27" fmla="*/ 2147483647 h 17316"/>
                      <a:gd name="T28" fmla="*/ 2147483647 w 13320"/>
                      <a:gd name="T29" fmla="*/ 2147483647 h 17316"/>
                      <a:gd name="T30" fmla="*/ 2147483647 w 13320"/>
                      <a:gd name="T31" fmla="*/ 2147483647 h 17316"/>
                      <a:gd name="T32" fmla="*/ 2147483647 w 13320"/>
                      <a:gd name="T33" fmla="*/ 2147483647 h 17316"/>
                      <a:gd name="T34" fmla="*/ 2147483647 w 13320"/>
                      <a:gd name="T35" fmla="*/ 2147483647 h 17316"/>
                      <a:gd name="T36" fmla="*/ 2147483647 w 13320"/>
                      <a:gd name="T37" fmla="*/ 2147483647 h 17316"/>
                      <a:gd name="T38" fmla="*/ 2147483647 w 13320"/>
                      <a:gd name="T39" fmla="*/ 2147483647 h 17316"/>
                      <a:gd name="T40" fmla="*/ 2147483647 w 13320"/>
                      <a:gd name="T41" fmla="*/ 2147483647 h 17316"/>
                      <a:gd name="T42" fmla="*/ 2147483647 w 13320"/>
                      <a:gd name="T43" fmla="*/ 2147483647 h 17316"/>
                      <a:gd name="T44" fmla="*/ 2147483647 w 13320"/>
                      <a:gd name="T45" fmla="*/ 2147483647 h 17316"/>
                      <a:gd name="T46" fmla="*/ 2147483647 w 13320"/>
                      <a:gd name="T47" fmla="*/ 2147483647 h 17316"/>
                      <a:gd name="T48" fmla="*/ 2147483647 w 13320"/>
                      <a:gd name="T49" fmla="*/ 2147483647 h 17316"/>
                      <a:gd name="T50" fmla="*/ 2147483647 w 13320"/>
                      <a:gd name="T51" fmla="*/ 2147483647 h 17316"/>
                      <a:gd name="T52" fmla="*/ 2147483647 w 13320"/>
                      <a:gd name="T53" fmla="*/ 2147483647 h 17316"/>
                      <a:gd name="T54" fmla="*/ 2147483647 w 13320"/>
                      <a:gd name="T55" fmla="*/ 2147483647 h 17316"/>
                      <a:gd name="T56" fmla="*/ 2147483647 w 13320"/>
                      <a:gd name="T57" fmla="*/ 2147483647 h 17316"/>
                      <a:gd name="T58" fmla="*/ 2147483647 w 13320"/>
                      <a:gd name="T59" fmla="*/ 2147483647 h 17316"/>
                      <a:gd name="T60" fmla="*/ 2147483647 w 13320"/>
                      <a:gd name="T61" fmla="*/ 2147483647 h 17316"/>
                      <a:gd name="T62" fmla="*/ 2147483647 w 13320"/>
                      <a:gd name="T63" fmla="*/ 2147483647 h 17316"/>
                      <a:gd name="T64" fmla="*/ 2147483647 w 13320"/>
                      <a:gd name="T65" fmla="*/ 2147483647 h 17316"/>
                      <a:gd name="T66" fmla="*/ 2147483647 w 13320"/>
                      <a:gd name="T67" fmla="*/ 2147483647 h 17316"/>
                      <a:gd name="T68" fmla="*/ 2147483647 w 13320"/>
                      <a:gd name="T69" fmla="*/ 2147483647 h 17316"/>
                      <a:gd name="T70" fmla="*/ 2147483647 w 13320"/>
                      <a:gd name="T71" fmla="*/ 2147483647 h 17316"/>
                      <a:gd name="T72" fmla="*/ 2147483647 w 13320"/>
                      <a:gd name="T73" fmla="*/ 2147483647 h 17316"/>
                      <a:gd name="T74" fmla="*/ 2147483647 w 13320"/>
                      <a:gd name="T75" fmla="*/ 2147483647 h 17316"/>
                      <a:gd name="T76" fmla="*/ 2147483647 w 13320"/>
                      <a:gd name="T77" fmla="*/ 2147483647 h 17316"/>
                      <a:gd name="T78" fmla="*/ 2147483647 w 13320"/>
                      <a:gd name="T79" fmla="*/ 2147483647 h 17316"/>
                      <a:gd name="T80" fmla="*/ 2147483647 w 13320"/>
                      <a:gd name="T81" fmla="*/ 2147483647 h 17316"/>
                      <a:gd name="T82" fmla="*/ 2147483647 w 13320"/>
                      <a:gd name="T83" fmla="*/ 2147483647 h 17316"/>
                      <a:gd name="T84" fmla="*/ 2147483647 w 13320"/>
                      <a:gd name="T85" fmla="*/ 2147483647 h 17316"/>
                      <a:gd name="T86" fmla="*/ 2147483647 w 13320"/>
                      <a:gd name="T87" fmla="*/ 2147483647 h 17316"/>
                      <a:gd name="T88" fmla="*/ 2147483647 w 13320"/>
                      <a:gd name="T89" fmla="*/ 2147483647 h 17316"/>
                      <a:gd name="T90" fmla="*/ 2147483647 w 13320"/>
                      <a:gd name="T91" fmla="*/ 2147483647 h 17316"/>
                      <a:gd name="T92" fmla="*/ 2147483647 w 13320"/>
                      <a:gd name="T93" fmla="*/ 2147483647 h 17316"/>
                      <a:gd name="T94" fmla="*/ 2147483647 w 13320"/>
                      <a:gd name="T95" fmla="*/ 2147483647 h 17316"/>
                      <a:gd name="T96" fmla="*/ 2147483647 w 13320"/>
                      <a:gd name="T97" fmla="*/ 2147483647 h 17316"/>
                      <a:gd name="T98" fmla="*/ 2147483647 w 13320"/>
                      <a:gd name="T99" fmla="*/ 2147483647 h 17316"/>
                      <a:gd name="T100" fmla="*/ 2147483647 w 13320"/>
                      <a:gd name="T101" fmla="*/ 2147483647 h 17316"/>
                      <a:gd name="T102" fmla="*/ 2147483647 w 13320"/>
                      <a:gd name="T103" fmla="*/ 2147483647 h 17316"/>
                      <a:gd name="T104" fmla="*/ 2147483647 w 13320"/>
                      <a:gd name="T105" fmla="*/ 2147483647 h 1731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320"/>
                      <a:gd name="T160" fmla="*/ 0 h 17316"/>
                      <a:gd name="T161" fmla="*/ 13320 w 13320"/>
                      <a:gd name="T162" fmla="*/ 17316 h 1731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320" h="17316">
                        <a:moveTo>
                          <a:pt x="12290" y="0"/>
                        </a:moveTo>
                        <a:lnTo>
                          <a:pt x="1031" y="0"/>
                        </a:lnTo>
                        <a:lnTo>
                          <a:pt x="979" y="1"/>
                        </a:lnTo>
                        <a:lnTo>
                          <a:pt x="926" y="4"/>
                        </a:lnTo>
                        <a:lnTo>
                          <a:pt x="874" y="11"/>
                        </a:lnTo>
                        <a:lnTo>
                          <a:pt x="824" y="21"/>
                        </a:lnTo>
                        <a:lnTo>
                          <a:pt x="773" y="33"/>
                        </a:lnTo>
                        <a:lnTo>
                          <a:pt x="725" y="46"/>
                        </a:lnTo>
                        <a:lnTo>
                          <a:pt x="677" y="62"/>
                        </a:lnTo>
                        <a:lnTo>
                          <a:pt x="630" y="81"/>
                        </a:lnTo>
                        <a:lnTo>
                          <a:pt x="584" y="101"/>
                        </a:lnTo>
                        <a:lnTo>
                          <a:pt x="539" y="124"/>
                        </a:lnTo>
                        <a:lnTo>
                          <a:pt x="497" y="149"/>
                        </a:lnTo>
                        <a:lnTo>
                          <a:pt x="455" y="176"/>
                        </a:lnTo>
                        <a:lnTo>
                          <a:pt x="415" y="204"/>
                        </a:lnTo>
                        <a:lnTo>
                          <a:pt x="376" y="235"/>
                        </a:lnTo>
                        <a:lnTo>
                          <a:pt x="338" y="268"/>
                        </a:lnTo>
                        <a:lnTo>
                          <a:pt x="302" y="302"/>
                        </a:lnTo>
                        <a:lnTo>
                          <a:pt x="268" y="338"/>
                        </a:lnTo>
                        <a:lnTo>
                          <a:pt x="236" y="375"/>
                        </a:lnTo>
                        <a:lnTo>
                          <a:pt x="205" y="415"/>
                        </a:lnTo>
                        <a:lnTo>
                          <a:pt x="176" y="455"/>
                        </a:lnTo>
                        <a:lnTo>
                          <a:pt x="149" y="497"/>
                        </a:lnTo>
                        <a:lnTo>
                          <a:pt x="125" y="539"/>
                        </a:lnTo>
                        <a:lnTo>
                          <a:pt x="102" y="584"/>
                        </a:lnTo>
                        <a:lnTo>
                          <a:pt x="81" y="630"/>
                        </a:lnTo>
                        <a:lnTo>
                          <a:pt x="63" y="677"/>
                        </a:lnTo>
                        <a:lnTo>
                          <a:pt x="47" y="725"/>
                        </a:lnTo>
                        <a:lnTo>
                          <a:pt x="33" y="773"/>
                        </a:lnTo>
                        <a:lnTo>
                          <a:pt x="21" y="824"/>
                        </a:lnTo>
                        <a:lnTo>
                          <a:pt x="12" y="874"/>
                        </a:lnTo>
                        <a:lnTo>
                          <a:pt x="6" y="926"/>
                        </a:lnTo>
                        <a:lnTo>
                          <a:pt x="1" y="978"/>
                        </a:lnTo>
                        <a:lnTo>
                          <a:pt x="0" y="1032"/>
                        </a:lnTo>
                        <a:lnTo>
                          <a:pt x="0" y="16284"/>
                        </a:lnTo>
                        <a:lnTo>
                          <a:pt x="1" y="16338"/>
                        </a:lnTo>
                        <a:lnTo>
                          <a:pt x="6" y="16390"/>
                        </a:lnTo>
                        <a:lnTo>
                          <a:pt x="12" y="16441"/>
                        </a:lnTo>
                        <a:lnTo>
                          <a:pt x="21" y="16492"/>
                        </a:lnTo>
                        <a:lnTo>
                          <a:pt x="33" y="16543"/>
                        </a:lnTo>
                        <a:lnTo>
                          <a:pt x="47" y="16592"/>
                        </a:lnTo>
                        <a:lnTo>
                          <a:pt x="63" y="16639"/>
                        </a:lnTo>
                        <a:lnTo>
                          <a:pt x="81" y="16686"/>
                        </a:lnTo>
                        <a:lnTo>
                          <a:pt x="102" y="16732"/>
                        </a:lnTo>
                        <a:lnTo>
                          <a:pt x="125" y="16776"/>
                        </a:lnTo>
                        <a:lnTo>
                          <a:pt x="149" y="16820"/>
                        </a:lnTo>
                        <a:lnTo>
                          <a:pt x="176" y="16861"/>
                        </a:lnTo>
                        <a:lnTo>
                          <a:pt x="205" y="16902"/>
                        </a:lnTo>
                        <a:lnTo>
                          <a:pt x="236" y="16941"/>
                        </a:lnTo>
                        <a:lnTo>
                          <a:pt x="268" y="16979"/>
                        </a:lnTo>
                        <a:lnTo>
                          <a:pt x="302" y="17014"/>
                        </a:lnTo>
                        <a:lnTo>
                          <a:pt x="338" y="17048"/>
                        </a:lnTo>
                        <a:lnTo>
                          <a:pt x="376" y="17081"/>
                        </a:lnTo>
                        <a:lnTo>
                          <a:pt x="415" y="17111"/>
                        </a:lnTo>
                        <a:lnTo>
                          <a:pt x="455" y="17140"/>
                        </a:lnTo>
                        <a:lnTo>
                          <a:pt x="497" y="17167"/>
                        </a:lnTo>
                        <a:lnTo>
                          <a:pt x="539" y="17191"/>
                        </a:lnTo>
                        <a:lnTo>
                          <a:pt x="584" y="17215"/>
                        </a:lnTo>
                        <a:lnTo>
                          <a:pt x="630" y="17235"/>
                        </a:lnTo>
                        <a:lnTo>
                          <a:pt x="677" y="17254"/>
                        </a:lnTo>
                        <a:lnTo>
                          <a:pt x="725" y="17270"/>
                        </a:lnTo>
                        <a:lnTo>
                          <a:pt x="773" y="17284"/>
                        </a:lnTo>
                        <a:lnTo>
                          <a:pt x="824" y="17295"/>
                        </a:lnTo>
                        <a:lnTo>
                          <a:pt x="874" y="17304"/>
                        </a:lnTo>
                        <a:lnTo>
                          <a:pt x="926" y="17311"/>
                        </a:lnTo>
                        <a:lnTo>
                          <a:pt x="979" y="17315"/>
                        </a:lnTo>
                        <a:lnTo>
                          <a:pt x="1031" y="17316"/>
                        </a:lnTo>
                        <a:lnTo>
                          <a:pt x="12290" y="17316"/>
                        </a:lnTo>
                        <a:lnTo>
                          <a:pt x="12343" y="17315"/>
                        </a:lnTo>
                        <a:lnTo>
                          <a:pt x="12395" y="17311"/>
                        </a:lnTo>
                        <a:lnTo>
                          <a:pt x="12446" y="17304"/>
                        </a:lnTo>
                        <a:lnTo>
                          <a:pt x="12497" y="17295"/>
                        </a:lnTo>
                        <a:lnTo>
                          <a:pt x="12547" y="17284"/>
                        </a:lnTo>
                        <a:lnTo>
                          <a:pt x="12597" y="17270"/>
                        </a:lnTo>
                        <a:lnTo>
                          <a:pt x="12644" y="17254"/>
                        </a:lnTo>
                        <a:lnTo>
                          <a:pt x="12691" y="17235"/>
                        </a:lnTo>
                        <a:lnTo>
                          <a:pt x="12736" y="17215"/>
                        </a:lnTo>
                        <a:lnTo>
                          <a:pt x="12781" y="17191"/>
                        </a:lnTo>
                        <a:lnTo>
                          <a:pt x="12825" y="17167"/>
                        </a:lnTo>
                        <a:lnTo>
                          <a:pt x="12866" y="17140"/>
                        </a:lnTo>
                        <a:lnTo>
                          <a:pt x="12907" y="17111"/>
                        </a:lnTo>
                        <a:lnTo>
                          <a:pt x="12946" y="17081"/>
                        </a:lnTo>
                        <a:lnTo>
                          <a:pt x="12983" y="17048"/>
                        </a:lnTo>
                        <a:lnTo>
                          <a:pt x="13018" y="17014"/>
                        </a:lnTo>
                        <a:lnTo>
                          <a:pt x="13052" y="16979"/>
                        </a:lnTo>
                        <a:lnTo>
                          <a:pt x="13085" y="16941"/>
                        </a:lnTo>
                        <a:lnTo>
                          <a:pt x="13116" y="16902"/>
                        </a:lnTo>
                        <a:lnTo>
                          <a:pt x="13144" y="16861"/>
                        </a:lnTo>
                        <a:lnTo>
                          <a:pt x="13171" y="16820"/>
                        </a:lnTo>
                        <a:lnTo>
                          <a:pt x="13196" y="16776"/>
                        </a:lnTo>
                        <a:lnTo>
                          <a:pt x="13219" y="16732"/>
                        </a:lnTo>
                        <a:lnTo>
                          <a:pt x="13239" y="16686"/>
                        </a:lnTo>
                        <a:lnTo>
                          <a:pt x="13258" y="16639"/>
                        </a:lnTo>
                        <a:lnTo>
                          <a:pt x="13274" y="16592"/>
                        </a:lnTo>
                        <a:lnTo>
                          <a:pt x="13288" y="16543"/>
                        </a:lnTo>
                        <a:lnTo>
                          <a:pt x="13299" y="16492"/>
                        </a:lnTo>
                        <a:lnTo>
                          <a:pt x="13308" y="16441"/>
                        </a:lnTo>
                        <a:lnTo>
                          <a:pt x="13315" y="16390"/>
                        </a:lnTo>
                        <a:lnTo>
                          <a:pt x="13319" y="16338"/>
                        </a:lnTo>
                        <a:lnTo>
                          <a:pt x="13320" y="16284"/>
                        </a:lnTo>
                        <a:lnTo>
                          <a:pt x="13320" y="1032"/>
                        </a:lnTo>
                        <a:lnTo>
                          <a:pt x="13319" y="978"/>
                        </a:lnTo>
                        <a:lnTo>
                          <a:pt x="13315" y="926"/>
                        </a:lnTo>
                        <a:lnTo>
                          <a:pt x="13308" y="874"/>
                        </a:lnTo>
                        <a:lnTo>
                          <a:pt x="13299" y="824"/>
                        </a:lnTo>
                        <a:lnTo>
                          <a:pt x="13288" y="773"/>
                        </a:lnTo>
                        <a:lnTo>
                          <a:pt x="13274" y="725"/>
                        </a:lnTo>
                        <a:lnTo>
                          <a:pt x="13258" y="677"/>
                        </a:lnTo>
                        <a:lnTo>
                          <a:pt x="13239" y="630"/>
                        </a:lnTo>
                        <a:lnTo>
                          <a:pt x="13219" y="584"/>
                        </a:lnTo>
                        <a:lnTo>
                          <a:pt x="13196" y="539"/>
                        </a:lnTo>
                        <a:lnTo>
                          <a:pt x="13171" y="497"/>
                        </a:lnTo>
                        <a:lnTo>
                          <a:pt x="13144" y="455"/>
                        </a:lnTo>
                        <a:lnTo>
                          <a:pt x="13116" y="415"/>
                        </a:lnTo>
                        <a:lnTo>
                          <a:pt x="13085" y="375"/>
                        </a:lnTo>
                        <a:lnTo>
                          <a:pt x="13052" y="338"/>
                        </a:lnTo>
                        <a:lnTo>
                          <a:pt x="13018" y="302"/>
                        </a:lnTo>
                        <a:lnTo>
                          <a:pt x="12983" y="268"/>
                        </a:lnTo>
                        <a:lnTo>
                          <a:pt x="12946" y="235"/>
                        </a:lnTo>
                        <a:lnTo>
                          <a:pt x="12907" y="204"/>
                        </a:lnTo>
                        <a:lnTo>
                          <a:pt x="12866" y="176"/>
                        </a:lnTo>
                        <a:lnTo>
                          <a:pt x="12825" y="149"/>
                        </a:lnTo>
                        <a:lnTo>
                          <a:pt x="12781" y="124"/>
                        </a:lnTo>
                        <a:lnTo>
                          <a:pt x="12736" y="101"/>
                        </a:lnTo>
                        <a:lnTo>
                          <a:pt x="12691" y="81"/>
                        </a:lnTo>
                        <a:lnTo>
                          <a:pt x="12644" y="62"/>
                        </a:lnTo>
                        <a:lnTo>
                          <a:pt x="12597" y="46"/>
                        </a:lnTo>
                        <a:lnTo>
                          <a:pt x="12547" y="33"/>
                        </a:lnTo>
                        <a:lnTo>
                          <a:pt x="12497" y="21"/>
                        </a:lnTo>
                        <a:lnTo>
                          <a:pt x="12446" y="11"/>
                        </a:lnTo>
                        <a:lnTo>
                          <a:pt x="12395" y="4"/>
                        </a:lnTo>
                        <a:lnTo>
                          <a:pt x="12343" y="1"/>
                        </a:lnTo>
                        <a:lnTo>
                          <a:pt x="12290" y="0"/>
                        </a:lnTo>
                        <a:close/>
                        <a:moveTo>
                          <a:pt x="12759" y="16284"/>
                        </a:moveTo>
                        <a:lnTo>
                          <a:pt x="12758" y="16309"/>
                        </a:lnTo>
                        <a:lnTo>
                          <a:pt x="12756" y="16332"/>
                        </a:lnTo>
                        <a:lnTo>
                          <a:pt x="12753" y="16356"/>
                        </a:lnTo>
                        <a:lnTo>
                          <a:pt x="12749" y="16379"/>
                        </a:lnTo>
                        <a:lnTo>
                          <a:pt x="12744" y="16402"/>
                        </a:lnTo>
                        <a:lnTo>
                          <a:pt x="12738" y="16424"/>
                        </a:lnTo>
                        <a:lnTo>
                          <a:pt x="12731" y="16446"/>
                        </a:lnTo>
                        <a:lnTo>
                          <a:pt x="12721" y="16467"/>
                        </a:lnTo>
                        <a:lnTo>
                          <a:pt x="12712" y="16488"/>
                        </a:lnTo>
                        <a:lnTo>
                          <a:pt x="12702" y="16508"/>
                        </a:lnTo>
                        <a:lnTo>
                          <a:pt x="12691" y="16527"/>
                        </a:lnTo>
                        <a:lnTo>
                          <a:pt x="12679" y="16547"/>
                        </a:lnTo>
                        <a:lnTo>
                          <a:pt x="12665" y="16565"/>
                        </a:lnTo>
                        <a:lnTo>
                          <a:pt x="12652" y="16583"/>
                        </a:lnTo>
                        <a:lnTo>
                          <a:pt x="12637" y="16600"/>
                        </a:lnTo>
                        <a:lnTo>
                          <a:pt x="12621" y="16617"/>
                        </a:lnTo>
                        <a:lnTo>
                          <a:pt x="12605" y="16632"/>
                        </a:lnTo>
                        <a:lnTo>
                          <a:pt x="12587" y="16647"/>
                        </a:lnTo>
                        <a:lnTo>
                          <a:pt x="12570" y="16660"/>
                        </a:lnTo>
                        <a:lnTo>
                          <a:pt x="12552" y="16674"/>
                        </a:lnTo>
                        <a:lnTo>
                          <a:pt x="12532" y="16686"/>
                        </a:lnTo>
                        <a:lnTo>
                          <a:pt x="12513" y="16698"/>
                        </a:lnTo>
                        <a:lnTo>
                          <a:pt x="12492" y="16707"/>
                        </a:lnTo>
                        <a:lnTo>
                          <a:pt x="12472" y="16716"/>
                        </a:lnTo>
                        <a:lnTo>
                          <a:pt x="12451" y="16726"/>
                        </a:lnTo>
                        <a:lnTo>
                          <a:pt x="12429" y="16733"/>
                        </a:lnTo>
                        <a:lnTo>
                          <a:pt x="12406" y="16739"/>
                        </a:lnTo>
                        <a:lnTo>
                          <a:pt x="12384" y="16745"/>
                        </a:lnTo>
                        <a:lnTo>
                          <a:pt x="12361" y="16748"/>
                        </a:lnTo>
                        <a:lnTo>
                          <a:pt x="12337" y="16752"/>
                        </a:lnTo>
                        <a:lnTo>
                          <a:pt x="12314" y="16753"/>
                        </a:lnTo>
                        <a:lnTo>
                          <a:pt x="12290" y="16754"/>
                        </a:lnTo>
                        <a:lnTo>
                          <a:pt x="1031" y="16754"/>
                        </a:lnTo>
                        <a:lnTo>
                          <a:pt x="1007" y="16753"/>
                        </a:lnTo>
                        <a:lnTo>
                          <a:pt x="983" y="16752"/>
                        </a:lnTo>
                        <a:lnTo>
                          <a:pt x="960" y="16748"/>
                        </a:lnTo>
                        <a:lnTo>
                          <a:pt x="936" y="16745"/>
                        </a:lnTo>
                        <a:lnTo>
                          <a:pt x="914" y="16739"/>
                        </a:lnTo>
                        <a:lnTo>
                          <a:pt x="892" y="16733"/>
                        </a:lnTo>
                        <a:lnTo>
                          <a:pt x="870" y="16726"/>
                        </a:lnTo>
                        <a:lnTo>
                          <a:pt x="849" y="16716"/>
                        </a:lnTo>
                        <a:lnTo>
                          <a:pt x="828" y="16707"/>
                        </a:lnTo>
                        <a:lnTo>
                          <a:pt x="808" y="16698"/>
                        </a:lnTo>
                        <a:lnTo>
                          <a:pt x="788" y="16686"/>
                        </a:lnTo>
                        <a:lnTo>
                          <a:pt x="769" y="16674"/>
                        </a:lnTo>
                        <a:lnTo>
                          <a:pt x="751" y="16660"/>
                        </a:lnTo>
                        <a:lnTo>
                          <a:pt x="733" y="16647"/>
                        </a:lnTo>
                        <a:lnTo>
                          <a:pt x="715" y="16632"/>
                        </a:lnTo>
                        <a:lnTo>
                          <a:pt x="700" y="16617"/>
                        </a:lnTo>
                        <a:lnTo>
                          <a:pt x="684" y="16600"/>
                        </a:lnTo>
                        <a:lnTo>
                          <a:pt x="670" y="16583"/>
                        </a:lnTo>
                        <a:lnTo>
                          <a:pt x="656" y="16565"/>
                        </a:lnTo>
                        <a:lnTo>
                          <a:pt x="643" y="16547"/>
                        </a:lnTo>
                        <a:lnTo>
                          <a:pt x="630" y="16527"/>
                        </a:lnTo>
                        <a:lnTo>
                          <a:pt x="619" y="16508"/>
                        </a:lnTo>
                        <a:lnTo>
                          <a:pt x="609" y="16488"/>
                        </a:lnTo>
                        <a:lnTo>
                          <a:pt x="599" y="16467"/>
                        </a:lnTo>
                        <a:lnTo>
                          <a:pt x="591" y="16446"/>
                        </a:lnTo>
                        <a:lnTo>
                          <a:pt x="584" y="16424"/>
                        </a:lnTo>
                        <a:lnTo>
                          <a:pt x="577" y="16402"/>
                        </a:lnTo>
                        <a:lnTo>
                          <a:pt x="572" y="16379"/>
                        </a:lnTo>
                        <a:lnTo>
                          <a:pt x="568" y="16356"/>
                        </a:lnTo>
                        <a:lnTo>
                          <a:pt x="565" y="16332"/>
                        </a:lnTo>
                        <a:lnTo>
                          <a:pt x="563" y="16309"/>
                        </a:lnTo>
                        <a:lnTo>
                          <a:pt x="563" y="16284"/>
                        </a:lnTo>
                        <a:lnTo>
                          <a:pt x="563" y="1032"/>
                        </a:lnTo>
                        <a:lnTo>
                          <a:pt x="563" y="1007"/>
                        </a:lnTo>
                        <a:lnTo>
                          <a:pt x="565" y="983"/>
                        </a:lnTo>
                        <a:lnTo>
                          <a:pt x="568" y="960"/>
                        </a:lnTo>
                        <a:lnTo>
                          <a:pt x="572" y="936"/>
                        </a:lnTo>
                        <a:lnTo>
                          <a:pt x="577" y="914"/>
                        </a:lnTo>
                        <a:lnTo>
                          <a:pt x="584" y="892"/>
                        </a:lnTo>
                        <a:lnTo>
                          <a:pt x="591" y="871"/>
                        </a:lnTo>
                        <a:lnTo>
                          <a:pt x="599" y="848"/>
                        </a:lnTo>
                        <a:lnTo>
                          <a:pt x="609" y="828"/>
                        </a:lnTo>
                        <a:lnTo>
                          <a:pt x="619" y="808"/>
                        </a:lnTo>
                        <a:lnTo>
                          <a:pt x="630" y="788"/>
                        </a:lnTo>
                        <a:lnTo>
                          <a:pt x="643" y="770"/>
                        </a:lnTo>
                        <a:lnTo>
                          <a:pt x="656" y="751"/>
                        </a:lnTo>
                        <a:lnTo>
                          <a:pt x="670" y="733"/>
                        </a:lnTo>
                        <a:lnTo>
                          <a:pt x="684" y="715"/>
                        </a:lnTo>
                        <a:lnTo>
                          <a:pt x="700" y="699"/>
                        </a:lnTo>
                        <a:lnTo>
                          <a:pt x="715" y="684"/>
                        </a:lnTo>
                        <a:lnTo>
                          <a:pt x="733" y="670"/>
                        </a:lnTo>
                        <a:lnTo>
                          <a:pt x="751" y="656"/>
                        </a:lnTo>
                        <a:lnTo>
                          <a:pt x="769" y="643"/>
                        </a:lnTo>
                        <a:lnTo>
                          <a:pt x="788" y="630"/>
                        </a:lnTo>
                        <a:lnTo>
                          <a:pt x="808" y="619"/>
                        </a:lnTo>
                        <a:lnTo>
                          <a:pt x="828" y="609"/>
                        </a:lnTo>
                        <a:lnTo>
                          <a:pt x="849" y="599"/>
                        </a:lnTo>
                        <a:lnTo>
                          <a:pt x="870" y="591"/>
                        </a:lnTo>
                        <a:lnTo>
                          <a:pt x="892" y="583"/>
                        </a:lnTo>
                        <a:lnTo>
                          <a:pt x="914" y="577"/>
                        </a:lnTo>
                        <a:lnTo>
                          <a:pt x="936" y="572"/>
                        </a:lnTo>
                        <a:lnTo>
                          <a:pt x="960" y="567"/>
                        </a:lnTo>
                        <a:lnTo>
                          <a:pt x="983" y="564"/>
                        </a:lnTo>
                        <a:lnTo>
                          <a:pt x="1007" y="563"/>
                        </a:lnTo>
                        <a:lnTo>
                          <a:pt x="1031" y="561"/>
                        </a:lnTo>
                        <a:lnTo>
                          <a:pt x="12290" y="561"/>
                        </a:lnTo>
                        <a:lnTo>
                          <a:pt x="12314" y="563"/>
                        </a:lnTo>
                        <a:lnTo>
                          <a:pt x="12337" y="564"/>
                        </a:lnTo>
                        <a:lnTo>
                          <a:pt x="12361" y="567"/>
                        </a:lnTo>
                        <a:lnTo>
                          <a:pt x="12384" y="572"/>
                        </a:lnTo>
                        <a:lnTo>
                          <a:pt x="12406" y="577"/>
                        </a:lnTo>
                        <a:lnTo>
                          <a:pt x="12429" y="583"/>
                        </a:lnTo>
                        <a:lnTo>
                          <a:pt x="12451" y="591"/>
                        </a:lnTo>
                        <a:lnTo>
                          <a:pt x="12472" y="599"/>
                        </a:lnTo>
                        <a:lnTo>
                          <a:pt x="12492" y="609"/>
                        </a:lnTo>
                        <a:lnTo>
                          <a:pt x="12513" y="619"/>
                        </a:lnTo>
                        <a:lnTo>
                          <a:pt x="12532" y="630"/>
                        </a:lnTo>
                        <a:lnTo>
                          <a:pt x="12552" y="643"/>
                        </a:lnTo>
                        <a:lnTo>
                          <a:pt x="12570" y="656"/>
                        </a:lnTo>
                        <a:lnTo>
                          <a:pt x="12587" y="670"/>
                        </a:lnTo>
                        <a:lnTo>
                          <a:pt x="12605" y="684"/>
                        </a:lnTo>
                        <a:lnTo>
                          <a:pt x="12621" y="699"/>
                        </a:lnTo>
                        <a:lnTo>
                          <a:pt x="12637" y="715"/>
                        </a:lnTo>
                        <a:lnTo>
                          <a:pt x="12652" y="733"/>
                        </a:lnTo>
                        <a:lnTo>
                          <a:pt x="12665" y="751"/>
                        </a:lnTo>
                        <a:lnTo>
                          <a:pt x="12679" y="770"/>
                        </a:lnTo>
                        <a:lnTo>
                          <a:pt x="12691" y="788"/>
                        </a:lnTo>
                        <a:lnTo>
                          <a:pt x="12702" y="808"/>
                        </a:lnTo>
                        <a:lnTo>
                          <a:pt x="12712" y="828"/>
                        </a:lnTo>
                        <a:lnTo>
                          <a:pt x="12721" y="848"/>
                        </a:lnTo>
                        <a:lnTo>
                          <a:pt x="12731" y="871"/>
                        </a:lnTo>
                        <a:lnTo>
                          <a:pt x="12738" y="892"/>
                        </a:lnTo>
                        <a:lnTo>
                          <a:pt x="12744" y="914"/>
                        </a:lnTo>
                        <a:lnTo>
                          <a:pt x="12749" y="936"/>
                        </a:lnTo>
                        <a:lnTo>
                          <a:pt x="12753" y="960"/>
                        </a:lnTo>
                        <a:lnTo>
                          <a:pt x="12756" y="983"/>
                        </a:lnTo>
                        <a:lnTo>
                          <a:pt x="12758" y="1007"/>
                        </a:lnTo>
                        <a:lnTo>
                          <a:pt x="12759" y="1032"/>
                        </a:lnTo>
                        <a:lnTo>
                          <a:pt x="12759" y="16284"/>
                        </a:lnTo>
                        <a:close/>
                      </a:path>
                    </a:pathLst>
                  </a:custGeom>
                  <a:solidFill>
                    <a:srgbClr val="C3D8E7"/>
                  </a:solidFill>
                  <a:ln w="381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pic>
              <p:nvPicPr>
                <p:cNvPr id="171" name="图片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677472" y="2579287"/>
                  <a:ext cx="3249602" cy="4520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9" name="组合 6"/>
              <p:cNvGrpSpPr>
                <a:grpSpLocks/>
              </p:cNvGrpSpPr>
              <p:nvPr/>
            </p:nvGrpSpPr>
            <p:grpSpPr bwMode="auto">
              <a:xfrm>
                <a:off x="4234" y="278"/>
                <a:ext cx="894" cy="1211"/>
                <a:chOff x="-8673156" y="-3581157"/>
                <a:chExt cx="3600450" cy="4824413"/>
              </a:xfrm>
            </p:grpSpPr>
            <p:sp>
              <p:nvSpPr>
                <p:cNvPr id="167" name="矩形 7"/>
                <p:cNvSpPr/>
                <p:nvPr/>
              </p:nvSpPr>
              <p:spPr>
                <a:xfrm>
                  <a:off x="-8635971" y="-3409079"/>
                  <a:ext cx="3413055" cy="453230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Hei" panose="02010609060101010101" pitchFamily="49" charset="-122"/>
                    <a:ea typeface="SimHei" panose="02010609060101010101" pitchFamily="49" charset="-122"/>
                  </a:endParaRPr>
                </a:p>
              </p:txBody>
            </p:sp>
            <p:pic>
              <p:nvPicPr>
                <p:cNvPr id="168" name="图片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89440" y="-3411760"/>
                  <a:ext cx="3148501" cy="4530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" name="Freeform 16"/>
                <p:cNvSpPr>
                  <a:spLocks noEditPoints="1"/>
                </p:cNvSpPr>
                <p:nvPr/>
              </p:nvSpPr>
              <p:spPr bwMode="auto">
                <a:xfrm>
                  <a:off x="-8766130" y="-3575912"/>
                  <a:ext cx="3695066" cy="4818308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0" name="组合 10"/>
              <p:cNvGrpSpPr>
                <a:grpSpLocks/>
              </p:cNvGrpSpPr>
              <p:nvPr/>
            </p:nvGrpSpPr>
            <p:grpSpPr bwMode="auto">
              <a:xfrm>
                <a:off x="625" y="921"/>
                <a:ext cx="894" cy="1211"/>
                <a:chOff x="-10038744" y="3453330"/>
                <a:chExt cx="3600450" cy="4824413"/>
              </a:xfrm>
            </p:grpSpPr>
            <p:sp>
              <p:nvSpPr>
                <p:cNvPr id="164" name="矩形 11"/>
                <p:cNvSpPr/>
                <p:nvPr/>
              </p:nvSpPr>
              <p:spPr>
                <a:xfrm>
                  <a:off x="-9871107" y="3701364"/>
                  <a:ext cx="3510673" cy="442903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Hei" panose="02010609060101010101" pitchFamily="49" charset="-122"/>
                    <a:ea typeface="SimHei" panose="02010609060101010101" pitchFamily="49" charset="-122"/>
                  </a:endParaRPr>
                </a:p>
              </p:txBody>
            </p:sp>
            <p:sp>
              <p:nvSpPr>
                <p:cNvPr id="165" name="Freeform 16"/>
                <p:cNvSpPr>
                  <a:spLocks noEditPoints="1"/>
                </p:cNvSpPr>
                <p:nvPr/>
              </p:nvSpPr>
              <p:spPr bwMode="auto">
                <a:xfrm>
                  <a:off x="-10037421" y="3554391"/>
                  <a:ext cx="3785453" cy="4722977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pic>
              <p:nvPicPr>
                <p:cNvPr id="166" name="图片 1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845525" y="3604013"/>
                  <a:ext cx="3195738" cy="4529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1" name="组合 14"/>
              <p:cNvGrpSpPr>
                <a:grpSpLocks/>
              </p:cNvGrpSpPr>
              <p:nvPr/>
            </p:nvGrpSpPr>
            <p:grpSpPr bwMode="auto">
              <a:xfrm>
                <a:off x="2125" y="286"/>
                <a:ext cx="894" cy="1211"/>
                <a:chOff x="-3805197" y="288360"/>
                <a:chExt cx="3600450" cy="4824413"/>
              </a:xfrm>
            </p:grpSpPr>
            <p:pic>
              <p:nvPicPr>
                <p:cNvPr id="162" name="图片 1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636912" y="427633"/>
                  <a:ext cx="3312368" cy="4508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" name="Freeform 16"/>
                <p:cNvSpPr>
                  <a:spLocks noEditPoints="1"/>
                </p:cNvSpPr>
                <p:nvPr/>
              </p:nvSpPr>
              <p:spPr bwMode="auto">
                <a:xfrm>
                  <a:off x="-3618964" y="388845"/>
                  <a:ext cx="3601063" cy="4719003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2" name="组合 17"/>
              <p:cNvGrpSpPr>
                <a:grpSpLocks/>
              </p:cNvGrpSpPr>
              <p:nvPr/>
            </p:nvGrpSpPr>
            <p:grpSpPr bwMode="auto">
              <a:xfrm>
                <a:off x="3180" y="278"/>
                <a:ext cx="894" cy="1211"/>
                <a:chOff x="4916004" y="-3309"/>
                <a:chExt cx="3600450" cy="4824413"/>
              </a:xfrm>
            </p:grpSpPr>
            <p:pic>
              <p:nvPicPr>
                <p:cNvPr id="160" name="图片 1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5705" y="166089"/>
                  <a:ext cx="3332719" cy="4635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" name="Freeform 16"/>
                <p:cNvSpPr>
                  <a:spLocks noEditPoints="1"/>
                </p:cNvSpPr>
                <p:nvPr/>
              </p:nvSpPr>
              <p:spPr bwMode="auto">
                <a:xfrm>
                  <a:off x="4917234" y="1936"/>
                  <a:ext cx="3781839" cy="4818308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3" name="组合 20"/>
              <p:cNvGrpSpPr>
                <a:grpSpLocks/>
              </p:cNvGrpSpPr>
              <p:nvPr/>
            </p:nvGrpSpPr>
            <p:grpSpPr bwMode="auto">
              <a:xfrm>
                <a:off x="1678" y="916"/>
                <a:ext cx="894" cy="1211"/>
                <a:chOff x="-1107974" y="8706950"/>
                <a:chExt cx="3600451" cy="4824412"/>
              </a:xfrm>
            </p:grpSpPr>
            <p:pic>
              <p:nvPicPr>
                <p:cNvPr id="158" name="图片 2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78007" y="8876347"/>
                  <a:ext cx="3340512" cy="4554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" name="Freeform 16"/>
                <p:cNvSpPr>
                  <a:spLocks noEditPoints="1"/>
                </p:cNvSpPr>
                <p:nvPr/>
              </p:nvSpPr>
              <p:spPr bwMode="auto">
                <a:xfrm>
                  <a:off x="-1106441" y="8808071"/>
                  <a:ext cx="3785457" cy="4722973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4" name="组合 23"/>
              <p:cNvGrpSpPr>
                <a:grpSpLocks/>
              </p:cNvGrpSpPr>
              <p:nvPr/>
            </p:nvGrpSpPr>
            <p:grpSpPr bwMode="auto">
              <a:xfrm>
                <a:off x="2715" y="905"/>
                <a:ext cx="894" cy="1211"/>
                <a:chOff x="7780004" y="8476008"/>
                <a:chExt cx="3600450" cy="4824413"/>
              </a:xfrm>
            </p:grpSpPr>
            <p:sp>
              <p:nvSpPr>
                <p:cNvPr id="155" name="矩形 24"/>
                <p:cNvSpPr/>
                <p:nvPr/>
              </p:nvSpPr>
              <p:spPr>
                <a:xfrm>
                  <a:off x="7889574" y="8732175"/>
                  <a:ext cx="3257587" cy="44250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Hei" panose="02010609060101010101" pitchFamily="49" charset="-122"/>
                    <a:ea typeface="SimHei" panose="02010609060101010101" pitchFamily="49" charset="-122"/>
                  </a:endParaRPr>
                </a:p>
              </p:txBody>
            </p:sp>
            <p:sp>
              <p:nvSpPr>
                <p:cNvPr id="156" name="Freeform 16"/>
                <p:cNvSpPr>
                  <a:spLocks noEditPoints="1"/>
                </p:cNvSpPr>
                <p:nvPr/>
              </p:nvSpPr>
              <p:spPr bwMode="auto">
                <a:xfrm>
                  <a:off x="7781109" y="8577257"/>
                  <a:ext cx="3507059" cy="4726948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pic>
              <p:nvPicPr>
                <p:cNvPr id="157" name="图片 26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73966" y="8645406"/>
                  <a:ext cx="3222770" cy="4511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5" name="组合 27"/>
              <p:cNvGrpSpPr>
                <a:grpSpLocks/>
              </p:cNvGrpSpPr>
              <p:nvPr/>
            </p:nvGrpSpPr>
            <p:grpSpPr bwMode="auto">
              <a:xfrm>
                <a:off x="3770" y="905"/>
                <a:ext cx="893" cy="1211"/>
                <a:chOff x="3640211" y="8795708"/>
                <a:chExt cx="3600450" cy="4824413"/>
              </a:xfrm>
            </p:grpSpPr>
            <p:pic>
              <p:nvPicPr>
                <p:cNvPr id="153" name="图片 28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12" y="8901608"/>
                  <a:ext cx="3384376" cy="46961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" name="Freeform 16"/>
                <p:cNvSpPr>
                  <a:spLocks noEditPoints="1"/>
                </p:cNvSpPr>
                <p:nvPr/>
              </p:nvSpPr>
              <p:spPr bwMode="auto">
                <a:xfrm>
                  <a:off x="3546595" y="8896957"/>
                  <a:ext cx="3695585" cy="4726948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6" name="组合 10"/>
              <p:cNvGrpSpPr>
                <a:grpSpLocks/>
              </p:cNvGrpSpPr>
              <p:nvPr/>
            </p:nvGrpSpPr>
            <p:grpSpPr bwMode="auto">
              <a:xfrm>
                <a:off x="1111" y="1629"/>
                <a:ext cx="894" cy="1211"/>
                <a:chOff x="-10038744" y="3453330"/>
                <a:chExt cx="3600450" cy="4824413"/>
              </a:xfrm>
            </p:grpSpPr>
            <p:sp>
              <p:nvSpPr>
                <p:cNvPr id="150" name="矩形 11"/>
                <p:cNvSpPr/>
                <p:nvPr/>
              </p:nvSpPr>
              <p:spPr>
                <a:xfrm>
                  <a:off x="-9876015" y="3701097"/>
                  <a:ext cx="3315435" cy="443300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Hei" panose="02010609060101010101" pitchFamily="49" charset="-122"/>
                    <a:ea typeface="SimHei" panose="02010609060101010101" pitchFamily="49" charset="-122"/>
                  </a:endParaRPr>
                </a:p>
              </p:txBody>
            </p:sp>
            <p:sp>
              <p:nvSpPr>
                <p:cNvPr id="151" name="Freeform 16"/>
                <p:cNvSpPr>
                  <a:spLocks noEditPoints="1"/>
                </p:cNvSpPr>
                <p:nvPr/>
              </p:nvSpPr>
              <p:spPr bwMode="auto">
                <a:xfrm>
                  <a:off x="-10038714" y="3554123"/>
                  <a:ext cx="3597448" cy="4726948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pic>
              <p:nvPicPr>
                <p:cNvPr id="152" name="图片 1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845525" y="3604013"/>
                  <a:ext cx="3195738" cy="4529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7" name="组合 20"/>
              <p:cNvGrpSpPr>
                <a:grpSpLocks/>
              </p:cNvGrpSpPr>
              <p:nvPr/>
            </p:nvGrpSpPr>
            <p:grpSpPr bwMode="auto">
              <a:xfrm>
                <a:off x="3198" y="1616"/>
                <a:ext cx="894" cy="1211"/>
                <a:chOff x="-1107974" y="8706950"/>
                <a:chExt cx="3600451" cy="4824412"/>
              </a:xfrm>
            </p:grpSpPr>
            <p:pic>
              <p:nvPicPr>
                <p:cNvPr id="148" name="图片 2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78007" y="8876347"/>
                  <a:ext cx="3340512" cy="4554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" name="Freeform 16"/>
                <p:cNvSpPr>
                  <a:spLocks noEditPoints="1"/>
                </p:cNvSpPr>
                <p:nvPr/>
              </p:nvSpPr>
              <p:spPr bwMode="auto">
                <a:xfrm>
                  <a:off x="-1106926" y="8708589"/>
                  <a:ext cx="3593833" cy="4822280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8" name="组合 27"/>
              <p:cNvGrpSpPr>
                <a:grpSpLocks/>
              </p:cNvGrpSpPr>
              <p:nvPr/>
            </p:nvGrpSpPr>
            <p:grpSpPr bwMode="auto">
              <a:xfrm>
                <a:off x="4256" y="1613"/>
                <a:ext cx="893" cy="1211"/>
                <a:chOff x="3640211" y="8795708"/>
                <a:chExt cx="3600450" cy="4824413"/>
              </a:xfrm>
            </p:grpSpPr>
            <p:pic>
              <p:nvPicPr>
                <p:cNvPr id="146" name="图片 28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12" y="8901608"/>
                  <a:ext cx="3384376" cy="46961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" name="Freeform 16"/>
                <p:cNvSpPr>
                  <a:spLocks noEditPoints="1"/>
                </p:cNvSpPr>
                <p:nvPr/>
              </p:nvSpPr>
              <p:spPr bwMode="auto">
                <a:xfrm>
                  <a:off x="3639411" y="8896686"/>
                  <a:ext cx="3597855" cy="4726948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29" name="组合 30"/>
              <p:cNvGrpSpPr>
                <a:grpSpLocks/>
              </p:cNvGrpSpPr>
              <p:nvPr/>
            </p:nvGrpSpPr>
            <p:grpSpPr bwMode="auto">
              <a:xfrm>
                <a:off x="657" y="2296"/>
                <a:ext cx="894" cy="1211"/>
                <a:chOff x="9427443" y="1322156"/>
                <a:chExt cx="3600450" cy="4824413"/>
              </a:xfrm>
            </p:grpSpPr>
            <p:pic>
              <p:nvPicPr>
                <p:cNvPr id="144" name="图片 31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84568" y="1520605"/>
                  <a:ext cx="3240360" cy="4572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5" name="Freeform 16"/>
                <p:cNvSpPr>
                  <a:spLocks noEditPoints="1"/>
                </p:cNvSpPr>
                <p:nvPr/>
              </p:nvSpPr>
              <p:spPr bwMode="auto">
                <a:xfrm>
                  <a:off x="9614441" y="1423157"/>
                  <a:ext cx="3413055" cy="4722974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30" name="组合 23"/>
              <p:cNvGrpSpPr>
                <a:grpSpLocks/>
              </p:cNvGrpSpPr>
              <p:nvPr/>
            </p:nvGrpSpPr>
            <p:grpSpPr bwMode="auto">
              <a:xfrm>
                <a:off x="2154" y="1616"/>
                <a:ext cx="894" cy="1211"/>
                <a:chOff x="7780004" y="8476008"/>
                <a:chExt cx="3600450" cy="4824413"/>
              </a:xfrm>
            </p:grpSpPr>
            <p:sp>
              <p:nvSpPr>
                <p:cNvPr id="141" name="矩形 24"/>
                <p:cNvSpPr/>
                <p:nvPr/>
              </p:nvSpPr>
              <p:spPr>
                <a:xfrm>
                  <a:off x="7889214" y="8624621"/>
                  <a:ext cx="3315437" cy="4532307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Hei" panose="02010609060101010101" pitchFamily="49" charset="-122"/>
                    <a:ea typeface="SimHei" panose="02010609060101010101" pitchFamily="49" charset="-122"/>
                  </a:endParaRPr>
                </a:p>
              </p:txBody>
            </p:sp>
            <p:sp>
              <p:nvSpPr>
                <p:cNvPr id="142" name="Freeform 16"/>
                <p:cNvSpPr>
                  <a:spLocks noEditPoints="1"/>
                </p:cNvSpPr>
                <p:nvPr/>
              </p:nvSpPr>
              <p:spPr bwMode="auto">
                <a:xfrm>
                  <a:off x="7780749" y="8477647"/>
                  <a:ext cx="3597448" cy="4822281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pic>
              <p:nvPicPr>
                <p:cNvPr id="143" name="图片 26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73966" y="8645406"/>
                  <a:ext cx="3222770" cy="4511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1" name="组合 40"/>
              <p:cNvGrpSpPr>
                <a:grpSpLocks/>
              </p:cNvGrpSpPr>
              <p:nvPr/>
            </p:nvGrpSpPr>
            <p:grpSpPr bwMode="auto">
              <a:xfrm>
                <a:off x="3839" y="2296"/>
                <a:ext cx="894" cy="1211"/>
                <a:chOff x="543868" y="167080"/>
                <a:chExt cx="3600450" cy="4824413"/>
              </a:xfrm>
            </p:grpSpPr>
            <p:pic>
              <p:nvPicPr>
                <p:cNvPr id="139" name="图片 27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68" y="371868"/>
                  <a:ext cx="3321050" cy="461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" name="Freeform 16"/>
                <p:cNvSpPr>
                  <a:spLocks noEditPoints="1"/>
                </p:cNvSpPr>
                <p:nvPr/>
              </p:nvSpPr>
              <p:spPr bwMode="auto">
                <a:xfrm>
                  <a:off x="544870" y="268081"/>
                  <a:ext cx="3597446" cy="4722974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32" name="组合 33"/>
              <p:cNvGrpSpPr>
                <a:grpSpLocks/>
              </p:cNvGrpSpPr>
              <p:nvPr/>
            </p:nvGrpSpPr>
            <p:grpSpPr bwMode="auto">
              <a:xfrm>
                <a:off x="1712" y="2296"/>
                <a:ext cx="894" cy="1211"/>
                <a:chOff x="5133859" y="7878753"/>
                <a:chExt cx="3600450" cy="4824413"/>
              </a:xfrm>
            </p:grpSpPr>
            <p:pic>
              <p:nvPicPr>
                <p:cNvPr id="137" name="图片 34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2080" y="7997717"/>
                  <a:ext cx="3237095" cy="4576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" name="Freeform 16"/>
                <p:cNvSpPr>
                  <a:spLocks noEditPoints="1"/>
                </p:cNvSpPr>
                <p:nvPr/>
              </p:nvSpPr>
              <p:spPr bwMode="auto">
                <a:xfrm>
                  <a:off x="5316628" y="7979754"/>
                  <a:ext cx="3604679" cy="4722974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33" name="组合 36"/>
              <p:cNvGrpSpPr>
                <a:grpSpLocks/>
              </p:cNvGrpSpPr>
              <p:nvPr/>
            </p:nvGrpSpPr>
            <p:grpSpPr bwMode="auto">
              <a:xfrm>
                <a:off x="2767" y="2296"/>
                <a:ext cx="893" cy="1211"/>
                <a:chOff x="-9901874" y="-3502565"/>
                <a:chExt cx="3600450" cy="4824413"/>
              </a:xfrm>
            </p:grpSpPr>
            <p:sp>
              <p:nvSpPr>
                <p:cNvPr id="134" name="矩形 37"/>
                <p:cNvSpPr/>
                <p:nvPr/>
              </p:nvSpPr>
              <p:spPr>
                <a:xfrm>
                  <a:off x="-9759328" y="-3222815"/>
                  <a:ext cx="3308289" cy="44250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mHei" panose="02010609060101010101" pitchFamily="49" charset="-122"/>
                    <a:ea typeface="SimHei" panose="02010609060101010101" pitchFamily="49" charset="-122"/>
                  </a:endParaRPr>
                </a:p>
              </p:txBody>
            </p:sp>
            <p:pic>
              <p:nvPicPr>
                <p:cNvPr id="135" name="图片 38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737491" y="-3483768"/>
                  <a:ext cx="3364275" cy="4733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" name="Freeform 16"/>
                <p:cNvSpPr>
                  <a:spLocks noEditPoints="1"/>
                </p:cNvSpPr>
                <p:nvPr/>
              </p:nvSpPr>
              <p:spPr bwMode="auto">
                <a:xfrm>
                  <a:off x="-9900490" y="-3401564"/>
                  <a:ext cx="3597855" cy="4722974"/>
                </a:xfrm>
                <a:custGeom>
                  <a:avLst/>
                  <a:gdLst>
                    <a:gd name="T0" fmla="*/ 2147483647 w 13320"/>
                    <a:gd name="T1" fmla="*/ 2147483647 h 17316"/>
                    <a:gd name="T2" fmla="*/ 2147483647 w 13320"/>
                    <a:gd name="T3" fmla="*/ 2147483647 h 17316"/>
                    <a:gd name="T4" fmla="*/ 2147483647 w 13320"/>
                    <a:gd name="T5" fmla="*/ 2147483647 h 17316"/>
                    <a:gd name="T6" fmla="*/ 2147483647 w 13320"/>
                    <a:gd name="T7" fmla="*/ 2147483647 h 17316"/>
                    <a:gd name="T8" fmla="*/ 2147483647 w 13320"/>
                    <a:gd name="T9" fmla="*/ 2147483647 h 17316"/>
                    <a:gd name="T10" fmla="*/ 2147483647 w 13320"/>
                    <a:gd name="T11" fmla="*/ 2147483647 h 17316"/>
                    <a:gd name="T12" fmla="*/ 0 w 13320"/>
                    <a:gd name="T13" fmla="*/ 2147483647 h 17316"/>
                    <a:gd name="T14" fmla="*/ 2147483647 w 13320"/>
                    <a:gd name="T15" fmla="*/ 2147483647 h 17316"/>
                    <a:gd name="T16" fmla="*/ 2147483647 w 13320"/>
                    <a:gd name="T17" fmla="*/ 2147483647 h 17316"/>
                    <a:gd name="T18" fmla="*/ 2147483647 w 13320"/>
                    <a:gd name="T19" fmla="*/ 2147483647 h 17316"/>
                    <a:gd name="T20" fmla="*/ 2147483647 w 13320"/>
                    <a:gd name="T21" fmla="*/ 2147483647 h 17316"/>
                    <a:gd name="T22" fmla="*/ 2147483647 w 13320"/>
                    <a:gd name="T23" fmla="*/ 2147483647 h 17316"/>
                    <a:gd name="T24" fmla="*/ 2147483647 w 13320"/>
                    <a:gd name="T25" fmla="*/ 2147483647 h 17316"/>
                    <a:gd name="T26" fmla="*/ 2147483647 w 13320"/>
                    <a:gd name="T27" fmla="*/ 2147483647 h 17316"/>
                    <a:gd name="T28" fmla="*/ 2147483647 w 13320"/>
                    <a:gd name="T29" fmla="*/ 2147483647 h 17316"/>
                    <a:gd name="T30" fmla="*/ 2147483647 w 13320"/>
                    <a:gd name="T31" fmla="*/ 2147483647 h 17316"/>
                    <a:gd name="T32" fmla="*/ 2147483647 w 13320"/>
                    <a:gd name="T33" fmla="*/ 2147483647 h 17316"/>
                    <a:gd name="T34" fmla="*/ 2147483647 w 13320"/>
                    <a:gd name="T35" fmla="*/ 2147483647 h 17316"/>
                    <a:gd name="T36" fmla="*/ 2147483647 w 13320"/>
                    <a:gd name="T37" fmla="*/ 2147483647 h 17316"/>
                    <a:gd name="T38" fmla="*/ 2147483647 w 13320"/>
                    <a:gd name="T39" fmla="*/ 2147483647 h 17316"/>
                    <a:gd name="T40" fmla="*/ 2147483647 w 13320"/>
                    <a:gd name="T41" fmla="*/ 2147483647 h 17316"/>
                    <a:gd name="T42" fmla="*/ 2147483647 w 13320"/>
                    <a:gd name="T43" fmla="*/ 2147483647 h 17316"/>
                    <a:gd name="T44" fmla="*/ 2147483647 w 13320"/>
                    <a:gd name="T45" fmla="*/ 2147483647 h 17316"/>
                    <a:gd name="T46" fmla="*/ 2147483647 w 13320"/>
                    <a:gd name="T47" fmla="*/ 2147483647 h 17316"/>
                    <a:gd name="T48" fmla="*/ 2147483647 w 13320"/>
                    <a:gd name="T49" fmla="*/ 2147483647 h 17316"/>
                    <a:gd name="T50" fmla="*/ 2147483647 w 13320"/>
                    <a:gd name="T51" fmla="*/ 2147483647 h 17316"/>
                    <a:gd name="T52" fmla="*/ 2147483647 w 13320"/>
                    <a:gd name="T53" fmla="*/ 2147483647 h 17316"/>
                    <a:gd name="T54" fmla="*/ 2147483647 w 13320"/>
                    <a:gd name="T55" fmla="*/ 2147483647 h 17316"/>
                    <a:gd name="T56" fmla="*/ 2147483647 w 13320"/>
                    <a:gd name="T57" fmla="*/ 2147483647 h 17316"/>
                    <a:gd name="T58" fmla="*/ 2147483647 w 13320"/>
                    <a:gd name="T59" fmla="*/ 2147483647 h 17316"/>
                    <a:gd name="T60" fmla="*/ 2147483647 w 13320"/>
                    <a:gd name="T61" fmla="*/ 2147483647 h 17316"/>
                    <a:gd name="T62" fmla="*/ 2147483647 w 13320"/>
                    <a:gd name="T63" fmla="*/ 2147483647 h 17316"/>
                    <a:gd name="T64" fmla="*/ 2147483647 w 13320"/>
                    <a:gd name="T65" fmla="*/ 2147483647 h 17316"/>
                    <a:gd name="T66" fmla="*/ 2147483647 w 13320"/>
                    <a:gd name="T67" fmla="*/ 2147483647 h 17316"/>
                    <a:gd name="T68" fmla="*/ 2147483647 w 13320"/>
                    <a:gd name="T69" fmla="*/ 2147483647 h 17316"/>
                    <a:gd name="T70" fmla="*/ 2147483647 w 13320"/>
                    <a:gd name="T71" fmla="*/ 2147483647 h 17316"/>
                    <a:gd name="T72" fmla="*/ 2147483647 w 13320"/>
                    <a:gd name="T73" fmla="*/ 2147483647 h 17316"/>
                    <a:gd name="T74" fmla="*/ 2147483647 w 13320"/>
                    <a:gd name="T75" fmla="*/ 2147483647 h 17316"/>
                    <a:gd name="T76" fmla="*/ 2147483647 w 13320"/>
                    <a:gd name="T77" fmla="*/ 2147483647 h 17316"/>
                    <a:gd name="T78" fmla="*/ 2147483647 w 13320"/>
                    <a:gd name="T79" fmla="*/ 2147483647 h 17316"/>
                    <a:gd name="T80" fmla="*/ 2147483647 w 13320"/>
                    <a:gd name="T81" fmla="*/ 2147483647 h 17316"/>
                    <a:gd name="T82" fmla="*/ 2147483647 w 13320"/>
                    <a:gd name="T83" fmla="*/ 2147483647 h 17316"/>
                    <a:gd name="T84" fmla="*/ 2147483647 w 13320"/>
                    <a:gd name="T85" fmla="*/ 2147483647 h 17316"/>
                    <a:gd name="T86" fmla="*/ 2147483647 w 13320"/>
                    <a:gd name="T87" fmla="*/ 2147483647 h 17316"/>
                    <a:gd name="T88" fmla="*/ 2147483647 w 13320"/>
                    <a:gd name="T89" fmla="*/ 2147483647 h 17316"/>
                    <a:gd name="T90" fmla="*/ 2147483647 w 13320"/>
                    <a:gd name="T91" fmla="*/ 2147483647 h 17316"/>
                    <a:gd name="T92" fmla="*/ 2147483647 w 13320"/>
                    <a:gd name="T93" fmla="*/ 2147483647 h 17316"/>
                    <a:gd name="T94" fmla="*/ 2147483647 w 13320"/>
                    <a:gd name="T95" fmla="*/ 2147483647 h 17316"/>
                    <a:gd name="T96" fmla="*/ 2147483647 w 13320"/>
                    <a:gd name="T97" fmla="*/ 2147483647 h 17316"/>
                    <a:gd name="T98" fmla="*/ 2147483647 w 13320"/>
                    <a:gd name="T99" fmla="*/ 2147483647 h 17316"/>
                    <a:gd name="T100" fmla="*/ 2147483647 w 13320"/>
                    <a:gd name="T101" fmla="*/ 2147483647 h 17316"/>
                    <a:gd name="T102" fmla="*/ 2147483647 w 13320"/>
                    <a:gd name="T103" fmla="*/ 2147483647 h 17316"/>
                    <a:gd name="T104" fmla="*/ 2147483647 w 13320"/>
                    <a:gd name="T105" fmla="*/ 2147483647 h 173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320"/>
                    <a:gd name="T160" fmla="*/ 0 h 17316"/>
                    <a:gd name="T161" fmla="*/ 13320 w 13320"/>
                    <a:gd name="T162" fmla="*/ 17316 h 173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320" h="17316">
                      <a:moveTo>
                        <a:pt x="12290" y="0"/>
                      </a:moveTo>
                      <a:lnTo>
                        <a:pt x="1031" y="0"/>
                      </a:lnTo>
                      <a:lnTo>
                        <a:pt x="979" y="1"/>
                      </a:lnTo>
                      <a:lnTo>
                        <a:pt x="926" y="4"/>
                      </a:lnTo>
                      <a:lnTo>
                        <a:pt x="874" y="11"/>
                      </a:lnTo>
                      <a:lnTo>
                        <a:pt x="824" y="21"/>
                      </a:lnTo>
                      <a:lnTo>
                        <a:pt x="773" y="33"/>
                      </a:lnTo>
                      <a:lnTo>
                        <a:pt x="725" y="46"/>
                      </a:lnTo>
                      <a:lnTo>
                        <a:pt x="677" y="62"/>
                      </a:lnTo>
                      <a:lnTo>
                        <a:pt x="630" y="81"/>
                      </a:lnTo>
                      <a:lnTo>
                        <a:pt x="584" y="101"/>
                      </a:lnTo>
                      <a:lnTo>
                        <a:pt x="539" y="124"/>
                      </a:lnTo>
                      <a:lnTo>
                        <a:pt x="497" y="149"/>
                      </a:lnTo>
                      <a:lnTo>
                        <a:pt x="455" y="176"/>
                      </a:lnTo>
                      <a:lnTo>
                        <a:pt x="415" y="204"/>
                      </a:lnTo>
                      <a:lnTo>
                        <a:pt x="376" y="235"/>
                      </a:lnTo>
                      <a:lnTo>
                        <a:pt x="338" y="268"/>
                      </a:lnTo>
                      <a:lnTo>
                        <a:pt x="302" y="302"/>
                      </a:lnTo>
                      <a:lnTo>
                        <a:pt x="268" y="338"/>
                      </a:lnTo>
                      <a:lnTo>
                        <a:pt x="236" y="375"/>
                      </a:lnTo>
                      <a:lnTo>
                        <a:pt x="205" y="415"/>
                      </a:lnTo>
                      <a:lnTo>
                        <a:pt x="176" y="455"/>
                      </a:lnTo>
                      <a:lnTo>
                        <a:pt x="149" y="497"/>
                      </a:lnTo>
                      <a:lnTo>
                        <a:pt x="125" y="539"/>
                      </a:lnTo>
                      <a:lnTo>
                        <a:pt x="102" y="584"/>
                      </a:lnTo>
                      <a:lnTo>
                        <a:pt x="81" y="630"/>
                      </a:lnTo>
                      <a:lnTo>
                        <a:pt x="63" y="677"/>
                      </a:lnTo>
                      <a:lnTo>
                        <a:pt x="47" y="725"/>
                      </a:lnTo>
                      <a:lnTo>
                        <a:pt x="33" y="773"/>
                      </a:lnTo>
                      <a:lnTo>
                        <a:pt x="21" y="824"/>
                      </a:lnTo>
                      <a:lnTo>
                        <a:pt x="12" y="874"/>
                      </a:lnTo>
                      <a:lnTo>
                        <a:pt x="6" y="926"/>
                      </a:lnTo>
                      <a:lnTo>
                        <a:pt x="1" y="978"/>
                      </a:lnTo>
                      <a:lnTo>
                        <a:pt x="0" y="1032"/>
                      </a:lnTo>
                      <a:lnTo>
                        <a:pt x="0" y="16284"/>
                      </a:lnTo>
                      <a:lnTo>
                        <a:pt x="1" y="16338"/>
                      </a:lnTo>
                      <a:lnTo>
                        <a:pt x="6" y="16390"/>
                      </a:lnTo>
                      <a:lnTo>
                        <a:pt x="12" y="16441"/>
                      </a:lnTo>
                      <a:lnTo>
                        <a:pt x="21" y="16492"/>
                      </a:lnTo>
                      <a:lnTo>
                        <a:pt x="33" y="16543"/>
                      </a:lnTo>
                      <a:lnTo>
                        <a:pt x="47" y="16592"/>
                      </a:lnTo>
                      <a:lnTo>
                        <a:pt x="63" y="16639"/>
                      </a:lnTo>
                      <a:lnTo>
                        <a:pt x="81" y="16686"/>
                      </a:lnTo>
                      <a:lnTo>
                        <a:pt x="102" y="16732"/>
                      </a:lnTo>
                      <a:lnTo>
                        <a:pt x="125" y="16776"/>
                      </a:lnTo>
                      <a:lnTo>
                        <a:pt x="149" y="16820"/>
                      </a:lnTo>
                      <a:lnTo>
                        <a:pt x="176" y="16861"/>
                      </a:lnTo>
                      <a:lnTo>
                        <a:pt x="205" y="16902"/>
                      </a:lnTo>
                      <a:lnTo>
                        <a:pt x="236" y="16941"/>
                      </a:lnTo>
                      <a:lnTo>
                        <a:pt x="268" y="16979"/>
                      </a:lnTo>
                      <a:lnTo>
                        <a:pt x="302" y="17014"/>
                      </a:lnTo>
                      <a:lnTo>
                        <a:pt x="338" y="17048"/>
                      </a:lnTo>
                      <a:lnTo>
                        <a:pt x="376" y="17081"/>
                      </a:lnTo>
                      <a:lnTo>
                        <a:pt x="415" y="17111"/>
                      </a:lnTo>
                      <a:lnTo>
                        <a:pt x="455" y="17140"/>
                      </a:lnTo>
                      <a:lnTo>
                        <a:pt x="497" y="17167"/>
                      </a:lnTo>
                      <a:lnTo>
                        <a:pt x="539" y="17191"/>
                      </a:lnTo>
                      <a:lnTo>
                        <a:pt x="584" y="17215"/>
                      </a:lnTo>
                      <a:lnTo>
                        <a:pt x="630" y="17235"/>
                      </a:lnTo>
                      <a:lnTo>
                        <a:pt x="677" y="17254"/>
                      </a:lnTo>
                      <a:lnTo>
                        <a:pt x="725" y="17270"/>
                      </a:lnTo>
                      <a:lnTo>
                        <a:pt x="773" y="17284"/>
                      </a:lnTo>
                      <a:lnTo>
                        <a:pt x="824" y="17295"/>
                      </a:lnTo>
                      <a:lnTo>
                        <a:pt x="874" y="17304"/>
                      </a:lnTo>
                      <a:lnTo>
                        <a:pt x="926" y="17311"/>
                      </a:lnTo>
                      <a:lnTo>
                        <a:pt x="979" y="17315"/>
                      </a:lnTo>
                      <a:lnTo>
                        <a:pt x="1031" y="17316"/>
                      </a:lnTo>
                      <a:lnTo>
                        <a:pt x="12290" y="17316"/>
                      </a:lnTo>
                      <a:lnTo>
                        <a:pt x="12343" y="17315"/>
                      </a:lnTo>
                      <a:lnTo>
                        <a:pt x="12395" y="17311"/>
                      </a:lnTo>
                      <a:lnTo>
                        <a:pt x="12446" y="17304"/>
                      </a:lnTo>
                      <a:lnTo>
                        <a:pt x="12497" y="17295"/>
                      </a:lnTo>
                      <a:lnTo>
                        <a:pt x="12547" y="17284"/>
                      </a:lnTo>
                      <a:lnTo>
                        <a:pt x="12597" y="17270"/>
                      </a:lnTo>
                      <a:lnTo>
                        <a:pt x="12644" y="17254"/>
                      </a:lnTo>
                      <a:lnTo>
                        <a:pt x="12691" y="17235"/>
                      </a:lnTo>
                      <a:lnTo>
                        <a:pt x="12736" y="17215"/>
                      </a:lnTo>
                      <a:lnTo>
                        <a:pt x="12781" y="17191"/>
                      </a:lnTo>
                      <a:lnTo>
                        <a:pt x="12825" y="17167"/>
                      </a:lnTo>
                      <a:lnTo>
                        <a:pt x="12866" y="17140"/>
                      </a:lnTo>
                      <a:lnTo>
                        <a:pt x="12907" y="17111"/>
                      </a:lnTo>
                      <a:lnTo>
                        <a:pt x="12946" y="17081"/>
                      </a:lnTo>
                      <a:lnTo>
                        <a:pt x="12983" y="17048"/>
                      </a:lnTo>
                      <a:lnTo>
                        <a:pt x="13018" y="17014"/>
                      </a:lnTo>
                      <a:lnTo>
                        <a:pt x="13052" y="16979"/>
                      </a:lnTo>
                      <a:lnTo>
                        <a:pt x="13085" y="16941"/>
                      </a:lnTo>
                      <a:lnTo>
                        <a:pt x="13116" y="16902"/>
                      </a:lnTo>
                      <a:lnTo>
                        <a:pt x="13144" y="16861"/>
                      </a:lnTo>
                      <a:lnTo>
                        <a:pt x="13171" y="16820"/>
                      </a:lnTo>
                      <a:lnTo>
                        <a:pt x="13196" y="16776"/>
                      </a:lnTo>
                      <a:lnTo>
                        <a:pt x="13219" y="16732"/>
                      </a:lnTo>
                      <a:lnTo>
                        <a:pt x="13239" y="16686"/>
                      </a:lnTo>
                      <a:lnTo>
                        <a:pt x="13258" y="16639"/>
                      </a:lnTo>
                      <a:lnTo>
                        <a:pt x="13274" y="16592"/>
                      </a:lnTo>
                      <a:lnTo>
                        <a:pt x="13288" y="16543"/>
                      </a:lnTo>
                      <a:lnTo>
                        <a:pt x="13299" y="16492"/>
                      </a:lnTo>
                      <a:lnTo>
                        <a:pt x="13308" y="16441"/>
                      </a:lnTo>
                      <a:lnTo>
                        <a:pt x="13315" y="16390"/>
                      </a:lnTo>
                      <a:lnTo>
                        <a:pt x="13319" y="16338"/>
                      </a:lnTo>
                      <a:lnTo>
                        <a:pt x="13320" y="16284"/>
                      </a:lnTo>
                      <a:lnTo>
                        <a:pt x="13320" y="1032"/>
                      </a:lnTo>
                      <a:lnTo>
                        <a:pt x="13319" y="978"/>
                      </a:lnTo>
                      <a:lnTo>
                        <a:pt x="13315" y="926"/>
                      </a:lnTo>
                      <a:lnTo>
                        <a:pt x="13308" y="874"/>
                      </a:lnTo>
                      <a:lnTo>
                        <a:pt x="13299" y="824"/>
                      </a:lnTo>
                      <a:lnTo>
                        <a:pt x="13288" y="773"/>
                      </a:lnTo>
                      <a:lnTo>
                        <a:pt x="13274" y="725"/>
                      </a:lnTo>
                      <a:lnTo>
                        <a:pt x="13258" y="677"/>
                      </a:lnTo>
                      <a:lnTo>
                        <a:pt x="13239" y="630"/>
                      </a:lnTo>
                      <a:lnTo>
                        <a:pt x="13219" y="584"/>
                      </a:lnTo>
                      <a:lnTo>
                        <a:pt x="13196" y="539"/>
                      </a:lnTo>
                      <a:lnTo>
                        <a:pt x="13171" y="497"/>
                      </a:lnTo>
                      <a:lnTo>
                        <a:pt x="13144" y="455"/>
                      </a:lnTo>
                      <a:lnTo>
                        <a:pt x="13116" y="415"/>
                      </a:lnTo>
                      <a:lnTo>
                        <a:pt x="13085" y="375"/>
                      </a:lnTo>
                      <a:lnTo>
                        <a:pt x="13052" y="338"/>
                      </a:lnTo>
                      <a:lnTo>
                        <a:pt x="13018" y="302"/>
                      </a:lnTo>
                      <a:lnTo>
                        <a:pt x="12983" y="268"/>
                      </a:lnTo>
                      <a:lnTo>
                        <a:pt x="12946" y="235"/>
                      </a:lnTo>
                      <a:lnTo>
                        <a:pt x="12907" y="204"/>
                      </a:lnTo>
                      <a:lnTo>
                        <a:pt x="12866" y="176"/>
                      </a:lnTo>
                      <a:lnTo>
                        <a:pt x="12825" y="149"/>
                      </a:lnTo>
                      <a:lnTo>
                        <a:pt x="12781" y="124"/>
                      </a:lnTo>
                      <a:lnTo>
                        <a:pt x="12736" y="101"/>
                      </a:lnTo>
                      <a:lnTo>
                        <a:pt x="12691" y="81"/>
                      </a:lnTo>
                      <a:lnTo>
                        <a:pt x="12644" y="62"/>
                      </a:lnTo>
                      <a:lnTo>
                        <a:pt x="12597" y="46"/>
                      </a:lnTo>
                      <a:lnTo>
                        <a:pt x="12547" y="33"/>
                      </a:lnTo>
                      <a:lnTo>
                        <a:pt x="12497" y="21"/>
                      </a:lnTo>
                      <a:lnTo>
                        <a:pt x="12446" y="11"/>
                      </a:lnTo>
                      <a:lnTo>
                        <a:pt x="12395" y="4"/>
                      </a:lnTo>
                      <a:lnTo>
                        <a:pt x="12343" y="1"/>
                      </a:lnTo>
                      <a:lnTo>
                        <a:pt x="12290" y="0"/>
                      </a:lnTo>
                      <a:close/>
                      <a:moveTo>
                        <a:pt x="12759" y="16284"/>
                      </a:moveTo>
                      <a:lnTo>
                        <a:pt x="12758" y="16309"/>
                      </a:lnTo>
                      <a:lnTo>
                        <a:pt x="12756" y="16332"/>
                      </a:lnTo>
                      <a:lnTo>
                        <a:pt x="12753" y="16356"/>
                      </a:lnTo>
                      <a:lnTo>
                        <a:pt x="12749" y="16379"/>
                      </a:lnTo>
                      <a:lnTo>
                        <a:pt x="12744" y="16402"/>
                      </a:lnTo>
                      <a:lnTo>
                        <a:pt x="12738" y="16424"/>
                      </a:lnTo>
                      <a:lnTo>
                        <a:pt x="12731" y="16446"/>
                      </a:lnTo>
                      <a:lnTo>
                        <a:pt x="12721" y="16467"/>
                      </a:lnTo>
                      <a:lnTo>
                        <a:pt x="12712" y="16488"/>
                      </a:lnTo>
                      <a:lnTo>
                        <a:pt x="12702" y="16508"/>
                      </a:lnTo>
                      <a:lnTo>
                        <a:pt x="12691" y="16527"/>
                      </a:lnTo>
                      <a:lnTo>
                        <a:pt x="12679" y="16547"/>
                      </a:lnTo>
                      <a:lnTo>
                        <a:pt x="12665" y="16565"/>
                      </a:lnTo>
                      <a:lnTo>
                        <a:pt x="12652" y="16583"/>
                      </a:lnTo>
                      <a:lnTo>
                        <a:pt x="12637" y="16600"/>
                      </a:lnTo>
                      <a:lnTo>
                        <a:pt x="12621" y="16617"/>
                      </a:lnTo>
                      <a:lnTo>
                        <a:pt x="12605" y="16632"/>
                      </a:lnTo>
                      <a:lnTo>
                        <a:pt x="12587" y="16647"/>
                      </a:lnTo>
                      <a:lnTo>
                        <a:pt x="12570" y="16660"/>
                      </a:lnTo>
                      <a:lnTo>
                        <a:pt x="12552" y="16674"/>
                      </a:lnTo>
                      <a:lnTo>
                        <a:pt x="12532" y="16686"/>
                      </a:lnTo>
                      <a:lnTo>
                        <a:pt x="12513" y="16698"/>
                      </a:lnTo>
                      <a:lnTo>
                        <a:pt x="12492" y="16707"/>
                      </a:lnTo>
                      <a:lnTo>
                        <a:pt x="12472" y="16716"/>
                      </a:lnTo>
                      <a:lnTo>
                        <a:pt x="12451" y="16726"/>
                      </a:lnTo>
                      <a:lnTo>
                        <a:pt x="12429" y="16733"/>
                      </a:lnTo>
                      <a:lnTo>
                        <a:pt x="12406" y="16739"/>
                      </a:lnTo>
                      <a:lnTo>
                        <a:pt x="12384" y="16745"/>
                      </a:lnTo>
                      <a:lnTo>
                        <a:pt x="12361" y="16748"/>
                      </a:lnTo>
                      <a:lnTo>
                        <a:pt x="12337" y="16752"/>
                      </a:lnTo>
                      <a:lnTo>
                        <a:pt x="12314" y="16753"/>
                      </a:lnTo>
                      <a:lnTo>
                        <a:pt x="12290" y="16754"/>
                      </a:lnTo>
                      <a:lnTo>
                        <a:pt x="1031" y="16754"/>
                      </a:lnTo>
                      <a:lnTo>
                        <a:pt x="1007" y="16753"/>
                      </a:lnTo>
                      <a:lnTo>
                        <a:pt x="983" y="16752"/>
                      </a:lnTo>
                      <a:lnTo>
                        <a:pt x="960" y="16748"/>
                      </a:lnTo>
                      <a:lnTo>
                        <a:pt x="936" y="16745"/>
                      </a:lnTo>
                      <a:lnTo>
                        <a:pt x="914" y="16739"/>
                      </a:lnTo>
                      <a:lnTo>
                        <a:pt x="892" y="16733"/>
                      </a:lnTo>
                      <a:lnTo>
                        <a:pt x="870" y="16726"/>
                      </a:lnTo>
                      <a:lnTo>
                        <a:pt x="849" y="16716"/>
                      </a:lnTo>
                      <a:lnTo>
                        <a:pt x="828" y="16707"/>
                      </a:lnTo>
                      <a:lnTo>
                        <a:pt x="808" y="16698"/>
                      </a:lnTo>
                      <a:lnTo>
                        <a:pt x="788" y="16686"/>
                      </a:lnTo>
                      <a:lnTo>
                        <a:pt x="769" y="16674"/>
                      </a:lnTo>
                      <a:lnTo>
                        <a:pt x="751" y="16660"/>
                      </a:lnTo>
                      <a:lnTo>
                        <a:pt x="733" y="16647"/>
                      </a:lnTo>
                      <a:lnTo>
                        <a:pt x="715" y="16632"/>
                      </a:lnTo>
                      <a:lnTo>
                        <a:pt x="700" y="16617"/>
                      </a:lnTo>
                      <a:lnTo>
                        <a:pt x="684" y="16600"/>
                      </a:lnTo>
                      <a:lnTo>
                        <a:pt x="670" y="16583"/>
                      </a:lnTo>
                      <a:lnTo>
                        <a:pt x="656" y="16565"/>
                      </a:lnTo>
                      <a:lnTo>
                        <a:pt x="643" y="16547"/>
                      </a:lnTo>
                      <a:lnTo>
                        <a:pt x="630" y="16527"/>
                      </a:lnTo>
                      <a:lnTo>
                        <a:pt x="619" y="16508"/>
                      </a:lnTo>
                      <a:lnTo>
                        <a:pt x="609" y="16488"/>
                      </a:lnTo>
                      <a:lnTo>
                        <a:pt x="599" y="16467"/>
                      </a:lnTo>
                      <a:lnTo>
                        <a:pt x="591" y="16446"/>
                      </a:lnTo>
                      <a:lnTo>
                        <a:pt x="584" y="16424"/>
                      </a:lnTo>
                      <a:lnTo>
                        <a:pt x="577" y="16402"/>
                      </a:lnTo>
                      <a:lnTo>
                        <a:pt x="572" y="16379"/>
                      </a:lnTo>
                      <a:lnTo>
                        <a:pt x="568" y="16356"/>
                      </a:lnTo>
                      <a:lnTo>
                        <a:pt x="565" y="16332"/>
                      </a:lnTo>
                      <a:lnTo>
                        <a:pt x="563" y="16309"/>
                      </a:lnTo>
                      <a:lnTo>
                        <a:pt x="563" y="16284"/>
                      </a:lnTo>
                      <a:lnTo>
                        <a:pt x="563" y="1032"/>
                      </a:lnTo>
                      <a:lnTo>
                        <a:pt x="563" y="1007"/>
                      </a:lnTo>
                      <a:lnTo>
                        <a:pt x="565" y="983"/>
                      </a:lnTo>
                      <a:lnTo>
                        <a:pt x="568" y="960"/>
                      </a:lnTo>
                      <a:lnTo>
                        <a:pt x="572" y="936"/>
                      </a:lnTo>
                      <a:lnTo>
                        <a:pt x="577" y="914"/>
                      </a:lnTo>
                      <a:lnTo>
                        <a:pt x="584" y="892"/>
                      </a:lnTo>
                      <a:lnTo>
                        <a:pt x="591" y="871"/>
                      </a:lnTo>
                      <a:lnTo>
                        <a:pt x="599" y="848"/>
                      </a:lnTo>
                      <a:lnTo>
                        <a:pt x="609" y="828"/>
                      </a:lnTo>
                      <a:lnTo>
                        <a:pt x="619" y="808"/>
                      </a:lnTo>
                      <a:lnTo>
                        <a:pt x="630" y="788"/>
                      </a:lnTo>
                      <a:lnTo>
                        <a:pt x="643" y="770"/>
                      </a:lnTo>
                      <a:lnTo>
                        <a:pt x="656" y="751"/>
                      </a:lnTo>
                      <a:lnTo>
                        <a:pt x="670" y="733"/>
                      </a:lnTo>
                      <a:lnTo>
                        <a:pt x="684" y="715"/>
                      </a:lnTo>
                      <a:lnTo>
                        <a:pt x="700" y="699"/>
                      </a:lnTo>
                      <a:lnTo>
                        <a:pt x="715" y="684"/>
                      </a:lnTo>
                      <a:lnTo>
                        <a:pt x="733" y="670"/>
                      </a:lnTo>
                      <a:lnTo>
                        <a:pt x="751" y="656"/>
                      </a:lnTo>
                      <a:lnTo>
                        <a:pt x="769" y="643"/>
                      </a:lnTo>
                      <a:lnTo>
                        <a:pt x="788" y="630"/>
                      </a:lnTo>
                      <a:lnTo>
                        <a:pt x="808" y="619"/>
                      </a:lnTo>
                      <a:lnTo>
                        <a:pt x="828" y="609"/>
                      </a:lnTo>
                      <a:lnTo>
                        <a:pt x="849" y="599"/>
                      </a:lnTo>
                      <a:lnTo>
                        <a:pt x="870" y="591"/>
                      </a:lnTo>
                      <a:lnTo>
                        <a:pt x="892" y="583"/>
                      </a:lnTo>
                      <a:lnTo>
                        <a:pt x="914" y="577"/>
                      </a:lnTo>
                      <a:lnTo>
                        <a:pt x="936" y="572"/>
                      </a:lnTo>
                      <a:lnTo>
                        <a:pt x="960" y="567"/>
                      </a:lnTo>
                      <a:lnTo>
                        <a:pt x="983" y="564"/>
                      </a:lnTo>
                      <a:lnTo>
                        <a:pt x="1007" y="563"/>
                      </a:lnTo>
                      <a:lnTo>
                        <a:pt x="1031" y="561"/>
                      </a:lnTo>
                      <a:lnTo>
                        <a:pt x="12290" y="561"/>
                      </a:lnTo>
                      <a:lnTo>
                        <a:pt x="12314" y="563"/>
                      </a:lnTo>
                      <a:lnTo>
                        <a:pt x="12337" y="564"/>
                      </a:lnTo>
                      <a:lnTo>
                        <a:pt x="12361" y="567"/>
                      </a:lnTo>
                      <a:lnTo>
                        <a:pt x="12384" y="572"/>
                      </a:lnTo>
                      <a:lnTo>
                        <a:pt x="12406" y="577"/>
                      </a:lnTo>
                      <a:lnTo>
                        <a:pt x="12429" y="583"/>
                      </a:lnTo>
                      <a:lnTo>
                        <a:pt x="12451" y="591"/>
                      </a:lnTo>
                      <a:lnTo>
                        <a:pt x="12472" y="599"/>
                      </a:lnTo>
                      <a:lnTo>
                        <a:pt x="12492" y="609"/>
                      </a:lnTo>
                      <a:lnTo>
                        <a:pt x="12513" y="619"/>
                      </a:lnTo>
                      <a:lnTo>
                        <a:pt x="12532" y="630"/>
                      </a:lnTo>
                      <a:lnTo>
                        <a:pt x="12552" y="643"/>
                      </a:lnTo>
                      <a:lnTo>
                        <a:pt x="12570" y="656"/>
                      </a:lnTo>
                      <a:lnTo>
                        <a:pt x="12587" y="670"/>
                      </a:lnTo>
                      <a:lnTo>
                        <a:pt x="12605" y="684"/>
                      </a:lnTo>
                      <a:lnTo>
                        <a:pt x="12621" y="699"/>
                      </a:lnTo>
                      <a:lnTo>
                        <a:pt x="12637" y="715"/>
                      </a:lnTo>
                      <a:lnTo>
                        <a:pt x="12652" y="733"/>
                      </a:lnTo>
                      <a:lnTo>
                        <a:pt x="12665" y="751"/>
                      </a:lnTo>
                      <a:lnTo>
                        <a:pt x="12679" y="770"/>
                      </a:lnTo>
                      <a:lnTo>
                        <a:pt x="12691" y="788"/>
                      </a:lnTo>
                      <a:lnTo>
                        <a:pt x="12702" y="808"/>
                      </a:lnTo>
                      <a:lnTo>
                        <a:pt x="12712" y="828"/>
                      </a:lnTo>
                      <a:lnTo>
                        <a:pt x="12721" y="848"/>
                      </a:lnTo>
                      <a:lnTo>
                        <a:pt x="12731" y="871"/>
                      </a:lnTo>
                      <a:lnTo>
                        <a:pt x="12738" y="892"/>
                      </a:lnTo>
                      <a:lnTo>
                        <a:pt x="12744" y="914"/>
                      </a:lnTo>
                      <a:lnTo>
                        <a:pt x="12749" y="936"/>
                      </a:lnTo>
                      <a:lnTo>
                        <a:pt x="12753" y="960"/>
                      </a:lnTo>
                      <a:lnTo>
                        <a:pt x="12756" y="983"/>
                      </a:lnTo>
                      <a:lnTo>
                        <a:pt x="12758" y="1007"/>
                      </a:lnTo>
                      <a:lnTo>
                        <a:pt x="12759" y="1032"/>
                      </a:lnTo>
                      <a:lnTo>
                        <a:pt x="12759" y="16284"/>
                      </a:lnTo>
                      <a:close/>
                    </a:path>
                  </a:pathLst>
                </a:custGeom>
                <a:solidFill>
                  <a:srgbClr val="C3D8E7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90" name="Oval 5"/>
            <p:cNvSpPr>
              <a:spLocks noChangeArrowheads="1"/>
            </p:cNvSpPr>
            <p:nvPr/>
          </p:nvSpPr>
          <p:spPr bwMode="gray">
            <a:xfrm rot="20601703">
              <a:off x="2093913" y="2948955"/>
              <a:ext cx="6018213" cy="3151189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9" name="Arc 8"/>
            <p:cNvSpPr>
              <a:spLocks/>
            </p:cNvSpPr>
            <p:nvPr/>
          </p:nvSpPr>
          <p:spPr bwMode="gray">
            <a:xfrm rot="20601703" flipH="1">
              <a:off x="2365361" y="4623768"/>
              <a:ext cx="3425825" cy="1541463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gamma/>
                    <a:shade val="69804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Arc 7"/>
            <p:cNvSpPr>
              <a:spLocks/>
            </p:cNvSpPr>
            <p:nvPr/>
          </p:nvSpPr>
          <p:spPr bwMode="gray">
            <a:xfrm rot="20601703">
              <a:off x="4926013" y="2664792"/>
              <a:ext cx="2976563" cy="2054226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4" name="Arc 9"/>
            <p:cNvSpPr>
              <a:spLocks/>
            </p:cNvSpPr>
            <p:nvPr/>
          </p:nvSpPr>
          <p:spPr bwMode="gray">
            <a:xfrm rot="20601703">
              <a:off x="3462338" y="2714005"/>
              <a:ext cx="3371850" cy="1479551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333399">
                    <a:gamma/>
                    <a:tint val="42353"/>
                    <a:invGamma/>
                  </a:srgbClr>
                </a:gs>
                <a:gs pos="100000">
                  <a:srgbClr val="333399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Arc 10"/>
            <p:cNvSpPr>
              <a:spLocks/>
            </p:cNvSpPr>
            <p:nvPr/>
          </p:nvSpPr>
          <p:spPr bwMode="gray">
            <a:xfrm rot="20601703" flipH="1">
              <a:off x="2051050" y="3333130"/>
              <a:ext cx="2978150" cy="2159001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rgbClr val="333399"/>
                </a:gs>
                <a:gs pos="100000">
                  <a:srgbClr val="33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Oval 11"/>
            <p:cNvSpPr>
              <a:spLocks noChangeArrowheads="1"/>
            </p:cNvSpPr>
            <p:nvPr/>
          </p:nvSpPr>
          <p:spPr bwMode="gray">
            <a:xfrm rot="20601703">
              <a:off x="3678238" y="3526805"/>
              <a:ext cx="2816225" cy="1400175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24314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gray">
            <a:xfrm>
              <a:off x="5207000" y="4855543"/>
              <a:ext cx="903288" cy="11303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alpha val="19000"/>
                  </a:srgbClr>
                </a:gs>
                <a:gs pos="100000">
                  <a:srgbClr val="009999">
                    <a:gamma/>
                    <a:tint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gray">
            <a:xfrm>
              <a:off x="6211888" y="4155455"/>
              <a:ext cx="1854200" cy="338554"/>
            </a:xfrm>
            <a:custGeom>
              <a:avLst/>
              <a:gdLst>
                <a:gd name="T0" fmla="*/ 2147483647 w 1117"/>
                <a:gd name="T1" fmla="*/ 2147483647 h 1119"/>
                <a:gd name="T2" fmla="*/ 2147483647 w 1117"/>
                <a:gd name="T3" fmla="*/ 0 h 1119"/>
                <a:gd name="T4" fmla="*/ 2147483647 w 1117"/>
                <a:gd name="T5" fmla="*/ 2147483647 h 1119"/>
                <a:gd name="T6" fmla="*/ 2147483647 w 1117"/>
                <a:gd name="T7" fmla="*/ 2147483647 h 1119"/>
                <a:gd name="T8" fmla="*/ 2147483647 w 1117"/>
                <a:gd name="T9" fmla="*/ 2147483647 h 1119"/>
                <a:gd name="T10" fmla="*/ 2147483647 w 1117"/>
                <a:gd name="T11" fmla="*/ 2147483647 h 1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7"/>
                <a:gd name="T19" fmla="*/ 0 h 1119"/>
                <a:gd name="T20" fmla="*/ 1117 w 1117"/>
                <a:gd name="T21" fmla="*/ 1119 h 1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7" h="1119">
                  <a:moveTo>
                    <a:pt x="21" y="888"/>
                  </a:moveTo>
                  <a:lnTo>
                    <a:pt x="1117" y="0"/>
                  </a:lnTo>
                  <a:lnTo>
                    <a:pt x="1093" y="256"/>
                  </a:lnTo>
                  <a:cubicBezTo>
                    <a:pt x="1026" y="373"/>
                    <a:pt x="896" y="560"/>
                    <a:pt x="717" y="704"/>
                  </a:cubicBezTo>
                  <a:cubicBezTo>
                    <a:pt x="538" y="848"/>
                    <a:pt x="133" y="1088"/>
                    <a:pt x="17" y="1119"/>
                  </a:cubicBezTo>
                  <a:cubicBezTo>
                    <a:pt x="0" y="1037"/>
                    <a:pt x="21" y="888"/>
                    <a:pt x="21" y="888"/>
                  </a:cubicBezTo>
                  <a:close/>
                </a:path>
              </a:pathLst>
            </a:custGeom>
            <a:gradFill rotWithShape="0">
              <a:gsLst>
                <a:gs pos="0">
                  <a:srgbClr val="B5DA46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4" name="Arc 17"/>
            <p:cNvSpPr>
              <a:spLocks/>
            </p:cNvSpPr>
            <p:nvPr/>
          </p:nvSpPr>
          <p:spPr bwMode="gray">
            <a:xfrm rot="20539205">
              <a:off x="5233988" y="3515693"/>
              <a:ext cx="2851150" cy="1943101"/>
            </a:xfrm>
            <a:custGeom>
              <a:avLst/>
              <a:gdLst>
                <a:gd name="T0" fmla="*/ 0 w 18016"/>
                <a:gd name="T1" fmla="*/ 0 h 21282"/>
                <a:gd name="T2" fmla="*/ 0 w 18016"/>
                <a:gd name="T3" fmla="*/ 0 h 21282"/>
                <a:gd name="T4" fmla="*/ 0 w 18016"/>
                <a:gd name="T5" fmla="*/ 0 h 21282"/>
                <a:gd name="T6" fmla="*/ 0 60000 65536"/>
                <a:gd name="T7" fmla="*/ 0 60000 65536"/>
                <a:gd name="T8" fmla="*/ 0 60000 65536"/>
                <a:gd name="T9" fmla="*/ 0 w 18016"/>
                <a:gd name="T10" fmla="*/ 0 h 21282"/>
                <a:gd name="T11" fmla="*/ 18016 w 18016"/>
                <a:gd name="T12" fmla="*/ 21282 h 21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lnTo>
                    <a:pt x="18016" y="11915"/>
                  </a:ln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58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gray">
            <a:xfrm>
              <a:off x="5308600" y="4652343"/>
              <a:ext cx="965200" cy="338554"/>
            </a:xfrm>
            <a:custGeom>
              <a:avLst/>
              <a:gdLst>
                <a:gd name="T0" fmla="*/ 2147483647 w 582"/>
                <a:gd name="T1" fmla="*/ 2147483647 h 826"/>
                <a:gd name="T2" fmla="*/ 2147483647 w 582"/>
                <a:gd name="T3" fmla="*/ 2147483647 h 826"/>
                <a:gd name="T4" fmla="*/ 0 w 582"/>
                <a:gd name="T5" fmla="*/ 2147483647 h 826"/>
                <a:gd name="T6" fmla="*/ 2147483647 w 582"/>
                <a:gd name="T7" fmla="*/ 0 h 826"/>
                <a:gd name="T8" fmla="*/ 2147483647 w 582"/>
                <a:gd name="T9" fmla="*/ 2147483647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826"/>
                <a:gd name="T17" fmla="*/ 582 w 582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826">
                  <a:moveTo>
                    <a:pt x="582" y="572"/>
                  </a:moveTo>
                  <a:lnTo>
                    <a:pt x="562" y="826"/>
                  </a:lnTo>
                  <a:lnTo>
                    <a:pt x="0" y="42"/>
                  </a:lnTo>
                  <a:lnTo>
                    <a:pt x="90" y="0"/>
                  </a:lnTo>
                  <a:lnTo>
                    <a:pt x="582" y="572"/>
                  </a:ln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BEDF5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6" name="Oval 19"/>
            <p:cNvSpPr>
              <a:spLocks noChangeArrowheads="1"/>
            </p:cNvSpPr>
            <p:nvPr/>
          </p:nvSpPr>
          <p:spPr bwMode="gray">
            <a:xfrm rot="20601703">
              <a:off x="3784600" y="3790330"/>
              <a:ext cx="2701925" cy="11398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07" name="Text Box 15"/>
            <p:cNvSpPr txBox="1">
              <a:spLocks noChangeArrowheads="1"/>
            </p:cNvSpPr>
            <p:nvPr/>
          </p:nvSpPr>
          <p:spPr bwMode="gray">
            <a:xfrm>
              <a:off x="6084168" y="2823319"/>
              <a:ext cx="172326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kumimoji="0" lang="ja-JP" altLang="en-US" sz="1200" b="1" dirty="0">
                  <a:solidFill>
                    <a:srgbClr val="FFFFFF"/>
                  </a:solidFill>
                  <a:latin typeface="HG丸ｺﾞｼｯｸM-PRO" pitchFamily="50" charset="-128"/>
                  <a:ea typeface="HG丸ｺﾞｼｯｸM-PRO" pitchFamily="50" charset="-128"/>
                </a:rPr>
                <a:t>国際特許出願</a:t>
              </a:r>
            </a:p>
            <a:p>
              <a:pPr algn="ctr" eaLnBrk="0" hangingPunct="0">
                <a:defRPr/>
              </a:pPr>
              <a:r>
                <a:rPr kumimoji="0" lang="en-US" altLang="ja-JP" sz="120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PCT</a:t>
              </a:r>
              <a:r>
                <a:rPr kumimoji="0" lang="ja-JP" altLang="en-US" sz="120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  <a:r>
                <a:rPr kumimoji="0" lang="en-US" altLang="ja-JP" sz="120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4</a:t>
              </a:r>
              <a:r>
                <a:rPr kumimoji="0" lang="ja-JP" altLang="en-US" sz="1200" b="1" dirty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件</a:t>
              </a:r>
              <a:endParaRPr kumimoji="0" lang="zh-CN" altLang="en-US" sz="12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08" name="Text Box 14"/>
            <p:cNvSpPr txBox="1">
              <a:spLocks noChangeArrowheads="1"/>
            </p:cNvSpPr>
            <p:nvPr/>
          </p:nvSpPr>
          <p:spPr bwMode="gray">
            <a:xfrm>
              <a:off x="4229851" y="2708920"/>
              <a:ext cx="257439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kumimoji="0" lang="ja-JP" altLang="en-US" sz="1200" b="1" dirty="0">
                  <a:solidFill>
                    <a:srgbClr val="FFFFFF"/>
                  </a:solidFill>
                  <a:latin typeface="HG丸ｺﾞｼｯｸM-PRO" pitchFamily="50" charset="-128"/>
                  <a:ea typeface="HG丸ｺﾞｼｯｸM-PRO" pitchFamily="50" charset="-128"/>
                </a:rPr>
                <a:t>中国 特許申請 </a:t>
              </a:r>
              <a:r>
                <a:rPr kumimoji="0" lang="en-US" altLang="ja-JP" sz="1200" b="1" dirty="0">
                  <a:solidFill>
                    <a:srgbClr val="FFFFFF"/>
                  </a:solidFill>
                  <a:latin typeface="HG丸ｺﾞｼｯｸM-PRO" pitchFamily="50" charset="-128"/>
                  <a:ea typeface="HG丸ｺﾞｼｯｸM-PRO" pitchFamily="50" charset="-128"/>
                </a:rPr>
                <a:t>7</a:t>
              </a:r>
              <a:r>
                <a:rPr kumimoji="0" lang="ja-JP" altLang="en-US" sz="1200" b="1" dirty="0">
                  <a:solidFill>
                    <a:srgbClr val="FFFFFF"/>
                  </a:solidFill>
                  <a:latin typeface="HG丸ｺﾞｼｯｸM-PRO" pitchFamily="50" charset="-128"/>
                  <a:ea typeface="HG丸ｺﾞｼｯｸM-PRO" pitchFamily="50" charset="-128"/>
                </a:rPr>
                <a:t>６件</a:t>
              </a:r>
              <a:endParaRPr kumimoji="0" lang="zh-CN" altLang="en-US" sz="12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eaLnBrk="0" hangingPunct="0">
                <a:defRPr/>
              </a:pPr>
              <a:r>
                <a:rPr kumimoji="0" lang="ja-JP" altLang="en-US" sz="1200" b="1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権利化 </a:t>
              </a:r>
              <a:r>
                <a:rPr kumimoji="0" lang="en-US" altLang="zh-CN" sz="1200" b="1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3</a:t>
              </a:r>
              <a:r>
                <a:rPr kumimoji="0" lang="ja-JP" altLang="en-US" sz="1200" b="1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７件</a:t>
              </a:r>
              <a:endParaRPr kumimoji="0" lang="zh-CN" altLang="en-US" sz="12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09" name="Text Box 13"/>
            <p:cNvSpPr txBox="1">
              <a:spLocks noChangeArrowheads="1"/>
            </p:cNvSpPr>
            <p:nvPr/>
          </p:nvSpPr>
          <p:spPr bwMode="gray">
            <a:xfrm>
              <a:off x="2809520" y="3717032"/>
              <a:ext cx="112082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HGP行書体" pitchFamily="66" charset="-128"/>
                </a:defRPr>
              </a:lvl9pPr>
            </a:lstStyle>
            <a:p>
              <a:pPr algn="ctr" eaLnBrk="0" hangingPunct="0"/>
              <a:r>
                <a:rPr kumimoji="0" lang="ja-JP" alt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アメリカ特許</a:t>
              </a:r>
              <a:endParaRPr kumimoji="0" lang="en-US" altLang="ja-JP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eaLnBrk="0" hangingPunct="0"/>
              <a:r>
                <a:rPr kumimoji="0" lang="ja-JP" alt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申請１件</a:t>
              </a:r>
              <a:endParaRPr kumimoji="0" lang="en-US" altLang="ja-JP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ＭＳ Ｐゴシック" pitchFamily="50" charset="-128"/>
              </a:endParaRPr>
            </a:p>
            <a:p>
              <a:pPr algn="ctr" eaLnBrk="0" hangingPunct="0"/>
              <a:r>
                <a:rPr kumimoji="0" lang="ja-JP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権利化 </a:t>
              </a:r>
              <a:r>
                <a:rPr kumimoji="0" lang="en-US" altLang="ja-JP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丸ｺﾞｼｯｸM-PRO" pitchFamily="50" charset="-128"/>
                  <a:ea typeface="ＭＳ Ｐゴシック" pitchFamily="50" charset="-128"/>
                </a:rPr>
                <a:t>1</a:t>
              </a:r>
              <a:r>
                <a:rPr kumimoji="0" lang="ja-JP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件</a:t>
              </a:r>
              <a:endParaRPr kumimoji="0"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10" name="Text Box 16"/>
            <p:cNvSpPr txBox="1">
              <a:spLocks noChangeArrowheads="1"/>
            </p:cNvSpPr>
            <p:nvPr/>
          </p:nvSpPr>
          <p:spPr bwMode="gray">
            <a:xfrm>
              <a:off x="3347864" y="5013176"/>
              <a:ext cx="2267885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kumimoji="0" lang="ja-JP" altLang="en-US" sz="1100" b="1" dirty="0">
                  <a:solidFill>
                    <a:srgbClr val="FFFFFF"/>
                  </a:solidFill>
                  <a:latin typeface="HG丸ｺﾞｼｯｸM-PRO" pitchFamily="50" charset="-128"/>
                  <a:ea typeface="HG丸ｺﾞｼｯｸM-PRO" pitchFamily="50" charset="-128"/>
                </a:rPr>
                <a:t>日本特許 出願１１件</a:t>
              </a:r>
              <a:endParaRPr kumimoji="0" lang="zh-CN" altLang="en-US" sz="1100" b="1" dirty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eaLnBrk="0" hangingPunct="0">
                <a:defRPr/>
              </a:pPr>
              <a:r>
                <a:rPr kumimoji="0" lang="ja-JP" altLang="en-US" sz="1100" b="1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権利化 </a:t>
              </a:r>
              <a:r>
                <a:rPr kumimoji="0" lang="en-US" altLang="ja-JP" sz="1100" b="1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3</a:t>
              </a:r>
              <a:r>
                <a:rPr kumimoji="0" lang="ja-JP" altLang="en-US" sz="1100" b="1" dirty="0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件</a:t>
              </a:r>
              <a:endParaRPr kumimoji="0" lang="zh-CN" altLang="en-US" sz="11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11" name="角丸四角形 110"/>
            <p:cNvSpPr/>
            <p:nvPr/>
          </p:nvSpPr>
          <p:spPr>
            <a:xfrm>
              <a:off x="403020" y="764704"/>
              <a:ext cx="5292725" cy="12170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 Box 4"/>
            <p:cNvSpPr txBox="1">
              <a:spLocks noChangeArrowheads="1"/>
            </p:cNvSpPr>
            <p:nvPr/>
          </p:nvSpPr>
          <p:spPr bwMode="ltGray">
            <a:xfrm>
              <a:off x="739871" y="1404065"/>
              <a:ext cx="606437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kern="0" dirty="0">
                  <a:solidFill>
                    <a:srgbClr val="1B11ED"/>
                  </a:solidFill>
                </a:rPr>
                <a:t>107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rgbClr val="1B11ED"/>
                  </a:solidFill>
                  <a:effectLst/>
                  <a:uLnTx/>
                  <a:uFillTx/>
                </a:rPr>
                <a:t> patents were applied from 2004 to 201</a:t>
              </a:r>
              <a:r>
                <a:rPr kumimoji="0" lang="en-US" altLang="ja-JP" sz="1600" i="0" u="none" strike="noStrike" kern="0" cap="none" spc="0" normalizeH="0" baseline="0" noProof="0" dirty="0">
                  <a:ln>
                    <a:noFill/>
                  </a:ln>
                  <a:solidFill>
                    <a:srgbClr val="1B11ED"/>
                  </a:solidFill>
                  <a:effectLst/>
                  <a:uLnTx/>
                  <a:uFillTx/>
                </a:rPr>
                <a:t>7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rgbClr val="1B11ED"/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kern="0" dirty="0">
                  <a:solidFill>
                    <a:srgbClr val="FF0000"/>
                  </a:solidFill>
                </a:rPr>
                <a:t>８６</a:t>
              </a:r>
              <a:r>
                <a:rPr kumimoji="0" lang="en-US" altLang="zh-CN" sz="1600" kern="0" dirty="0">
                  <a:solidFill>
                    <a:srgbClr val="FF0000"/>
                  </a:solidFill>
                </a:rPr>
                <a:t> patents were registered </a:t>
              </a:r>
              <a:r>
                <a:rPr kumimoji="0" lang="en-US" altLang="zh-CN" sz="1600" kern="0" dirty="0">
                  <a:solidFill>
                    <a:srgbClr val="1B11ED"/>
                  </a:solidFill>
                </a:rPr>
                <a:t>in world wide base.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1B11ED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 Box 4"/>
            <p:cNvSpPr txBox="1">
              <a:spLocks noChangeArrowheads="1"/>
            </p:cNvSpPr>
            <p:nvPr/>
          </p:nvSpPr>
          <p:spPr bwMode="ltGray">
            <a:xfrm>
              <a:off x="539552" y="836712"/>
              <a:ext cx="50974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itchFamily="2" charset="2"/>
                <a:buChar char="u"/>
                <a:defRPr kumimoji="1" sz="240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itchFamily="2" charset="2"/>
                <a:buChar char="Ø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SzTx/>
                <a:buNone/>
                <a:defRPr/>
              </a:pPr>
              <a:r>
                <a:rPr kumimoji="0" lang="ja-JP" altLang="en-US" sz="1400" b="1" kern="0" dirty="0">
                  <a:solidFill>
                    <a:srgbClr val="1B11ED"/>
                  </a:solidFill>
                </a:rPr>
                <a:t>２００４年～２０１</a:t>
              </a:r>
              <a:r>
                <a:rPr kumimoji="0" lang="en-US" altLang="ja-JP" sz="1400" b="1" kern="0" dirty="0">
                  <a:solidFill>
                    <a:srgbClr val="1B11ED"/>
                  </a:solidFill>
                </a:rPr>
                <a:t>6</a:t>
              </a:r>
              <a:r>
                <a:rPr kumimoji="0" lang="ja-JP" altLang="en-US" sz="1400" b="1" kern="0" dirty="0">
                  <a:solidFill>
                    <a:srgbClr val="1B11ED"/>
                  </a:solidFill>
                </a:rPr>
                <a:t>年　スクリーンコード関連特許　</a:t>
              </a:r>
              <a:r>
                <a:rPr kumimoji="0" lang="en-US" altLang="ja-JP" sz="1400" b="1" kern="0" dirty="0">
                  <a:solidFill>
                    <a:srgbClr val="1B11ED"/>
                  </a:solidFill>
                </a:rPr>
                <a:t>107</a:t>
              </a:r>
              <a:r>
                <a:rPr kumimoji="0" lang="ja-JP" altLang="en-US" sz="1400" b="1" kern="0" dirty="0">
                  <a:solidFill>
                    <a:srgbClr val="1B11ED"/>
                  </a:solidFill>
                </a:rPr>
                <a:t>件　出願　　</a:t>
              </a:r>
              <a:r>
                <a:rPr kumimoji="0" lang="ja-JP" altLang="en-US" sz="1400" b="1" kern="0" dirty="0">
                  <a:solidFill>
                    <a:srgbClr val="FF0000"/>
                  </a:solidFill>
                </a:rPr>
                <a:t>≪権利化　</a:t>
              </a:r>
              <a:r>
                <a:rPr kumimoji="0" lang="en-US" altLang="ja-JP" sz="1400" b="1" kern="0" dirty="0">
                  <a:solidFill>
                    <a:srgbClr val="FF0000"/>
                  </a:solidFill>
                </a:rPr>
                <a:t>86</a:t>
              </a:r>
              <a:r>
                <a:rPr kumimoji="0" lang="ja-JP" altLang="en-US" sz="1400" b="1" kern="0" dirty="0">
                  <a:solidFill>
                    <a:srgbClr val="FF0000"/>
                  </a:solidFill>
                </a:rPr>
                <a:t>件≫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Text Box 13"/>
            <p:cNvSpPr txBox="1">
              <a:spLocks noChangeArrowheads="1"/>
            </p:cNvSpPr>
            <p:nvPr/>
          </p:nvSpPr>
          <p:spPr bwMode="gray">
            <a:xfrm>
              <a:off x="3793800" y="3100898"/>
              <a:ext cx="2194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anose="05000000000000000000" pitchFamily="2" charset="2"/>
                <a:buChar char="u"/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Ø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37 patents were registered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out of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76 patent 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ａｐｐｌｉｃａｔｉｏｎ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s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 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in China.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</a:endParaRPr>
            </a:p>
          </p:txBody>
        </p:sp>
        <p:sp>
          <p:nvSpPr>
            <p:cNvPr id="115" name="Text Box 14"/>
            <p:cNvSpPr txBox="1">
              <a:spLocks noChangeArrowheads="1"/>
            </p:cNvSpPr>
            <p:nvPr/>
          </p:nvSpPr>
          <p:spPr bwMode="gray">
            <a:xfrm>
              <a:off x="5961012" y="3388930"/>
              <a:ext cx="221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anose="05000000000000000000" pitchFamily="2" charset="2"/>
                <a:buChar char="u"/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Ø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4 items of PTC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international Patent</a:t>
              </a:r>
            </a:p>
          </p:txBody>
        </p:sp>
        <p:sp>
          <p:nvSpPr>
            <p:cNvPr id="116" name="Text Box 12"/>
            <p:cNvSpPr txBox="1">
              <a:spLocks noChangeArrowheads="1"/>
            </p:cNvSpPr>
            <p:nvPr/>
          </p:nvSpPr>
          <p:spPr bwMode="gray">
            <a:xfrm>
              <a:off x="2389938" y="4551511"/>
              <a:ext cx="13304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65000"/>
                <a:buFont typeface="Wingdings" panose="05000000000000000000" pitchFamily="2" charset="2"/>
                <a:buChar char="u"/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SzPct val="70000"/>
                <a:buFont typeface="Wingdings" panose="05000000000000000000" pitchFamily="2" charset="2"/>
                <a:buChar char="Ø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hlin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One U.S. patent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50" charset="-128"/>
                </a:rPr>
                <a:t>was registered.</a:t>
              </a:r>
            </a:p>
          </p:txBody>
        </p:sp>
        <p:sp>
          <p:nvSpPr>
            <p:cNvPr id="117" name="Text Box 24"/>
            <p:cNvSpPr txBox="1">
              <a:spLocks noChangeArrowheads="1"/>
            </p:cNvSpPr>
            <p:nvPr/>
          </p:nvSpPr>
          <p:spPr bwMode="auto">
            <a:xfrm>
              <a:off x="3131840" y="5405154"/>
              <a:ext cx="3389571" cy="4001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      3 patents were registered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rPr>
                <a:t>out of 11 patent applications in Japan.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80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１、従来の音声ペン（ライセンス契約含む）と</a:t>
            </a: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コード埋込ソフト販売　</a:t>
            </a:r>
            <a:r>
              <a:rPr lang="ja-JP" altLang="en-US" dirty="0">
                <a:solidFill>
                  <a:srgbClr val="00B050"/>
                </a:solidFill>
              </a:rPr>
              <a:t>既存事業</a:t>
            </a:r>
            <a:endParaRPr lang="en-US" altLang="ja-JP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２、クラウド事業　アプリ　</a:t>
            </a:r>
            <a:r>
              <a:rPr lang="en-US" altLang="ja-JP" dirty="0" err="1"/>
              <a:t>SCVoice</a:t>
            </a:r>
            <a:r>
              <a:rPr lang="en-US" altLang="ja-JP" dirty="0"/>
              <a:t> (</a:t>
            </a:r>
            <a:r>
              <a:rPr lang="ja-JP" altLang="en-US" dirty="0"/>
              <a:t>音声専用</a:t>
            </a: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　　　　　　　　　　</a:t>
            </a:r>
            <a:r>
              <a:rPr lang="en-US" altLang="ja-JP" dirty="0" err="1"/>
              <a:t>SCLink</a:t>
            </a:r>
            <a:r>
              <a:rPr lang="en-US" altLang="ja-JP" dirty="0"/>
              <a:t>(</a:t>
            </a:r>
            <a:r>
              <a:rPr lang="ja-JP" altLang="en-US" dirty="0"/>
              <a:t>画像、映像、音声）</a:t>
            </a: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　　　　　　　　　　　　　　　</a:t>
            </a:r>
            <a:r>
              <a:rPr lang="ja-JP" altLang="en-US" dirty="0">
                <a:solidFill>
                  <a:srgbClr val="00B050"/>
                </a:solidFill>
              </a:rPr>
              <a:t>今年度から本格始動</a:t>
            </a:r>
            <a:endParaRPr lang="en-US" altLang="ja-JP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３、セキュリティコード販売ビジネス</a:t>
            </a: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　　セキュリティライセンス　含む　</a:t>
            </a:r>
            <a:r>
              <a:rPr lang="ja-JP" altLang="en-US" dirty="0">
                <a:solidFill>
                  <a:srgbClr val="00B050"/>
                </a:solidFill>
              </a:rPr>
              <a:t>既存事業</a:t>
            </a:r>
            <a:endParaRPr lang="en-US" altLang="ja-JP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４、その他の可能性　</a:t>
            </a:r>
            <a:r>
              <a:rPr lang="en-US" altLang="ja-JP" dirty="0"/>
              <a:t>QR</a:t>
            </a:r>
            <a:r>
              <a:rPr lang="ja-JP" altLang="en-US" dirty="0"/>
              <a:t>コードやバーコード</a:t>
            </a: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FFC000"/>
                </a:solidFill>
              </a:rPr>
              <a:t>　　　　　　　　　　　　　　</a:t>
            </a:r>
            <a:r>
              <a:rPr lang="ja-JP" altLang="en-US" dirty="0"/>
              <a:t>に変わる用途</a:t>
            </a: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pSp>
        <p:nvGrpSpPr>
          <p:cNvPr id="7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9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827584" y="127625"/>
            <a:ext cx="572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これからの事業の柱</a:t>
            </a:r>
          </a:p>
        </p:txBody>
      </p:sp>
    </p:spTree>
    <p:extLst>
      <p:ext uri="{BB962C8B-B14F-4D97-AF65-F5344CB8AC3E}">
        <p14:creationId xmlns:p14="http://schemas.microsoft.com/office/powerpoint/2010/main" val="62961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574" y="932572"/>
            <a:ext cx="8229600" cy="4525963"/>
          </a:xfrm>
        </p:spPr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ノートと一緒にすることにより操作性がよい</a:t>
            </a:r>
            <a:endParaRPr lang="en-US" altLang="ja-JP" dirty="0"/>
          </a:p>
          <a:p>
            <a:r>
              <a:rPr lang="ja-JP" altLang="en-US" dirty="0"/>
              <a:t>認知症や失語症など高齢者の補助機器としての活用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2017 APOLLO JAPAN Co., Ltd, </a:t>
            </a:r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05D-A59E-4FBF-BBD7-CD8F6BEE832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grpSp>
        <p:nvGrpSpPr>
          <p:cNvPr id="7" name="グループ化 3"/>
          <p:cNvGrpSpPr/>
          <p:nvPr/>
        </p:nvGrpSpPr>
        <p:grpSpPr>
          <a:xfrm>
            <a:off x="467544" y="118768"/>
            <a:ext cx="8496944" cy="744233"/>
            <a:chOff x="467544" y="118767"/>
            <a:chExt cx="8496944" cy="744233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467544" y="654978"/>
              <a:ext cx="8352928" cy="0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9" name="Picture 2" descr="K:\元のパソコンから\アポロパネル・ロゴ\アポロ_ロゴ\apollo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20" y="118767"/>
              <a:ext cx="1512168" cy="744233"/>
            </a:xfrm>
            <a:prstGeom prst="rect">
              <a:avLst/>
            </a:prstGeom>
            <a:noFill/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952772" y="216076"/>
            <a:ext cx="48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音声ペン本体は、</a:t>
            </a:r>
            <a:r>
              <a:rPr kumimoji="1" lang="en-US" altLang="ja-JP" sz="2400" dirty="0">
                <a:solidFill>
                  <a:srgbClr val="FF0000"/>
                </a:solidFill>
              </a:rPr>
              <a:t>IC</a:t>
            </a:r>
            <a:r>
              <a:rPr kumimoji="1" lang="ja-JP" altLang="en-US" sz="2400" dirty="0">
                <a:solidFill>
                  <a:srgbClr val="FF0000"/>
                </a:solidFill>
              </a:rPr>
              <a:t>レコーダーとして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20" y="3182977"/>
            <a:ext cx="3688404" cy="206752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16" y="3195553"/>
            <a:ext cx="2262982" cy="226298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23930" y="5698435"/>
            <a:ext cx="388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IC</a:t>
            </a:r>
            <a:r>
              <a:rPr kumimoji="1" lang="ja-JP" altLang="en-US" sz="2400" dirty="0"/>
              <a:t>レコーダー　</a:t>
            </a:r>
            <a:r>
              <a:rPr kumimoji="1" lang="en-US" altLang="ja-JP" sz="2400" dirty="0"/>
              <a:t>VS</a:t>
            </a:r>
            <a:r>
              <a:rPr kumimoji="1" lang="ja-JP" altLang="en-US" sz="2400" dirty="0"/>
              <a:t>　スピークン</a:t>
            </a:r>
          </a:p>
        </p:txBody>
      </p:sp>
    </p:spTree>
    <p:extLst>
      <p:ext uri="{BB962C8B-B14F-4D97-AF65-F5344CB8AC3E}">
        <p14:creationId xmlns:p14="http://schemas.microsoft.com/office/powerpoint/2010/main" val="159463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FFF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アポロジャパン</Template>
  <TotalTime>16060</TotalTime>
  <Words>1349</Words>
  <Application>Microsoft Macintosh PowerPoint</Application>
  <PresentationFormat>画面に合わせる (4:3)</PresentationFormat>
  <Paragraphs>327</Paragraphs>
  <Slides>15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32" baseType="lpstr">
      <vt:lpstr>A-OTF ゴシックMB101 Pro DB</vt:lpstr>
      <vt:lpstr>A-OTF ゴシックMB101 Pro U</vt:lpstr>
      <vt:lpstr>Arial Unicode MS</vt:lpstr>
      <vt:lpstr>ＤＦＰ太丸ゴシック体</vt:lpstr>
      <vt:lpstr>HGP行書体</vt:lpstr>
      <vt:lpstr>HGP明朝B</vt:lpstr>
      <vt:lpstr>HG丸ｺﾞｼｯｸM-PRO</vt:lpstr>
      <vt:lpstr>MS PGothic</vt:lpstr>
      <vt:lpstr>MS PGothic</vt:lpstr>
      <vt:lpstr>ＭＳ Ｐ明朝</vt:lpstr>
      <vt:lpstr>SimHei</vt:lpstr>
      <vt:lpstr>宋体</vt:lpstr>
      <vt:lpstr>宋体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ToyokiIwata</dc:creator>
  <cp:lastModifiedBy>kissyikko@yahoo.co.jp</cp:lastModifiedBy>
  <cp:revision>549</cp:revision>
  <cp:lastPrinted>2018-07-04T04:53:23Z</cp:lastPrinted>
  <dcterms:created xsi:type="dcterms:W3CDTF">2013-05-09T05:02:12Z</dcterms:created>
  <dcterms:modified xsi:type="dcterms:W3CDTF">2018-12-25T03:13:28Z</dcterms:modified>
</cp:coreProperties>
</file>