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0"/>
  </p:notesMasterIdLst>
  <p:sldIdLst>
    <p:sldId id="256" r:id="rId2"/>
    <p:sldId id="257" r:id="rId3"/>
    <p:sldId id="258" r:id="rId4"/>
    <p:sldId id="259" r:id="rId5"/>
    <p:sldId id="260" r:id="rId6"/>
    <p:sldId id="262" r:id="rId7"/>
    <p:sldId id="263" r:id="rId8"/>
    <p:sldId id="261" r:id="rId9"/>
  </p:sldIdLst>
  <p:sldSz cx="7559675" cy="1069181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E71AF"/>
    <a:srgbClr val="97AAD0"/>
    <a:srgbClr val="8DA3CB"/>
    <a:srgbClr val="2F374D"/>
    <a:srgbClr val="596A94"/>
    <a:srgbClr val="4C5A7E"/>
    <a:srgbClr val="309CAB"/>
    <a:srgbClr val="1B576B"/>
    <a:srgbClr val="255E72"/>
    <a:srgbClr val="37AB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63" autoAdjust="0"/>
    <p:restoredTop sz="94660"/>
  </p:normalViewPr>
  <p:slideViewPr>
    <p:cSldViewPr snapToGrid="0">
      <p:cViewPr>
        <p:scale>
          <a:sx n="100" d="100"/>
          <a:sy n="100" d="100"/>
        </p:scale>
        <p:origin x="-1072" y="2208"/>
      </p:cViewPr>
      <p:guideLst>
        <p:guide orient="horz" pos="3367"/>
        <p:guide pos="238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printerSettings" Target="printerSettings/printerSettings1.bin"/><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E829ECBE-3F21-4BD3-A55A-23D2561AEB0F}" type="datetimeFigureOut">
              <a:rPr kumimoji="1" lang="ja-JP" altLang="en-US" smtClean="0"/>
              <a:t>18/09/20</a:t>
            </a:fld>
            <a:endParaRPr kumimoji="1" lang="ja-JP" altLang="en-US"/>
          </a:p>
        </p:txBody>
      </p:sp>
      <p:sp>
        <p:nvSpPr>
          <p:cNvPr id="4" name="スライド イメージ プレースホルダー 3"/>
          <p:cNvSpPr>
            <a:spLocks noGrp="1" noRot="1" noChangeAspect="1"/>
          </p:cNvSpPr>
          <p:nvPr>
            <p:ph type="sldImg" idx="2"/>
          </p:nvPr>
        </p:nvSpPr>
        <p:spPr>
          <a:xfrm>
            <a:off x="2214563" y="1241425"/>
            <a:ext cx="2368550" cy="334962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0B2BCA2F-B767-4D27-9DD2-7197E1F81956}" type="slidenum">
              <a:rPr kumimoji="1" lang="ja-JP" altLang="en-US" smtClean="0"/>
              <a:t>‹#›</a:t>
            </a:fld>
            <a:endParaRPr kumimoji="1" lang="ja-JP" altLang="en-US"/>
          </a:p>
        </p:txBody>
      </p:sp>
    </p:spTree>
    <p:extLst>
      <p:ext uri="{BB962C8B-B14F-4D97-AF65-F5344CB8AC3E}">
        <p14:creationId xmlns:p14="http://schemas.microsoft.com/office/powerpoint/2010/main" val="234701962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0B2BCA2F-B767-4D27-9DD2-7197E1F81956}" type="slidenum">
              <a:rPr kumimoji="1" lang="ja-JP" altLang="en-US" smtClean="0"/>
              <a:t>1</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ja-JP" altLang="en-US"/>
              <a:t>マスター タイトルの書式設定</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5"/>
            </a:lvl1pPr>
            <a:lvl2pPr marL="377825" indent="0" algn="ctr">
              <a:buNone/>
              <a:defRPr sz="1655"/>
            </a:lvl2pPr>
            <a:lvl3pPr marL="755650" indent="0" algn="ctr">
              <a:buNone/>
              <a:defRPr sz="1490"/>
            </a:lvl3pPr>
            <a:lvl4pPr marL="1134110" indent="0" algn="ctr">
              <a:buNone/>
              <a:defRPr sz="1325"/>
            </a:lvl4pPr>
            <a:lvl5pPr marL="1511935" indent="0" algn="ctr">
              <a:buNone/>
              <a:defRPr sz="1325"/>
            </a:lvl5pPr>
            <a:lvl6pPr marL="1889760" indent="0" algn="ctr">
              <a:buNone/>
              <a:defRPr sz="1325"/>
            </a:lvl6pPr>
            <a:lvl7pPr marL="2267585" indent="0" algn="ctr">
              <a:buNone/>
              <a:defRPr sz="1325"/>
            </a:lvl7pPr>
            <a:lvl8pPr marL="2646045" indent="0" algn="ctr">
              <a:buNone/>
              <a:defRPr sz="1325"/>
            </a:lvl8pPr>
            <a:lvl9pPr marL="3023870" indent="0" algn="ctr">
              <a:buNone/>
              <a:defRPr sz="1325"/>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F0F59FBD-A485-40BE-91A7-752E5F0BE8E1}" type="datetimeFigureOut">
              <a:rPr kumimoji="1" lang="ja-JP" altLang="en-US" smtClean="0"/>
              <a:t>18/09/20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472C40C-4F1B-450E-A73C-80C6A0E68407}" type="slidenum">
              <a:rPr kumimoji="1" lang="ja-JP" altLang="en-US" smtClean="0"/>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0F59FBD-A485-40BE-91A7-752E5F0BE8E1}" type="datetimeFigureOut">
              <a:rPr kumimoji="1" lang="ja-JP" altLang="en-US" smtClean="0"/>
              <a:t>18/09/20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472C40C-4F1B-450E-A73C-80C6A0E68407}"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0F59FBD-A485-40BE-91A7-752E5F0BE8E1}" type="datetimeFigureOut">
              <a:rPr kumimoji="1" lang="ja-JP" altLang="en-US" smtClean="0"/>
              <a:t>18/09/20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472C40C-4F1B-450E-A73C-80C6A0E68407}"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0F59FBD-A485-40BE-91A7-752E5F0BE8E1}" type="datetimeFigureOut">
              <a:rPr kumimoji="1" lang="ja-JP" altLang="en-US" smtClean="0"/>
              <a:t>18/09/20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472C40C-4F1B-450E-A73C-80C6A0E68407}"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5">
                <a:solidFill>
                  <a:schemeClr val="tx1"/>
                </a:solidFill>
              </a:defRPr>
            </a:lvl1pPr>
            <a:lvl2pPr marL="377825" indent="0">
              <a:buNone/>
              <a:defRPr sz="1655">
                <a:solidFill>
                  <a:schemeClr val="tx1">
                    <a:tint val="75000"/>
                  </a:schemeClr>
                </a:solidFill>
              </a:defRPr>
            </a:lvl2pPr>
            <a:lvl3pPr marL="755650" indent="0">
              <a:buNone/>
              <a:defRPr sz="1490">
                <a:solidFill>
                  <a:schemeClr val="tx1">
                    <a:tint val="75000"/>
                  </a:schemeClr>
                </a:solidFill>
              </a:defRPr>
            </a:lvl3pPr>
            <a:lvl4pPr marL="1134110" indent="0">
              <a:buNone/>
              <a:defRPr sz="1325">
                <a:solidFill>
                  <a:schemeClr val="tx1">
                    <a:tint val="75000"/>
                  </a:schemeClr>
                </a:solidFill>
              </a:defRPr>
            </a:lvl4pPr>
            <a:lvl5pPr marL="1511935" indent="0">
              <a:buNone/>
              <a:defRPr sz="1325">
                <a:solidFill>
                  <a:schemeClr val="tx1">
                    <a:tint val="75000"/>
                  </a:schemeClr>
                </a:solidFill>
              </a:defRPr>
            </a:lvl5pPr>
            <a:lvl6pPr marL="1889760" indent="0">
              <a:buNone/>
              <a:defRPr sz="1325">
                <a:solidFill>
                  <a:schemeClr val="tx1">
                    <a:tint val="75000"/>
                  </a:schemeClr>
                </a:solidFill>
              </a:defRPr>
            </a:lvl6pPr>
            <a:lvl7pPr marL="2267585" indent="0">
              <a:buNone/>
              <a:defRPr sz="1325">
                <a:solidFill>
                  <a:schemeClr val="tx1">
                    <a:tint val="75000"/>
                  </a:schemeClr>
                </a:solidFill>
              </a:defRPr>
            </a:lvl7pPr>
            <a:lvl8pPr marL="2646045" indent="0">
              <a:buNone/>
              <a:defRPr sz="1325">
                <a:solidFill>
                  <a:schemeClr val="tx1">
                    <a:tint val="75000"/>
                  </a:schemeClr>
                </a:solidFill>
              </a:defRPr>
            </a:lvl8pPr>
            <a:lvl9pPr marL="3023870" indent="0">
              <a:buNone/>
              <a:defRPr sz="1325">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F0F59FBD-A485-40BE-91A7-752E5F0BE8E1}" type="datetimeFigureOut">
              <a:rPr kumimoji="1" lang="ja-JP" altLang="en-US" smtClean="0"/>
              <a:t>18/09/20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472C40C-4F1B-450E-A73C-80C6A0E68407}"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F0F59FBD-A485-40BE-91A7-752E5F0BE8E1}" type="datetimeFigureOut">
              <a:rPr kumimoji="1" lang="ja-JP" altLang="en-US" smtClean="0"/>
              <a:t>18/09/20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472C40C-4F1B-450E-A73C-80C6A0E68407}"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5" b="1"/>
            </a:lvl1pPr>
            <a:lvl2pPr marL="377825" indent="0">
              <a:buNone/>
              <a:defRPr sz="1655" b="1"/>
            </a:lvl2pPr>
            <a:lvl3pPr marL="755650" indent="0">
              <a:buNone/>
              <a:defRPr sz="1490" b="1"/>
            </a:lvl3pPr>
            <a:lvl4pPr marL="1134110" indent="0">
              <a:buNone/>
              <a:defRPr sz="1325" b="1"/>
            </a:lvl4pPr>
            <a:lvl5pPr marL="1511935" indent="0">
              <a:buNone/>
              <a:defRPr sz="1325" b="1"/>
            </a:lvl5pPr>
            <a:lvl6pPr marL="1889760" indent="0">
              <a:buNone/>
              <a:defRPr sz="1325" b="1"/>
            </a:lvl6pPr>
            <a:lvl7pPr marL="2267585" indent="0">
              <a:buNone/>
              <a:defRPr sz="1325" b="1"/>
            </a:lvl7pPr>
            <a:lvl8pPr marL="2646045" indent="0">
              <a:buNone/>
              <a:defRPr sz="1325" b="1"/>
            </a:lvl8pPr>
            <a:lvl9pPr marL="3023870" indent="0">
              <a:buNone/>
              <a:defRPr sz="1325" b="1"/>
            </a:lvl9pPr>
          </a:lstStyle>
          <a:p>
            <a:pPr lvl="0"/>
            <a:r>
              <a:rPr lang="ja-JP" altLang="en-US"/>
              <a:t>マスター テキストの書式設定</a:t>
            </a:r>
          </a:p>
        </p:txBody>
      </p:sp>
      <p:sp>
        <p:nvSpPr>
          <p:cNvPr id="4" name="Content Placeholder 3"/>
          <p:cNvSpPr>
            <a:spLocks noGrp="1"/>
          </p:cNvSpPr>
          <p:nvPr>
            <p:ph sz="half" idx="2"/>
          </p:nvPr>
        </p:nvSpPr>
        <p:spPr>
          <a:xfrm>
            <a:off x="520713" y="3905482"/>
            <a:ext cx="3198096"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5" b="1"/>
            </a:lvl1pPr>
            <a:lvl2pPr marL="377825" indent="0">
              <a:buNone/>
              <a:defRPr sz="1655" b="1"/>
            </a:lvl2pPr>
            <a:lvl3pPr marL="755650" indent="0">
              <a:buNone/>
              <a:defRPr sz="1490" b="1"/>
            </a:lvl3pPr>
            <a:lvl4pPr marL="1134110" indent="0">
              <a:buNone/>
              <a:defRPr sz="1325" b="1"/>
            </a:lvl4pPr>
            <a:lvl5pPr marL="1511935" indent="0">
              <a:buNone/>
              <a:defRPr sz="1325" b="1"/>
            </a:lvl5pPr>
            <a:lvl6pPr marL="1889760" indent="0">
              <a:buNone/>
              <a:defRPr sz="1325" b="1"/>
            </a:lvl6pPr>
            <a:lvl7pPr marL="2267585" indent="0">
              <a:buNone/>
              <a:defRPr sz="1325" b="1"/>
            </a:lvl7pPr>
            <a:lvl8pPr marL="2646045" indent="0">
              <a:buNone/>
              <a:defRPr sz="1325" b="1"/>
            </a:lvl8pPr>
            <a:lvl9pPr marL="3023870" indent="0">
              <a:buNone/>
              <a:defRPr sz="1325" b="1"/>
            </a:lvl9pPr>
          </a:lstStyle>
          <a:p>
            <a:pPr lvl="0"/>
            <a:r>
              <a:rPr lang="ja-JP" altLang="en-US"/>
              <a:t>マスター テキストの書式設定</a:t>
            </a:r>
          </a:p>
        </p:txBody>
      </p:sp>
      <p:sp>
        <p:nvSpPr>
          <p:cNvPr id="6" name="Content Placeholder 5"/>
          <p:cNvSpPr>
            <a:spLocks noGrp="1"/>
          </p:cNvSpPr>
          <p:nvPr>
            <p:ph sz="quarter" idx="4"/>
          </p:nvPr>
        </p:nvSpPr>
        <p:spPr>
          <a:xfrm>
            <a:off x="3827086" y="3905482"/>
            <a:ext cx="3213847"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F0F59FBD-A485-40BE-91A7-752E5F0BE8E1}" type="datetimeFigureOut">
              <a:rPr kumimoji="1" lang="ja-JP" altLang="en-US" smtClean="0"/>
              <a:t>18/09/20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A472C40C-4F1B-450E-A73C-80C6A0E68407}"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F0F59FBD-A485-40BE-91A7-752E5F0BE8E1}" type="datetimeFigureOut">
              <a:rPr kumimoji="1" lang="ja-JP" altLang="en-US" smtClean="0"/>
              <a:t>18/09/20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A472C40C-4F1B-450E-A73C-80C6A0E68407}"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F59FBD-A485-40BE-91A7-752E5F0BE8E1}" type="datetimeFigureOut">
              <a:rPr kumimoji="1" lang="ja-JP" altLang="en-US" smtClean="0"/>
              <a:t>18/09/20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A472C40C-4F1B-450E-A73C-80C6A0E68407}"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5"/>
            </a:lvl3pPr>
            <a:lvl4pPr>
              <a:defRPr sz="1655"/>
            </a:lvl4pPr>
            <a:lvl5pPr>
              <a:defRPr sz="1655"/>
            </a:lvl5pPr>
            <a:lvl6pPr>
              <a:defRPr sz="1655"/>
            </a:lvl6pPr>
            <a:lvl7pPr>
              <a:defRPr sz="1655"/>
            </a:lvl7pPr>
            <a:lvl8pPr>
              <a:defRPr sz="1655"/>
            </a:lvl8pPr>
            <a:lvl9pPr>
              <a:defRPr sz="1655"/>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5"/>
            </a:lvl1pPr>
            <a:lvl2pPr marL="377825" indent="0">
              <a:buNone/>
              <a:defRPr sz="1155"/>
            </a:lvl2pPr>
            <a:lvl3pPr marL="755650" indent="0">
              <a:buNone/>
              <a:defRPr sz="990"/>
            </a:lvl3pPr>
            <a:lvl4pPr marL="1134110" indent="0">
              <a:buNone/>
              <a:defRPr sz="825"/>
            </a:lvl4pPr>
            <a:lvl5pPr marL="1511935" indent="0">
              <a:buNone/>
              <a:defRPr sz="825"/>
            </a:lvl5pPr>
            <a:lvl6pPr marL="1889760" indent="0">
              <a:buNone/>
              <a:defRPr sz="825"/>
            </a:lvl6pPr>
            <a:lvl7pPr marL="2267585" indent="0">
              <a:buNone/>
              <a:defRPr sz="825"/>
            </a:lvl7pPr>
            <a:lvl8pPr marL="2646045" indent="0">
              <a:buNone/>
              <a:defRPr sz="825"/>
            </a:lvl8pPr>
            <a:lvl9pPr marL="3023870" indent="0">
              <a:buNone/>
              <a:defRPr sz="82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0F59FBD-A485-40BE-91A7-752E5F0BE8E1}" type="datetimeFigureOut">
              <a:rPr kumimoji="1" lang="ja-JP" altLang="en-US" smtClean="0"/>
              <a:t>18/09/20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472C40C-4F1B-450E-A73C-80C6A0E68407}"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Picture Placeholder 2"/>
          <p:cNvSpPr>
            <a:spLocks noGrp="1" noChangeAspect="1"/>
          </p:cNvSpPr>
          <p:nvPr>
            <p:ph type="pic" idx="1" hasCustomPrompt="1"/>
          </p:nvPr>
        </p:nvSpPr>
        <p:spPr>
          <a:xfrm>
            <a:off x="3213847" y="1539425"/>
            <a:ext cx="3827085" cy="7598117"/>
          </a:xfrm>
        </p:spPr>
        <p:txBody>
          <a:bodyPr anchor="t"/>
          <a:lstStyle>
            <a:lvl1pPr marL="0" indent="0">
              <a:buNone/>
              <a:defRPr sz="2645"/>
            </a:lvl1pPr>
            <a:lvl2pPr marL="377825" indent="0">
              <a:buNone/>
              <a:defRPr sz="2315"/>
            </a:lvl2pPr>
            <a:lvl3pPr marL="755650" indent="0">
              <a:buNone/>
              <a:defRPr sz="1985"/>
            </a:lvl3pPr>
            <a:lvl4pPr marL="1134110" indent="0">
              <a:buNone/>
              <a:defRPr sz="1655"/>
            </a:lvl4pPr>
            <a:lvl5pPr marL="1511935" indent="0">
              <a:buNone/>
              <a:defRPr sz="1655"/>
            </a:lvl5pPr>
            <a:lvl6pPr marL="1889760" indent="0">
              <a:buNone/>
              <a:defRPr sz="1655"/>
            </a:lvl6pPr>
            <a:lvl7pPr marL="2267585" indent="0">
              <a:buNone/>
              <a:defRPr sz="1655"/>
            </a:lvl7pPr>
            <a:lvl8pPr marL="2646045" indent="0">
              <a:buNone/>
              <a:defRPr sz="1655"/>
            </a:lvl8pPr>
            <a:lvl9pPr marL="3023870" indent="0">
              <a:buNone/>
              <a:defRPr sz="1655"/>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5"/>
            </a:lvl1pPr>
            <a:lvl2pPr marL="377825" indent="0">
              <a:buNone/>
              <a:defRPr sz="1155"/>
            </a:lvl2pPr>
            <a:lvl3pPr marL="755650" indent="0">
              <a:buNone/>
              <a:defRPr sz="990"/>
            </a:lvl3pPr>
            <a:lvl4pPr marL="1134110" indent="0">
              <a:buNone/>
              <a:defRPr sz="825"/>
            </a:lvl4pPr>
            <a:lvl5pPr marL="1511935" indent="0">
              <a:buNone/>
              <a:defRPr sz="825"/>
            </a:lvl5pPr>
            <a:lvl6pPr marL="1889760" indent="0">
              <a:buNone/>
              <a:defRPr sz="825"/>
            </a:lvl6pPr>
            <a:lvl7pPr marL="2267585" indent="0">
              <a:buNone/>
              <a:defRPr sz="825"/>
            </a:lvl7pPr>
            <a:lvl8pPr marL="2646045" indent="0">
              <a:buNone/>
              <a:defRPr sz="825"/>
            </a:lvl8pPr>
            <a:lvl9pPr marL="3023870" indent="0">
              <a:buNone/>
              <a:defRPr sz="82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0F59FBD-A485-40BE-91A7-752E5F0BE8E1}" type="datetimeFigureOut">
              <a:rPr kumimoji="1" lang="ja-JP" altLang="en-US" smtClean="0"/>
              <a:t>18/09/20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472C40C-4F1B-450E-A73C-80C6A0E68407}"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0">
                <a:solidFill>
                  <a:schemeClr val="tx1">
                    <a:tint val="75000"/>
                  </a:schemeClr>
                </a:solidFill>
              </a:defRPr>
            </a:lvl1pPr>
          </a:lstStyle>
          <a:p>
            <a:fld id="{F0F59FBD-A485-40BE-91A7-752E5F0BE8E1}" type="datetimeFigureOut">
              <a:rPr kumimoji="1" lang="ja-JP" altLang="en-US" smtClean="0"/>
              <a:t>18/09/20</a:t>
            </a:fld>
            <a:endParaRPr kumimoji="1" lang="ja-JP" altLang="en-US"/>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0">
                <a:solidFill>
                  <a:schemeClr val="tx1">
                    <a:tint val="75000"/>
                  </a:schemeClr>
                </a:solidFill>
              </a:defRPr>
            </a:lvl1pPr>
          </a:lstStyle>
          <a:p>
            <a:fld id="{A472C40C-4F1B-450E-A73C-80C6A0E68407}"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755650" rtl="0" eaLnBrk="1" latinLnBrk="0" hangingPunct="1">
        <a:lnSpc>
          <a:spcPct val="90000"/>
        </a:lnSpc>
        <a:spcBef>
          <a:spcPct val="0"/>
        </a:spcBef>
        <a:buNone/>
        <a:defRPr kumimoji="1" sz="3635" kern="1200">
          <a:solidFill>
            <a:schemeClr val="tx1"/>
          </a:solidFill>
          <a:latin typeface="+mj-lt"/>
          <a:ea typeface="+mj-ea"/>
          <a:cs typeface="+mj-cs"/>
        </a:defRPr>
      </a:lvl1pPr>
    </p:titleStyle>
    <p:bodyStyle>
      <a:lvl1pPr marL="189230" indent="-189230" algn="l" defTabSz="755650" rtl="0" eaLnBrk="1" latinLnBrk="0" hangingPunct="1">
        <a:lnSpc>
          <a:spcPct val="90000"/>
        </a:lnSpc>
        <a:spcBef>
          <a:spcPts val="825"/>
        </a:spcBef>
        <a:buFont typeface="Arial" panose="020B0604020202020204" pitchFamily="34" charset="0"/>
        <a:buChar char="•"/>
        <a:defRPr kumimoji="1" sz="2315" kern="1200">
          <a:solidFill>
            <a:schemeClr val="tx1"/>
          </a:solidFill>
          <a:latin typeface="+mn-lt"/>
          <a:ea typeface="+mn-ea"/>
          <a:cs typeface="+mn-cs"/>
        </a:defRPr>
      </a:lvl1pPr>
      <a:lvl2pPr marL="567055" indent="-189230" algn="l" defTabSz="755650" rtl="0" eaLnBrk="1" latinLnBrk="0" hangingPunct="1">
        <a:lnSpc>
          <a:spcPct val="90000"/>
        </a:lnSpc>
        <a:spcBef>
          <a:spcPts val="415"/>
        </a:spcBef>
        <a:buFont typeface="Arial" panose="020B0604020202020204" pitchFamily="34" charset="0"/>
        <a:buChar char="•"/>
        <a:defRPr kumimoji="1" sz="1985" kern="1200">
          <a:solidFill>
            <a:schemeClr val="tx1"/>
          </a:solidFill>
          <a:latin typeface="+mn-lt"/>
          <a:ea typeface="+mn-ea"/>
          <a:cs typeface="+mn-cs"/>
        </a:defRPr>
      </a:lvl2pPr>
      <a:lvl3pPr marL="944880" indent="-189230" algn="l" defTabSz="755650" rtl="0" eaLnBrk="1" latinLnBrk="0" hangingPunct="1">
        <a:lnSpc>
          <a:spcPct val="90000"/>
        </a:lnSpc>
        <a:spcBef>
          <a:spcPts val="415"/>
        </a:spcBef>
        <a:buFont typeface="Arial" panose="020B0604020202020204" pitchFamily="34" charset="0"/>
        <a:buChar char="•"/>
        <a:defRPr kumimoji="1" sz="1655" kern="1200">
          <a:solidFill>
            <a:schemeClr val="tx1"/>
          </a:solidFill>
          <a:latin typeface="+mn-lt"/>
          <a:ea typeface="+mn-ea"/>
          <a:cs typeface="+mn-cs"/>
        </a:defRPr>
      </a:lvl3pPr>
      <a:lvl4pPr marL="1322705" indent="-189230" algn="l" defTabSz="755650" rtl="0" eaLnBrk="1" latinLnBrk="0" hangingPunct="1">
        <a:lnSpc>
          <a:spcPct val="90000"/>
        </a:lnSpc>
        <a:spcBef>
          <a:spcPts val="415"/>
        </a:spcBef>
        <a:buFont typeface="Arial" panose="020B0604020202020204" pitchFamily="34" charset="0"/>
        <a:buChar char="•"/>
        <a:defRPr kumimoji="1" sz="1490" kern="1200">
          <a:solidFill>
            <a:schemeClr val="tx1"/>
          </a:solidFill>
          <a:latin typeface="+mn-lt"/>
          <a:ea typeface="+mn-ea"/>
          <a:cs typeface="+mn-cs"/>
        </a:defRPr>
      </a:lvl4pPr>
      <a:lvl5pPr marL="1701165" indent="-189230" algn="l" defTabSz="755650" rtl="0" eaLnBrk="1" latinLnBrk="0" hangingPunct="1">
        <a:lnSpc>
          <a:spcPct val="90000"/>
        </a:lnSpc>
        <a:spcBef>
          <a:spcPts val="415"/>
        </a:spcBef>
        <a:buFont typeface="Arial" panose="020B0604020202020204" pitchFamily="34" charset="0"/>
        <a:buChar char="•"/>
        <a:defRPr kumimoji="1" sz="1490" kern="1200">
          <a:solidFill>
            <a:schemeClr val="tx1"/>
          </a:solidFill>
          <a:latin typeface="+mn-lt"/>
          <a:ea typeface="+mn-ea"/>
          <a:cs typeface="+mn-cs"/>
        </a:defRPr>
      </a:lvl5pPr>
      <a:lvl6pPr marL="2078990" indent="-189230" algn="l" defTabSz="755650" rtl="0" eaLnBrk="1" latinLnBrk="0" hangingPunct="1">
        <a:lnSpc>
          <a:spcPct val="90000"/>
        </a:lnSpc>
        <a:spcBef>
          <a:spcPts val="415"/>
        </a:spcBef>
        <a:buFont typeface="Arial" panose="020B0604020202020204" pitchFamily="34" charset="0"/>
        <a:buChar char="•"/>
        <a:defRPr kumimoji="1" sz="1490" kern="1200">
          <a:solidFill>
            <a:schemeClr val="tx1"/>
          </a:solidFill>
          <a:latin typeface="+mn-lt"/>
          <a:ea typeface="+mn-ea"/>
          <a:cs typeface="+mn-cs"/>
        </a:defRPr>
      </a:lvl6pPr>
      <a:lvl7pPr marL="2456815" indent="-189230" algn="l" defTabSz="755650" rtl="0" eaLnBrk="1" latinLnBrk="0" hangingPunct="1">
        <a:lnSpc>
          <a:spcPct val="90000"/>
        </a:lnSpc>
        <a:spcBef>
          <a:spcPts val="415"/>
        </a:spcBef>
        <a:buFont typeface="Arial" panose="020B0604020202020204" pitchFamily="34" charset="0"/>
        <a:buChar char="•"/>
        <a:defRPr kumimoji="1" sz="1490" kern="1200">
          <a:solidFill>
            <a:schemeClr val="tx1"/>
          </a:solidFill>
          <a:latin typeface="+mn-lt"/>
          <a:ea typeface="+mn-ea"/>
          <a:cs typeface="+mn-cs"/>
        </a:defRPr>
      </a:lvl7pPr>
      <a:lvl8pPr marL="2834640" indent="-189230" algn="l" defTabSz="755650" rtl="0" eaLnBrk="1" latinLnBrk="0" hangingPunct="1">
        <a:lnSpc>
          <a:spcPct val="90000"/>
        </a:lnSpc>
        <a:spcBef>
          <a:spcPts val="415"/>
        </a:spcBef>
        <a:buFont typeface="Arial" panose="020B0604020202020204" pitchFamily="34" charset="0"/>
        <a:buChar char="•"/>
        <a:defRPr kumimoji="1" sz="1490" kern="1200">
          <a:solidFill>
            <a:schemeClr val="tx1"/>
          </a:solidFill>
          <a:latin typeface="+mn-lt"/>
          <a:ea typeface="+mn-ea"/>
          <a:cs typeface="+mn-cs"/>
        </a:defRPr>
      </a:lvl8pPr>
      <a:lvl9pPr marL="3212465" indent="-189230" algn="l" defTabSz="755650" rtl="0" eaLnBrk="1" latinLnBrk="0" hangingPunct="1">
        <a:lnSpc>
          <a:spcPct val="90000"/>
        </a:lnSpc>
        <a:spcBef>
          <a:spcPts val="415"/>
        </a:spcBef>
        <a:buFont typeface="Arial" panose="020B0604020202020204" pitchFamily="34" charset="0"/>
        <a:buChar char="•"/>
        <a:defRPr kumimoji="1" sz="1490" kern="1200">
          <a:solidFill>
            <a:schemeClr val="tx1"/>
          </a:solidFill>
          <a:latin typeface="+mn-lt"/>
          <a:ea typeface="+mn-ea"/>
          <a:cs typeface="+mn-cs"/>
        </a:defRPr>
      </a:lvl9pPr>
    </p:bodyStyle>
    <p:otherStyle>
      <a:defPPr>
        <a:defRPr lang="en-US"/>
      </a:defPPr>
      <a:lvl1pPr marL="0" algn="l" defTabSz="755650" rtl="0" eaLnBrk="1" latinLnBrk="0" hangingPunct="1">
        <a:defRPr kumimoji="1" sz="1490" kern="1200">
          <a:solidFill>
            <a:schemeClr val="tx1"/>
          </a:solidFill>
          <a:latin typeface="+mn-lt"/>
          <a:ea typeface="+mn-ea"/>
          <a:cs typeface="+mn-cs"/>
        </a:defRPr>
      </a:lvl1pPr>
      <a:lvl2pPr marL="377825" algn="l" defTabSz="755650" rtl="0" eaLnBrk="1" latinLnBrk="0" hangingPunct="1">
        <a:defRPr kumimoji="1" sz="1490" kern="1200">
          <a:solidFill>
            <a:schemeClr val="tx1"/>
          </a:solidFill>
          <a:latin typeface="+mn-lt"/>
          <a:ea typeface="+mn-ea"/>
          <a:cs typeface="+mn-cs"/>
        </a:defRPr>
      </a:lvl2pPr>
      <a:lvl3pPr marL="755650" algn="l" defTabSz="755650" rtl="0" eaLnBrk="1" latinLnBrk="0" hangingPunct="1">
        <a:defRPr kumimoji="1" sz="1490" kern="1200">
          <a:solidFill>
            <a:schemeClr val="tx1"/>
          </a:solidFill>
          <a:latin typeface="+mn-lt"/>
          <a:ea typeface="+mn-ea"/>
          <a:cs typeface="+mn-cs"/>
        </a:defRPr>
      </a:lvl3pPr>
      <a:lvl4pPr marL="1134110" algn="l" defTabSz="755650" rtl="0" eaLnBrk="1" latinLnBrk="0" hangingPunct="1">
        <a:defRPr kumimoji="1" sz="1490" kern="1200">
          <a:solidFill>
            <a:schemeClr val="tx1"/>
          </a:solidFill>
          <a:latin typeface="+mn-lt"/>
          <a:ea typeface="+mn-ea"/>
          <a:cs typeface="+mn-cs"/>
        </a:defRPr>
      </a:lvl4pPr>
      <a:lvl5pPr marL="1511935" algn="l" defTabSz="755650" rtl="0" eaLnBrk="1" latinLnBrk="0" hangingPunct="1">
        <a:defRPr kumimoji="1" sz="1490" kern="1200">
          <a:solidFill>
            <a:schemeClr val="tx1"/>
          </a:solidFill>
          <a:latin typeface="+mn-lt"/>
          <a:ea typeface="+mn-ea"/>
          <a:cs typeface="+mn-cs"/>
        </a:defRPr>
      </a:lvl5pPr>
      <a:lvl6pPr marL="1889760" algn="l" defTabSz="755650" rtl="0" eaLnBrk="1" latinLnBrk="0" hangingPunct="1">
        <a:defRPr kumimoji="1" sz="1490" kern="1200">
          <a:solidFill>
            <a:schemeClr val="tx1"/>
          </a:solidFill>
          <a:latin typeface="+mn-lt"/>
          <a:ea typeface="+mn-ea"/>
          <a:cs typeface="+mn-cs"/>
        </a:defRPr>
      </a:lvl6pPr>
      <a:lvl7pPr marL="2267585" algn="l" defTabSz="755650" rtl="0" eaLnBrk="1" latinLnBrk="0" hangingPunct="1">
        <a:defRPr kumimoji="1" sz="1490" kern="1200">
          <a:solidFill>
            <a:schemeClr val="tx1"/>
          </a:solidFill>
          <a:latin typeface="+mn-lt"/>
          <a:ea typeface="+mn-ea"/>
          <a:cs typeface="+mn-cs"/>
        </a:defRPr>
      </a:lvl7pPr>
      <a:lvl8pPr marL="2646045" algn="l" defTabSz="755650" rtl="0" eaLnBrk="1" latinLnBrk="0" hangingPunct="1">
        <a:defRPr kumimoji="1" sz="1490" kern="1200">
          <a:solidFill>
            <a:schemeClr val="tx1"/>
          </a:solidFill>
          <a:latin typeface="+mn-lt"/>
          <a:ea typeface="+mn-ea"/>
          <a:cs typeface="+mn-cs"/>
        </a:defRPr>
      </a:lvl8pPr>
      <a:lvl9pPr marL="3023870" algn="l" defTabSz="755650" rtl="0" eaLnBrk="1" latinLnBrk="0" hangingPunct="1">
        <a:defRPr kumimoji="1" sz="149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microsoft.com/office/2007/relationships/hdphoto" Target="../media/hdphoto1.wdp"/><Relationship Id="rId5"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6.jpeg"/><Relationship Id="rId6"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 Id="rId3"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jpeg"/><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20.png"/><Relationship Id="rId1" Type="http://schemas.openxmlformats.org/officeDocument/2006/relationships/slideLayout" Target="../slideLayouts/slideLayout3.xml"/><Relationship Id="rId2"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正方形/長方形 51"/>
          <p:cNvSpPr/>
          <p:nvPr/>
        </p:nvSpPr>
        <p:spPr>
          <a:xfrm>
            <a:off x="332740" y="-33655"/>
            <a:ext cx="800100" cy="10790555"/>
          </a:xfrm>
          <a:prstGeom prst="rect">
            <a:avLst/>
          </a:prstGeom>
          <a:solidFill>
            <a:srgbClr val="596A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正方形/長方形 52"/>
          <p:cNvSpPr/>
          <p:nvPr/>
        </p:nvSpPr>
        <p:spPr>
          <a:xfrm>
            <a:off x="-25400" y="-33655"/>
            <a:ext cx="411480" cy="10790555"/>
          </a:xfrm>
          <a:prstGeom prst="rect">
            <a:avLst/>
          </a:prstGeom>
          <a:solidFill>
            <a:srgbClr val="2F37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27295"/>
              </a:solidFill>
            </a:endParaRPr>
          </a:p>
        </p:txBody>
      </p:sp>
      <p:sp>
        <p:nvSpPr>
          <p:cNvPr id="26" name="テキスト ボックス 25"/>
          <p:cNvSpPr txBox="1"/>
          <p:nvPr/>
        </p:nvSpPr>
        <p:spPr>
          <a:xfrm>
            <a:off x="1588850" y="316706"/>
            <a:ext cx="800219" cy="10058400"/>
          </a:xfrm>
          <a:prstGeom prst="rect">
            <a:avLst/>
          </a:prstGeom>
          <a:noFill/>
        </p:spPr>
        <p:txBody>
          <a:bodyPr vert="eaVert" wrap="square" rtlCol="0">
            <a:spAutoFit/>
          </a:bodyPr>
          <a:lstStyle/>
          <a:p>
            <a:pPr algn="ctr"/>
            <a:r>
              <a:rPr kumimoji="1" lang="ja-JP" altLang="en-US" sz="4000" b="1" dirty="0">
                <a:solidFill>
                  <a:schemeClr val="accent1">
                    <a:lumMod val="75000"/>
                  </a:schemeClr>
                </a:solidFill>
              </a:rPr>
              <a:t>一般社団</a:t>
            </a:r>
            <a:r>
              <a:rPr kumimoji="1" lang="ja-JP" altLang="en-US" sz="3600" b="1" dirty="0">
                <a:solidFill>
                  <a:schemeClr val="accent1">
                    <a:lumMod val="75000"/>
                  </a:schemeClr>
                </a:solidFill>
              </a:rPr>
              <a:t>法人</a:t>
            </a:r>
            <a:r>
              <a:rPr kumimoji="1" lang="ja-JP" altLang="en-US" sz="4000" b="1" dirty="0">
                <a:solidFill>
                  <a:schemeClr val="accent1">
                    <a:lumMod val="75000"/>
                  </a:schemeClr>
                </a:solidFill>
              </a:rPr>
              <a:t>  日中医療・介護技術交流協会</a:t>
            </a:r>
          </a:p>
        </p:txBody>
      </p:sp>
      <p:sp>
        <p:nvSpPr>
          <p:cNvPr id="27" name="テキスト ボックス 26"/>
          <p:cNvSpPr txBox="1"/>
          <p:nvPr/>
        </p:nvSpPr>
        <p:spPr>
          <a:xfrm>
            <a:off x="432505" y="753005"/>
            <a:ext cx="677108" cy="9181937"/>
          </a:xfrm>
          <a:prstGeom prst="rect">
            <a:avLst/>
          </a:prstGeom>
          <a:noFill/>
        </p:spPr>
        <p:txBody>
          <a:bodyPr vert="eaVert" wrap="none" rtlCol="0">
            <a:spAutoFit/>
          </a:bodyPr>
          <a:lstStyle/>
          <a:p>
            <a:r>
              <a:rPr lang="en-US" altLang="ja-JP" sz="3200" dirty="0">
                <a:solidFill>
                  <a:schemeClr val="bg1"/>
                </a:solidFill>
                <a:latin typeface="Times New Roman" panose="02020603050405020304" pitchFamily="18" charset="0"/>
                <a:cs typeface="Times New Roman" panose="02020603050405020304" pitchFamily="18" charset="0"/>
              </a:rPr>
              <a:t>Japan China Medical and Care Technology Association</a:t>
            </a:r>
            <a:endParaRPr kumimoji="1" lang="ja-JP" altLang="en-US" sz="3200" dirty="0">
              <a:solidFill>
                <a:schemeClr val="bg1"/>
              </a:solidFill>
              <a:latin typeface="Times New Roman" panose="02020603050405020304" pitchFamily="18" charset="0"/>
              <a:cs typeface="Times New Roman" panose="02020603050405020304" pitchFamily="18" charset="0"/>
            </a:endParaRPr>
          </a:p>
        </p:txBody>
      </p:sp>
      <p:pic>
        <p:nvPicPr>
          <p:cNvPr id="49" name="図 48"/>
          <p:cNvPicPr>
            <a:picLocks noChangeAspect="1"/>
          </p:cNvPicPr>
          <p:nvPr/>
        </p:nvPicPr>
        <p:blipFill>
          <a:blip r:embed="rId3">
            <a:duotone>
              <a:prstClr val="black"/>
              <a:schemeClr val="accent1">
                <a:tint val="45000"/>
                <a:satMod val="400000"/>
              </a:schemeClr>
            </a:duotone>
            <a:extLst>
              <a:ext uri="{BEBA8EAE-BF5A-486C-A8C5-ECC9F3942E4B}">
                <a14:imgProps xmlns:a14="http://schemas.microsoft.com/office/drawing/2010/main">
                  <a14:imgLayer r:embed="rId4">
                    <a14:imgEffect>
                      <a14:saturation sat="35000"/>
                    </a14:imgEffect>
                  </a14:imgLayer>
                </a14:imgProps>
              </a:ext>
              <a:ext uri="{28A0092B-C50C-407E-A947-70E740481C1C}">
                <a14:useLocalDpi xmlns:a14="http://schemas.microsoft.com/office/drawing/2010/main" val="0"/>
              </a:ext>
            </a:extLst>
          </a:blip>
          <a:stretch>
            <a:fillRect/>
          </a:stretch>
        </p:blipFill>
        <p:spPr>
          <a:xfrm rot="5400000">
            <a:off x="-94615" y="3034665"/>
            <a:ext cx="10744200" cy="4605655"/>
          </a:xfrm>
          <a:prstGeom prst="rect">
            <a:avLst/>
          </a:prstGeom>
        </p:spPr>
      </p:pic>
      <p:pic>
        <p:nvPicPr>
          <p:cNvPr id="51" name="図 5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75019" y="3152445"/>
            <a:ext cx="4584657" cy="458465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575864" y="586712"/>
            <a:ext cx="3413523" cy="461665"/>
          </a:xfrm>
          <a:prstGeom prst="rect">
            <a:avLst/>
          </a:prstGeom>
          <a:noFill/>
        </p:spPr>
        <p:txBody>
          <a:bodyPr wrap="square" rtlCol="0">
            <a:spAutoFit/>
          </a:bodyPr>
          <a:lstStyle/>
          <a:p>
            <a:r>
              <a:rPr kumimoji="1" lang="ja-JP" altLang="en-US" sz="2400" b="1" dirty="0">
                <a:solidFill>
                  <a:schemeClr val="bg1"/>
                </a:solidFill>
              </a:rPr>
              <a:t>会社概要</a:t>
            </a:r>
          </a:p>
        </p:txBody>
      </p:sp>
      <p:graphicFrame>
        <p:nvGraphicFramePr>
          <p:cNvPr id="8" name="表 7"/>
          <p:cNvGraphicFramePr>
            <a:graphicFrameLocks noGrp="1"/>
          </p:cNvGraphicFramePr>
          <p:nvPr/>
        </p:nvGraphicFramePr>
        <p:xfrm>
          <a:off x="570503" y="6936914"/>
          <a:ext cx="6093460" cy="2983131"/>
        </p:xfrm>
        <a:graphic>
          <a:graphicData uri="http://schemas.openxmlformats.org/drawingml/2006/table">
            <a:tbl>
              <a:tblPr firstRow="1" bandRow="1">
                <a:tableStyleId>{2D5ABB26-0587-4C30-8999-92F81FD0307C}</a:tableStyleId>
              </a:tblPr>
              <a:tblGrid>
                <a:gridCol w="1523365"/>
                <a:gridCol w="4570095"/>
              </a:tblGrid>
              <a:tr h="387985">
                <a:tc>
                  <a:txBody>
                    <a:bodyPr/>
                    <a:lstStyle/>
                    <a:p>
                      <a:pPr algn="l"/>
                      <a:r>
                        <a:rPr kumimoji="1" lang="ja-JP" altLang="en-US" sz="1200" dirty="0">
                          <a:solidFill>
                            <a:srgbClr val="01AACE"/>
                          </a:solidFill>
                          <a:latin typeface="+mn-ea"/>
                          <a:ea typeface="+mn-ea"/>
                        </a:rPr>
                        <a:t>｜</a:t>
                      </a:r>
                      <a:r>
                        <a:rPr kumimoji="1" lang="ja-JP" altLang="en-US" sz="1200" dirty="0">
                          <a:latin typeface="+mn-ea"/>
                          <a:ea typeface="+mn-ea"/>
                        </a:rPr>
                        <a:t>法人名</a:t>
                      </a:r>
                      <a:endParaRPr kumimoji="1" lang="en-US" altLang="ja-JP" sz="1200" dirty="0">
                        <a:latin typeface="+mn-ea"/>
                        <a:ea typeface="+mn-ea"/>
                      </a:endParaRPr>
                    </a:p>
                  </a:txBody>
                  <a:tcPr marL="73519" marR="73519" marT="36759" marB="3675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kumimoji="1" lang="ja-JP" altLang="en-US" sz="1200" dirty="0">
                          <a:solidFill>
                            <a:srgbClr val="01AACE"/>
                          </a:solidFill>
                          <a:latin typeface="+mn-ea"/>
                          <a:ea typeface="+mn-ea"/>
                        </a:rPr>
                        <a:t>｜</a:t>
                      </a:r>
                      <a:r>
                        <a:rPr kumimoji="1" lang="ja-JP" altLang="en-US" sz="1200" dirty="0">
                          <a:latin typeface="+mn-ea"/>
                          <a:ea typeface="+mn-ea"/>
                        </a:rPr>
                        <a:t>一般社団法人 日中医療・介護技術交流</a:t>
                      </a:r>
                      <a:r>
                        <a:rPr kumimoji="1" lang="ja-JP" altLang="en-US" sz="1200" dirty="0" smtClean="0">
                          <a:latin typeface="+mn-ea"/>
                          <a:ea typeface="+mn-ea"/>
                        </a:rPr>
                        <a:t>協会</a:t>
                      </a:r>
                      <a:r>
                        <a:rPr kumimoji="1" lang="en-US" altLang="ja-JP" sz="1200" dirty="0" smtClean="0">
                          <a:latin typeface="+mn-ea"/>
                          <a:ea typeface="+mn-ea"/>
                        </a:rPr>
                        <a:t>(JCMC)</a:t>
                      </a:r>
                      <a:endParaRPr kumimoji="1" lang="ja-JP" altLang="en-US" sz="1200" dirty="0">
                        <a:latin typeface="+mn-ea"/>
                        <a:ea typeface="+mn-ea"/>
                      </a:endParaRPr>
                    </a:p>
                  </a:txBody>
                  <a:tcPr marL="73519" marR="73519" marT="36759" marB="3675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87985">
                <a:tc>
                  <a:txBody>
                    <a:bodyPr/>
                    <a:lstStyle/>
                    <a:p>
                      <a:pPr algn="l"/>
                      <a:r>
                        <a:rPr kumimoji="1" lang="ja-JP" altLang="en-US" sz="1200" dirty="0">
                          <a:solidFill>
                            <a:srgbClr val="01AACE"/>
                          </a:solidFill>
                          <a:latin typeface="+mn-ea"/>
                          <a:ea typeface="+mn-ea"/>
                        </a:rPr>
                        <a:t>｜</a:t>
                      </a:r>
                      <a:r>
                        <a:rPr kumimoji="1" lang="ja-JP" altLang="en-US" sz="1200" dirty="0">
                          <a:latin typeface="+mn-ea"/>
                          <a:ea typeface="+mn-ea"/>
                        </a:rPr>
                        <a:t>所在地</a:t>
                      </a:r>
                    </a:p>
                  </a:txBody>
                  <a:tcPr marL="73519" marR="73519" marT="36759" marB="3675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kumimoji="1" lang="ja-JP" altLang="en-US" sz="1200" dirty="0">
                          <a:solidFill>
                            <a:srgbClr val="01AACE"/>
                          </a:solidFill>
                          <a:latin typeface="+mn-ea"/>
                          <a:ea typeface="+mn-ea"/>
                        </a:rPr>
                        <a:t>｜</a:t>
                      </a:r>
                      <a:r>
                        <a:rPr kumimoji="1" lang="ja-JP" altLang="en-US" sz="1200" dirty="0">
                          <a:latin typeface="+mn-ea"/>
                          <a:ea typeface="+mn-ea"/>
                        </a:rPr>
                        <a:t>〒</a:t>
                      </a:r>
                      <a:r>
                        <a:rPr kumimoji="1" lang="en-US" altLang="ja-JP" sz="1200" dirty="0">
                          <a:latin typeface="+mn-ea"/>
                          <a:ea typeface="+mn-ea"/>
                        </a:rPr>
                        <a:t>105-0003   </a:t>
                      </a:r>
                      <a:r>
                        <a:rPr kumimoji="1" lang="ja-JP" altLang="en-US" sz="1200" dirty="0">
                          <a:latin typeface="+mn-ea"/>
                          <a:ea typeface="+mn-ea"/>
                        </a:rPr>
                        <a:t>東京都港区西新橋</a:t>
                      </a:r>
                      <a:r>
                        <a:rPr kumimoji="1" lang="en-US" altLang="ja-JP" sz="1200" dirty="0">
                          <a:latin typeface="+mn-ea"/>
                          <a:ea typeface="+mn-ea"/>
                        </a:rPr>
                        <a:t>1-17-11 </a:t>
                      </a:r>
                      <a:r>
                        <a:rPr kumimoji="1" lang="ja-JP" altLang="en-US" sz="1200" dirty="0">
                          <a:latin typeface="+mn-ea"/>
                          <a:ea typeface="+mn-ea"/>
                        </a:rPr>
                        <a:t>新橋東栄ビル</a:t>
                      </a:r>
                      <a:r>
                        <a:rPr kumimoji="1" lang="en-US" altLang="ja-JP" sz="1200" dirty="0">
                          <a:latin typeface="+mn-ea"/>
                          <a:ea typeface="+mn-ea"/>
                        </a:rPr>
                        <a:t>2F</a:t>
                      </a:r>
                      <a:endParaRPr kumimoji="1" lang="ja-JP" altLang="en-US" sz="1200" dirty="0">
                        <a:latin typeface="+mn-ea"/>
                        <a:ea typeface="+mn-ea"/>
                      </a:endParaRPr>
                    </a:p>
                  </a:txBody>
                  <a:tcPr marL="73519" marR="73519" marT="36759" marB="3675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87985">
                <a:tc>
                  <a:txBody>
                    <a:bodyPr/>
                    <a:lstStyle/>
                    <a:p>
                      <a:pPr algn="l"/>
                      <a:r>
                        <a:rPr kumimoji="1" lang="ja-JP" altLang="en-US" sz="1200" dirty="0">
                          <a:solidFill>
                            <a:srgbClr val="01AACE"/>
                          </a:solidFill>
                          <a:latin typeface="+mn-ea"/>
                          <a:ea typeface="+mn-ea"/>
                        </a:rPr>
                        <a:t>｜</a:t>
                      </a:r>
                      <a:r>
                        <a:rPr kumimoji="1" lang="ja-JP" altLang="en-US" sz="1200" dirty="0">
                          <a:latin typeface="+mn-ea"/>
                          <a:ea typeface="+mn-ea"/>
                        </a:rPr>
                        <a:t>代表理事</a:t>
                      </a:r>
                    </a:p>
                  </a:txBody>
                  <a:tcPr marL="73519" marR="73519" marT="36759" marB="3675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kumimoji="1" lang="ja-JP" altLang="en-US" sz="1200" dirty="0">
                          <a:solidFill>
                            <a:srgbClr val="01AACE"/>
                          </a:solidFill>
                          <a:latin typeface="+mn-ea"/>
                          <a:ea typeface="+mn-ea"/>
                        </a:rPr>
                        <a:t>｜</a:t>
                      </a:r>
                      <a:r>
                        <a:rPr kumimoji="1" lang="ja-JP" altLang="en-US" sz="1200" dirty="0">
                          <a:latin typeface="+mn-ea"/>
                          <a:ea typeface="+mn-ea"/>
                        </a:rPr>
                        <a:t>長崎　幸太郎</a:t>
                      </a:r>
                    </a:p>
                  </a:txBody>
                  <a:tcPr marL="73519" marR="73519" marT="36759" marB="3675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87985">
                <a:tc>
                  <a:txBody>
                    <a:bodyPr/>
                    <a:lstStyle/>
                    <a:p>
                      <a:pPr algn="l"/>
                      <a:r>
                        <a:rPr kumimoji="1" lang="ja-JP" altLang="en-US" sz="1200" dirty="0">
                          <a:solidFill>
                            <a:srgbClr val="01AACE"/>
                          </a:solidFill>
                          <a:latin typeface="+mn-ea"/>
                          <a:ea typeface="+mn-ea"/>
                        </a:rPr>
                        <a:t>｜</a:t>
                      </a:r>
                      <a:r>
                        <a:rPr kumimoji="1" lang="ja-JP" altLang="en-US" sz="1200" dirty="0">
                          <a:solidFill>
                            <a:schemeClr val="tx1"/>
                          </a:solidFill>
                          <a:latin typeface="+mn-ea"/>
                          <a:ea typeface="+mn-ea"/>
                        </a:rPr>
                        <a:t>理事</a:t>
                      </a:r>
                      <a:endParaRPr kumimoji="1" lang="ja-JP" altLang="en-US" sz="1200" dirty="0">
                        <a:latin typeface="+mn-ea"/>
                        <a:ea typeface="+mn-ea"/>
                      </a:endParaRPr>
                    </a:p>
                  </a:txBody>
                  <a:tcPr marL="73519" marR="73519" marT="36759" marB="3675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kumimoji="1" lang="ja-JP" altLang="en-US" sz="1200" dirty="0">
                          <a:solidFill>
                            <a:srgbClr val="01AACE"/>
                          </a:solidFill>
                          <a:latin typeface="+mn-ea"/>
                          <a:ea typeface="+mn-ea"/>
                        </a:rPr>
                        <a:t>｜</a:t>
                      </a:r>
                      <a:r>
                        <a:rPr kumimoji="1" lang="ja-JP" altLang="en-US" sz="1200" dirty="0">
                          <a:latin typeface="+mn-ea"/>
                          <a:ea typeface="+mn-ea"/>
                        </a:rPr>
                        <a:t>神代　雅喜</a:t>
                      </a:r>
                    </a:p>
                  </a:txBody>
                  <a:tcPr marL="73519" marR="73519" marT="36759" marB="3675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75285">
                <a:tc>
                  <a:txBody>
                    <a:bodyPr/>
                    <a:lstStyle/>
                    <a:p>
                      <a:pPr algn="l"/>
                      <a:r>
                        <a:rPr kumimoji="1" lang="ja-JP" altLang="en-US" sz="1200" dirty="0">
                          <a:solidFill>
                            <a:srgbClr val="01AACE"/>
                          </a:solidFill>
                          <a:latin typeface="+mn-ea"/>
                          <a:ea typeface="+mn-ea"/>
                        </a:rPr>
                        <a:t>｜</a:t>
                      </a:r>
                      <a:r>
                        <a:rPr kumimoji="1" lang="ja-JP" altLang="en-US" sz="1200" dirty="0">
                          <a:latin typeface="+mn-ea"/>
                          <a:ea typeface="+mn-ea"/>
                        </a:rPr>
                        <a:t>設立</a:t>
                      </a:r>
                    </a:p>
                  </a:txBody>
                  <a:tcPr marL="73519" marR="73519" marT="36759" marB="3675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kumimoji="1" lang="ja-JP" altLang="en-US" sz="1200" dirty="0">
                          <a:solidFill>
                            <a:srgbClr val="01AACE"/>
                          </a:solidFill>
                          <a:latin typeface="+mn-ea"/>
                          <a:ea typeface="+mn-ea"/>
                        </a:rPr>
                        <a:t>｜</a:t>
                      </a:r>
                      <a:r>
                        <a:rPr kumimoji="1" lang="en-US" altLang="ja-JP" sz="1200" dirty="0">
                          <a:latin typeface="+mn-ea"/>
                          <a:ea typeface="+mn-ea"/>
                        </a:rPr>
                        <a:t>2018</a:t>
                      </a:r>
                      <a:r>
                        <a:rPr kumimoji="1" lang="ja-JP" altLang="en-US" sz="1200" dirty="0">
                          <a:latin typeface="+mn-ea"/>
                          <a:ea typeface="+mn-ea"/>
                        </a:rPr>
                        <a:t>年</a:t>
                      </a:r>
                      <a:r>
                        <a:rPr kumimoji="1" lang="en-US" altLang="ja-JP" sz="1200" dirty="0">
                          <a:latin typeface="+mn-ea"/>
                          <a:ea typeface="+mn-ea"/>
                        </a:rPr>
                        <a:t>7</a:t>
                      </a:r>
                      <a:r>
                        <a:rPr kumimoji="1" lang="ja-JP" altLang="en-US" sz="1200" dirty="0" smtClean="0">
                          <a:latin typeface="+mn-ea"/>
                          <a:ea typeface="+mn-ea"/>
                        </a:rPr>
                        <a:t>月</a:t>
                      </a:r>
                      <a:r>
                        <a:rPr kumimoji="1" lang="en-US" altLang="ja-JP" sz="1200" dirty="0" smtClean="0">
                          <a:latin typeface="+mn-ea"/>
                          <a:ea typeface="+mn-ea"/>
                        </a:rPr>
                        <a:t>12</a:t>
                      </a:r>
                      <a:r>
                        <a:rPr kumimoji="1" lang="ja-JP" altLang="en-US" sz="1200" dirty="0" smtClean="0">
                          <a:latin typeface="+mn-ea"/>
                          <a:ea typeface="+mn-ea"/>
                        </a:rPr>
                        <a:t>日</a:t>
                      </a:r>
                      <a:endParaRPr kumimoji="1" lang="ja-JP" altLang="en-US" sz="1200" dirty="0">
                        <a:latin typeface="+mn-ea"/>
                        <a:ea typeface="+mn-ea"/>
                      </a:endParaRPr>
                    </a:p>
                  </a:txBody>
                  <a:tcPr marL="73519" marR="73519" marT="36759" marB="3675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88220">
                <a:tc>
                  <a:txBody>
                    <a:bodyPr/>
                    <a:lstStyle/>
                    <a:p>
                      <a:pPr algn="l"/>
                      <a:r>
                        <a:rPr kumimoji="1" lang="ja-JP" altLang="en-US" sz="1200" dirty="0">
                          <a:solidFill>
                            <a:srgbClr val="01AACE"/>
                          </a:solidFill>
                          <a:latin typeface="+mn-ea"/>
                          <a:ea typeface="+mn-ea"/>
                        </a:rPr>
                        <a:t>｜</a:t>
                      </a:r>
                      <a:r>
                        <a:rPr kumimoji="1" lang="en-US" altLang="ja-JP" sz="1200" dirty="0">
                          <a:latin typeface="+mn-ea"/>
                          <a:ea typeface="+mn-ea"/>
                        </a:rPr>
                        <a:t>TEL</a:t>
                      </a:r>
                      <a:endParaRPr kumimoji="1" lang="ja-JP" altLang="en-US" sz="1200" dirty="0">
                        <a:latin typeface="+mn-ea"/>
                        <a:ea typeface="+mn-ea"/>
                      </a:endParaRPr>
                    </a:p>
                  </a:txBody>
                  <a:tcPr marL="73519" marR="73519" marT="36759" marB="3675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kumimoji="1" lang="ja-JP" altLang="en-US" sz="1200" dirty="0">
                          <a:solidFill>
                            <a:srgbClr val="01AACE"/>
                          </a:solidFill>
                          <a:latin typeface="+mn-ea"/>
                          <a:ea typeface="+mn-ea"/>
                        </a:rPr>
                        <a:t>｜</a:t>
                      </a:r>
                      <a:r>
                        <a:rPr kumimoji="1" lang="en-US" altLang="ja-JP" sz="1200" dirty="0">
                          <a:latin typeface="+mn-ea"/>
                          <a:ea typeface="+mn-ea"/>
                        </a:rPr>
                        <a:t>03-6205-7119</a:t>
                      </a:r>
                      <a:endParaRPr kumimoji="1" lang="ja-JP" altLang="en-US" sz="1200" dirty="0">
                        <a:latin typeface="+mn-ea"/>
                        <a:ea typeface="+mn-ea"/>
                      </a:endParaRPr>
                    </a:p>
                  </a:txBody>
                  <a:tcPr marL="73519" marR="73519" marT="36759" marB="3675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33843">
                <a:tc>
                  <a:txBody>
                    <a:bodyPr/>
                    <a:lstStyle/>
                    <a:p>
                      <a:pPr algn="l"/>
                      <a:r>
                        <a:rPr kumimoji="1" lang="ja-JP" altLang="en-US" sz="1200" dirty="0">
                          <a:solidFill>
                            <a:srgbClr val="01AACE"/>
                          </a:solidFill>
                          <a:latin typeface="+mn-ea"/>
                          <a:ea typeface="+mn-ea"/>
                        </a:rPr>
                        <a:t>｜</a:t>
                      </a:r>
                      <a:r>
                        <a:rPr kumimoji="1" lang="en-US" altLang="ja-JP" sz="1200" dirty="0">
                          <a:solidFill>
                            <a:schemeClr val="tx1"/>
                          </a:solidFill>
                          <a:latin typeface="+mn-ea"/>
                          <a:ea typeface="+mn-ea"/>
                        </a:rPr>
                        <a:t>FAX</a:t>
                      </a:r>
                      <a:endParaRPr kumimoji="1" lang="ja-JP" altLang="en-US" sz="1200" dirty="0">
                        <a:solidFill>
                          <a:schemeClr val="tx1"/>
                        </a:solidFill>
                        <a:latin typeface="+mn-ea"/>
                        <a:ea typeface="+mn-ea"/>
                      </a:endParaRPr>
                    </a:p>
                  </a:txBody>
                  <a:tcPr marL="73519" marR="73519" marT="36759" marB="3675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kumimoji="1" lang="ja-JP" altLang="en-US" sz="1200" dirty="0">
                          <a:solidFill>
                            <a:srgbClr val="01AACE"/>
                          </a:solidFill>
                          <a:latin typeface="+mn-ea"/>
                          <a:ea typeface="+mn-ea"/>
                        </a:rPr>
                        <a:t>｜</a:t>
                      </a:r>
                      <a:r>
                        <a:rPr kumimoji="1" lang="en-US" altLang="ja-JP" sz="1200" dirty="0">
                          <a:latin typeface="+mn-ea"/>
                          <a:ea typeface="+mn-ea"/>
                        </a:rPr>
                        <a:t>03-6206-6743</a:t>
                      </a:r>
                      <a:endParaRPr kumimoji="1" lang="ja-JP" altLang="en-US" sz="1200" dirty="0">
                        <a:latin typeface="+mn-ea"/>
                        <a:ea typeface="+mn-ea"/>
                      </a:endParaRPr>
                    </a:p>
                  </a:txBody>
                  <a:tcPr marL="73519" marR="73519" marT="36759" marB="3675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33843">
                <a:tc>
                  <a:txBody>
                    <a:bodyPr/>
                    <a:lstStyle/>
                    <a:p>
                      <a:pPr algn="l"/>
                      <a:r>
                        <a:rPr kumimoji="1" lang="ja-JP" altLang="en-US" sz="1200" dirty="0">
                          <a:solidFill>
                            <a:srgbClr val="01AACE"/>
                          </a:solidFill>
                          <a:latin typeface="+mn-ea"/>
                          <a:ea typeface="+mn-ea"/>
                        </a:rPr>
                        <a:t>｜</a:t>
                      </a:r>
                      <a:r>
                        <a:rPr kumimoji="1" lang="en-US" altLang="ja-JP" sz="1200" dirty="0">
                          <a:latin typeface="+mn-ea"/>
                          <a:ea typeface="+mn-ea"/>
                        </a:rPr>
                        <a:t>MAIL</a:t>
                      </a:r>
                      <a:endParaRPr kumimoji="1" lang="ja-JP" altLang="en-US" sz="1200" dirty="0">
                        <a:latin typeface="+mn-ea"/>
                        <a:ea typeface="+mn-ea"/>
                      </a:endParaRPr>
                    </a:p>
                  </a:txBody>
                  <a:tcPr marL="73519" marR="73519" marT="36759" marB="3675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kumimoji="1" lang="ja-JP" altLang="en-US" sz="1200" dirty="0">
                          <a:solidFill>
                            <a:srgbClr val="01AACE"/>
                          </a:solidFill>
                          <a:latin typeface="+mn-ea"/>
                          <a:ea typeface="+mn-ea"/>
                        </a:rPr>
                        <a:t>｜</a:t>
                      </a:r>
                      <a:r>
                        <a:rPr kumimoji="1" lang="en-US" altLang="ja-JP" sz="1200" dirty="0">
                          <a:latin typeface="+mn-ea"/>
                          <a:ea typeface="+mn-ea"/>
                        </a:rPr>
                        <a:t>official@jcmc.jp </a:t>
                      </a:r>
                      <a:endParaRPr kumimoji="1" lang="ja-JP" altLang="en-US" sz="1200" dirty="0">
                        <a:latin typeface="+mn-ea"/>
                        <a:ea typeface="+mn-ea"/>
                      </a:endParaRPr>
                    </a:p>
                  </a:txBody>
                  <a:tcPr marL="73519" marR="73519" marT="36759" marB="3675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7" name="テキスト ボックス 16"/>
          <p:cNvSpPr txBox="1"/>
          <p:nvPr/>
        </p:nvSpPr>
        <p:spPr>
          <a:xfrm>
            <a:off x="5611813" y="232902"/>
            <a:ext cx="1581551" cy="184666"/>
          </a:xfrm>
          <a:prstGeom prst="rect">
            <a:avLst/>
          </a:prstGeom>
          <a:noFill/>
        </p:spPr>
        <p:txBody>
          <a:bodyPr wrap="square" rtlCol="0">
            <a:spAutoFit/>
          </a:bodyPr>
          <a:lstStyle/>
          <a:p>
            <a:pPr algn="r"/>
            <a:r>
              <a:rPr kumimoji="1" lang="ja-JP" altLang="en-US" sz="600" dirty="0"/>
              <a:t>協会概要　</a:t>
            </a:r>
          </a:p>
        </p:txBody>
      </p:sp>
      <p:sp>
        <p:nvSpPr>
          <p:cNvPr id="2" name="テキスト ボックス 1"/>
          <p:cNvSpPr txBox="1"/>
          <p:nvPr/>
        </p:nvSpPr>
        <p:spPr>
          <a:xfrm>
            <a:off x="0" y="10368229"/>
            <a:ext cx="7559675" cy="246221"/>
          </a:xfrm>
          <a:prstGeom prst="rect">
            <a:avLst/>
          </a:prstGeom>
          <a:noFill/>
        </p:spPr>
        <p:txBody>
          <a:bodyPr wrap="square" rtlCol="0">
            <a:spAutoFit/>
          </a:bodyPr>
          <a:lstStyle/>
          <a:p>
            <a:pPr algn="ctr"/>
            <a:r>
              <a:rPr kumimoji="1" lang="en-US" altLang="ja-JP" sz="1000" dirty="0"/>
              <a:t>-- 1 --</a:t>
            </a:r>
            <a:endParaRPr kumimoji="1" lang="ja-JP" altLang="en-US" sz="1000" dirty="0"/>
          </a:p>
        </p:txBody>
      </p:sp>
      <p:cxnSp>
        <p:nvCxnSpPr>
          <p:cNvPr id="18" name="直線コネクタ 17"/>
          <p:cNvCxnSpPr/>
          <p:nvPr/>
        </p:nvCxnSpPr>
        <p:spPr>
          <a:xfrm>
            <a:off x="438150" y="1101559"/>
            <a:ext cx="6629400" cy="0"/>
          </a:xfrm>
          <a:prstGeom prst="line">
            <a:avLst/>
          </a:prstGeom>
          <a:ln w="28575">
            <a:solidFill>
              <a:srgbClr val="002F78"/>
            </a:solidFill>
            <a:prstDash val="solid"/>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482293" y="571350"/>
            <a:ext cx="2340705" cy="523220"/>
          </a:xfrm>
          <a:prstGeom prst="rect">
            <a:avLst/>
          </a:prstGeom>
          <a:noFill/>
        </p:spPr>
        <p:txBody>
          <a:bodyPr wrap="none" rtlCol="0">
            <a:spAutoFit/>
          </a:bodyPr>
          <a:lstStyle/>
          <a:p>
            <a:r>
              <a:rPr kumimoji="1" lang="en-US" altLang="ja-JP" sz="2800" b="1" dirty="0">
                <a:solidFill>
                  <a:srgbClr val="002F78"/>
                </a:solidFill>
              </a:rPr>
              <a:t>1. </a:t>
            </a:r>
            <a:r>
              <a:rPr kumimoji="1" lang="ja-JP" altLang="en-US" sz="2800" b="1" dirty="0">
                <a:solidFill>
                  <a:srgbClr val="002F78"/>
                </a:solidFill>
              </a:rPr>
              <a:t>協会の概要</a:t>
            </a:r>
          </a:p>
        </p:txBody>
      </p:sp>
      <p:sp>
        <p:nvSpPr>
          <p:cNvPr id="19" name="正方形/長方形 13"/>
          <p:cNvSpPr/>
          <p:nvPr/>
        </p:nvSpPr>
        <p:spPr>
          <a:xfrm>
            <a:off x="425451" y="3394295"/>
            <a:ext cx="6706232" cy="2846933"/>
          </a:xfrm>
          <a:prstGeom prst="rect">
            <a:avLst/>
          </a:prstGeom>
        </p:spPr>
        <p:txBody>
          <a:bodyPr wrap="square">
            <a:spAutoFit/>
          </a:bodyPr>
          <a:lstStyle/>
          <a:p>
            <a:pPr>
              <a:lnSpc>
                <a:spcPct val="150000"/>
              </a:lnSpc>
            </a:pPr>
            <a:r>
              <a:rPr kumimoji="1" lang="en-US" altLang="ja-JP" sz="1200" dirty="0" smtClean="0">
                <a:latin typeface="+mn-ea"/>
                <a:sym typeface="+mn-ea"/>
              </a:rPr>
              <a:t> </a:t>
            </a:r>
            <a:r>
              <a:rPr kumimoji="1" lang="ja-JP" altLang="en-US" sz="1200" dirty="0" smtClean="0">
                <a:latin typeface="+mn-ea"/>
                <a:sym typeface="+mn-ea"/>
              </a:rPr>
              <a:t>当協会</a:t>
            </a:r>
            <a:r>
              <a:rPr kumimoji="1" lang="ja-JP" altLang="en-US" sz="1200" dirty="0">
                <a:latin typeface="+mn-ea"/>
                <a:sym typeface="+mn-ea"/>
              </a:rPr>
              <a:t>「</a:t>
            </a:r>
            <a:r>
              <a:rPr lang="zh-CN" altLang="en-US" sz="1200" dirty="0">
                <a:latin typeface="游ゴシック" panose="020B0400000000000000" charset="-128"/>
                <a:ea typeface="游ゴシック" panose="020B0400000000000000" charset="-128"/>
                <a:cs typeface="游ゴシック" panose="020B0400000000000000" charset="-128"/>
              </a:rPr>
              <a:t>一般社団法人日中医療・介護技術交流協会」（Japan China Medical and Care Technology Association ）（以下「JCMC」）</a:t>
            </a:r>
            <a:r>
              <a:rPr lang="ja-JP" altLang="en-US" sz="1200" dirty="0">
                <a:latin typeface="游ゴシック" panose="020B0400000000000000" charset="-128"/>
                <a:ea typeface="游ゴシック" panose="020B0400000000000000" charset="-128"/>
                <a:cs typeface="游ゴシック" panose="020B0400000000000000" charset="-128"/>
              </a:rPr>
              <a:t>」の設立背景。</a:t>
            </a:r>
            <a:endParaRPr lang="en-US" altLang="ja-JP" sz="1200" dirty="0">
              <a:latin typeface="游ゴシック" panose="020B0400000000000000" charset="-128"/>
              <a:ea typeface="游ゴシック" panose="020B0400000000000000" charset="-128"/>
              <a:cs typeface="游ゴシック" panose="020B0400000000000000" charset="-128"/>
            </a:endParaRPr>
          </a:p>
          <a:p>
            <a:pPr>
              <a:lnSpc>
                <a:spcPct val="150000"/>
              </a:lnSpc>
            </a:pPr>
            <a:r>
              <a:rPr kumimoji="1" lang="ja-JP" altLang="en-US" sz="1200" dirty="0">
                <a:latin typeface="+mn-ea"/>
                <a:sym typeface="+mn-ea"/>
              </a:rPr>
              <a:t>　日中間の医療医学分野の交流は多くの日本の機関、組織や様々なレイヤーを通じて活発に行われています。しかし、その活動は中国の国営医療機関や医師等限られたハイレベルの医療技術の共有、研鑽に重心が置かれがちであり、ともすると日本で一般民間病院にも広く普及しているような医療ノウハウや、民間病院のマネジメント手法などが共有されるニーズはないと受け止められていた傾向があります。</a:t>
            </a:r>
          </a:p>
          <a:p>
            <a:pPr>
              <a:lnSpc>
                <a:spcPct val="150000"/>
              </a:lnSpc>
            </a:pPr>
            <a:r>
              <a:rPr kumimoji="1" lang="ja-JP" altLang="en-US" sz="1200" dirty="0">
                <a:latin typeface="+mn-ea"/>
                <a:sym typeface="+mn-ea"/>
              </a:rPr>
              <a:t>　当協会は、中国全土の</a:t>
            </a:r>
            <a:r>
              <a:rPr kumimoji="1" lang="en-US" altLang="ja-JP" sz="1200" dirty="0">
                <a:latin typeface="+mn-ea"/>
                <a:sym typeface="+mn-ea"/>
              </a:rPr>
              <a:t>46%</a:t>
            </a:r>
            <a:r>
              <a:rPr kumimoji="1" lang="ja-JP" altLang="en-US" sz="1200" dirty="0">
                <a:latin typeface="+mn-ea"/>
                <a:sym typeface="+mn-ea"/>
              </a:rPr>
              <a:t>を占める中国の民間医療機関（全土で</a:t>
            </a:r>
            <a:r>
              <a:rPr kumimoji="1" lang="en-US" altLang="ja-JP" sz="1200" dirty="0">
                <a:latin typeface="+mn-ea"/>
                <a:sym typeface="+mn-ea"/>
              </a:rPr>
              <a:t>46</a:t>
            </a:r>
            <a:r>
              <a:rPr kumimoji="1" lang="ja-JP" altLang="en-US" sz="1200" dirty="0">
                <a:latin typeface="+mn-ea"/>
                <a:sym typeface="+mn-ea"/>
              </a:rPr>
              <a:t>万機関、内</a:t>
            </a:r>
            <a:r>
              <a:rPr kumimoji="1" lang="en-US" altLang="ja-JP" sz="1200" dirty="0">
                <a:latin typeface="+mn-ea"/>
                <a:sym typeface="+mn-ea"/>
              </a:rPr>
              <a:t>50</a:t>
            </a:r>
            <a:r>
              <a:rPr kumimoji="1" lang="ja-JP" altLang="en-US" sz="1200" dirty="0">
                <a:latin typeface="+mn-ea"/>
                <a:sym typeface="+mn-ea"/>
              </a:rPr>
              <a:t>床以上の病院、約</a:t>
            </a:r>
            <a:r>
              <a:rPr kumimoji="1" lang="en-US" altLang="ja-JP" sz="1200" dirty="0">
                <a:latin typeface="+mn-ea"/>
                <a:sym typeface="+mn-ea"/>
              </a:rPr>
              <a:t>2</a:t>
            </a:r>
            <a:r>
              <a:rPr kumimoji="1" lang="ja-JP" altLang="en-US" sz="1200" dirty="0">
                <a:latin typeface="+mn-ea"/>
                <a:sym typeface="+mn-ea"/>
              </a:rPr>
              <a:t>万機関）の総合力の向上をサポートすることで、中国の人々の健康に寄与することを目的とします。</a:t>
            </a:r>
          </a:p>
        </p:txBody>
      </p:sp>
      <p:pic>
        <p:nvPicPr>
          <p:cNvPr id="36" name="図 3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0190" y="1352838"/>
            <a:ext cx="1731010" cy="1154006"/>
          </a:xfrm>
          <a:prstGeom prst="rect">
            <a:avLst/>
          </a:prstGeom>
        </p:spPr>
      </p:pic>
      <p:pic>
        <p:nvPicPr>
          <p:cNvPr id="38" name="図 3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44700" y="1352837"/>
            <a:ext cx="1731010" cy="1154008"/>
          </a:xfrm>
          <a:prstGeom prst="rect">
            <a:avLst/>
          </a:prstGeom>
        </p:spPr>
      </p:pic>
      <p:pic>
        <p:nvPicPr>
          <p:cNvPr id="40" name="図 3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75711" y="1352839"/>
            <a:ext cx="1731010" cy="1154006"/>
          </a:xfrm>
          <a:prstGeom prst="rect">
            <a:avLst/>
          </a:prstGeom>
        </p:spPr>
      </p:pic>
      <p:pic>
        <p:nvPicPr>
          <p:cNvPr id="42" name="図 4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06721" y="1352837"/>
            <a:ext cx="1731006" cy="1154004"/>
          </a:xfrm>
          <a:prstGeom prst="rect">
            <a:avLst/>
          </a:prstGeom>
        </p:spPr>
      </p:pic>
      <p:pic>
        <p:nvPicPr>
          <p:cNvPr id="47" name="図 4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08371" y="7520241"/>
            <a:ext cx="2780801" cy="2780801"/>
          </a:xfrm>
          <a:prstGeom prst="rect">
            <a:avLst/>
          </a:prstGeom>
        </p:spPr>
      </p:pic>
      <p:sp>
        <p:nvSpPr>
          <p:cNvPr id="48" name="正方形/長方形 47"/>
          <p:cNvSpPr/>
          <p:nvPr/>
        </p:nvSpPr>
        <p:spPr>
          <a:xfrm>
            <a:off x="415292" y="2819111"/>
            <a:ext cx="6652258" cy="450713"/>
          </a:xfrm>
          <a:prstGeom prst="rect">
            <a:avLst/>
          </a:prstGeom>
          <a:solidFill>
            <a:srgbClr val="002F78"/>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kumimoji="1" lang="ja-JP" altLang="en-US" sz="1600" b="1" dirty="0">
                <a:solidFill>
                  <a:schemeClr val="bg1"/>
                </a:solidFill>
              </a:rPr>
              <a:t>●　</a:t>
            </a:r>
            <a:r>
              <a:rPr kumimoji="1" lang="ja-JP" altLang="en-US" sz="1600" b="1" dirty="0" smtClean="0">
                <a:solidFill>
                  <a:schemeClr val="bg1"/>
                </a:solidFill>
              </a:rPr>
              <a:t>協会</a:t>
            </a:r>
            <a:r>
              <a:rPr kumimoji="1" lang="ja-JP" altLang="en-US" sz="1600" b="1" dirty="0" smtClean="0">
                <a:solidFill>
                  <a:schemeClr val="bg1"/>
                </a:solidFill>
              </a:rPr>
              <a:t>設立</a:t>
            </a:r>
            <a:r>
              <a:rPr kumimoji="1" lang="ja-JP" altLang="en-US" sz="1600" b="1" dirty="0">
                <a:solidFill>
                  <a:schemeClr val="bg1"/>
                </a:solidFill>
              </a:rPr>
              <a:t>の主旨</a:t>
            </a:r>
          </a:p>
        </p:txBody>
      </p:sp>
      <p:sp>
        <p:nvSpPr>
          <p:cNvPr id="49" name="正方形/長方形 48"/>
          <p:cNvSpPr/>
          <p:nvPr/>
        </p:nvSpPr>
        <p:spPr>
          <a:xfrm>
            <a:off x="415291" y="6433435"/>
            <a:ext cx="6652259" cy="423632"/>
          </a:xfrm>
          <a:prstGeom prst="rect">
            <a:avLst/>
          </a:prstGeom>
          <a:solidFill>
            <a:srgbClr val="002F78"/>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kumimoji="1" lang="ja-JP" altLang="en-US" sz="1600" b="1" dirty="0">
                <a:solidFill>
                  <a:schemeClr val="bg1"/>
                </a:solidFill>
              </a:rPr>
              <a:t>●　協会の概要</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575864" y="586712"/>
            <a:ext cx="3413523" cy="461665"/>
          </a:xfrm>
          <a:prstGeom prst="rect">
            <a:avLst/>
          </a:prstGeom>
          <a:noFill/>
        </p:spPr>
        <p:txBody>
          <a:bodyPr wrap="square" rtlCol="0">
            <a:spAutoFit/>
          </a:bodyPr>
          <a:lstStyle/>
          <a:p>
            <a:r>
              <a:rPr kumimoji="1" lang="ja-JP" altLang="en-US" sz="2400" b="1" dirty="0">
                <a:solidFill>
                  <a:schemeClr val="bg1"/>
                </a:solidFill>
              </a:rPr>
              <a:t>会社概要</a:t>
            </a:r>
          </a:p>
        </p:txBody>
      </p:sp>
      <p:sp>
        <p:nvSpPr>
          <p:cNvPr id="17" name="テキスト ボックス 16"/>
          <p:cNvSpPr txBox="1"/>
          <p:nvPr/>
        </p:nvSpPr>
        <p:spPr>
          <a:xfrm>
            <a:off x="5611813" y="232902"/>
            <a:ext cx="1581551" cy="184666"/>
          </a:xfrm>
          <a:prstGeom prst="rect">
            <a:avLst/>
          </a:prstGeom>
          <a:noFill/>
        </p:spPr>
        <p:txBody>
          <a:bodyPr wrap="square" rtlCol="0">
            <a:spAutoFit/>
          </a:bodyPr>
          <a:lstStyle/>
          <a:p>
            <a:pPr algn="r"/>
            <a:r>
              <a:rPr kumimoji="1" lang="ja-JP" altLang="en-US" sz="600" dirty="0"/>
              <a:t>事業内容</a:t>
            </a:r>
          </a:p>
        </p:txBody>
      </p:sp>
      <p:sp>
        <p:nvSpPr>
          <p:cNvPr id="2" name="テキスト ボックス 1"/>
          <p:cNvSpPr txBox="1"/>
          <p:nvPr/>
        </p:nvSpPr>
        <p:spPr>
          <a:xfrm>
            <a:off x="0" y="10368229"/>
            <a:ext cx="7559675" cy="246221"/>
          </a:xfrm>
          <a:prstGeom prst="rect">
            <a:avLst/>
          </a:prstGeom>
          <a:noFill/>
        </p:spPr>
        <p:txBody>
          <a:bodyPr wrap="square" rtlCol="0">
            <a:spAutoFit/>
          </a:bodyPr>
          <a:lstStyle/>
          <a:p>
            <a:pPr algn="ctr"/>
            <a:r>
              <a:rPr kumimoji="1" lang="en-US" altLang="ja-JP" sz="1000" dirty="0"/>
              <a:t>-- 2 --</a:t>
            </a:r>
            <a:endParaRPr kumimoji="1" lang="ja-JP" altLang="en-US" sz="1000" dirty="0"/>
          </a:p>
        </p:txBody>
      </p:sp>
      <p:cxnSp>
        <p:nvCxnSpPr>
          <p:cNvPr id="18" name="直線コネクタ 17"/>
          <p:cNvCxnSpPr/>
          <p:nvPr/>
        </p:nvCxnSpPr>
        <p:spPr>
          <a:xfrm>
            <a:off x="438150" y="1101559"/>
            <a:ext cx="6629400" cy="0"/>
          </a:xfrm>
          <a:prstGeom prst="line">
            <a:avLst/>
          </a:prstGeom>
          <a:ln w="28575">
            <a:solidFill>
              <a:srgbClr val="002F78"/>
            </a:solidFill>
            <a:prstDash val="solid"/>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482293" y="571350"/>
            <a:ext cx="1981633" cy="523220"/>
          </a:xfrm>
          <a:prstGeom prst="rect">
            <a:avLst/>
          </a:prstGeom>
          <a:noFill/>
        </p:spPr>
        <p:txBody>
          <a:bodyPr wrap="none" rtlCol="0">
            <a:spAutoFit/>
          </a:bodyPr>
          <a:lstStyle/>
          <a:p>
            <a:r>
              <a:rPr kumimoji="1" lang="en-US" altLang="ja-JP" sz="2800" b="1" dirty="0">
                <a:solidFill>
                  <a:srgbClr val="002F78"/>
                </a:solidFill>
              </a:rPr>
              <a:t>2. </a:t>
            </a:r>
            <a:r>
              <a:rPr kumimoji="1" lang="ja-JP" altLang="en-US" sz="2800" b="1" dirty="0">
                <a:solidFill>
                  <a:srgbClr val="002F78"/>
                </a:solidFill>
              </a:rPr>
              <a:t>事業内容</a:t>
            </a:r>
          </a:p>
        </p:txBody>
      </p:sp>
      <p:sp>
        <p:nvSpPr>
          <p:cNvPr id="23" name="正方形/長方形 13"/>
          <p:cNvSpPr/>
          <p:nvPr/>
        </p:nvSpPr>
        <p:spPr>
          <a:xfrm>
            <a:off x="438151" y="1135008"/>
            <a:ext cx="6706232" cy="397545"/>
          </a:xfrm>
          <a:prstGeom prst="rect">
            <a:avLst/>
          </a:prstGeom>
        </p:spPr>
        <p:txBody>
          <a:bodyPr wrap="square">
            <a:spAutoFit/>
          </a:bodyPr>
          <a:lstStyle/>
          <a:p>
            <a:pPr>
              <a:lnSpc>
                <a:spcPct val="150000"/>
              </a:lnSpc>
            </a:pPr>
            <a:r>
              <a:rPr kumimoji="1" lang="ja-JP" altLang="en-US" sz="1400" dirty="0">
                <a:latin typeface="+mn-ea"/>
                <a:sym typeface="+mn-ea"/>
              </a:rPr>
              <a:t>中国非公立医療機構協会</a:t>
            </a:r>
            <a:r>
              <a:rPr kumimoji="1" lang="ja-JP" altLang="en-US" sz="1400" dirty="0" smtClean="0">
                <a:latin typeface="+mn-ea"/>
                <a:sym typeface="+mn-ea"/>
              </a:rPr>
              <a:t>（</a:t>
            </a:r>
            <a:r>
              <a:rPr kumimoji="1" lang="en-US" altLang="ja-JP" sz="1400" dirty="0" smtClean="0">
                <a:latin typeface="+mn-ea"/>
                <a:sym typeface="+mn-ea"/>
              </a:rPr>
              <a:t>CNMIA</a:t>
            </a:r>
            <a:r>
              <a:rPr kumimoji="1" lang="ja-JP" altLang="en-US" sz="1400" dirty="0" smtClean="0">
                <a:latin typeface="+mn-ea"/>
                <a:sym typeface="+mn-ea"/>
              </a:rPr>
              <a:t>）</a:t>
            </a:r>
            <a:r>
              <a:rPr kumimoji="1" lang="ja-JP" altLang="en-US" sz="1400" dirty="0">
                <a:latin typeface="+mn-ea"/>
                <a:sym typeface="+mn-ea"/>
              </a:rPr>
              <a:t>と提携し、以下の事業を展開する</a:t>
            </a:r>
            <a:endParaRPr kumimoji="1" lang="en-US" altLang="ja-JP" sz="1400" dirty="0">
              <a:latin typeface="+mn-ea"/>
              <a:sym typeface="+mn-ea"/>
            </a:endParaRPr>
          </a:p>
        </p:txBody>
      </p:sp>
      <p:sp>
        <p:nvSpPr>
          <p:cNvPr id="3" name="正方形/長方形 2"/>
          <p:cNvSpPr/>
          <p:nvPr/>
        </p:nvSpPr>
        <p:spPr>
          <a:xfrm>
            <a:off x="476566" y="6997585"/>
            <a:ext cx="6629401" cy="385295"/>
          </a:xfrm>
          <a:prstGeom prst="rect">
            <a:avLst/>
          </a:prstGeom>
          <a:solidFill>
            <a:srgbClr val="002F78"/>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kumimoji="1" lang="ja-JP" altLang="en-US" sz="1600" b="1" dirty="0">
                <a:solidFill>
                  <a:schemeClr val="bg1"/>
                </a:solidFill>
              </a:rPr>
              <a:t>●  </a:t>
            </a:r>
            <a:r>
              <a:rPr kumimoji="1" lang="ja-JP" altLang="en-US" sz="1600" b="1" dirty="0" smtClean="0">
                <a:solidFill>
                  <a:schemeClr val="bg1"/>
                </a:solidFill>
              </a:rPr>
              <a:t>事業の流れ</a:t>
            </a:r>
            <a:endParaRPr kumimoji="1" lang="ja-JP" altLang="en-US" sz="1600" b="1" dirty="0">
              <a:solidFill>
                <a:schemeClr val="bg1"/>
              </a:solidFill>
            </a:endParaRPr>
          </a:p>
        </p:txBody>
      </p:sp>
      <p:sp>
        <p:nvSpPr>
          <p:cNvPr id="24" name="正方形/長方形 13"/>
          <p:cNvSpPr/>
          <p:nvPr/>
        </p:nvSpPr>
        <p:spPr>
          <a:xfrm>
            <a:off x="438149" y="1902230"/>
            <a:ext cx="6667817" cy="2569934"/>
          </a:xfrm>
          <a:prstGeom prst="rect">
            <a:avLst/>
          </a:prstGeom>
        </p:spPr>
        <p:txBody>
          <a:bodyPr wrap="square">
            <a:spAutoFit/>
          </a:bodyPr>
          <a:lstStyle/>
          <a:p>
            <a:pPr>
              <a:lnSpc>
                <a:spcPct val="150000"/>
              </a:lnSpc>
            </a:pPr>
            <a:r>
              <a:rPr kumimoji="1" lang="ja-JP" altLang="en-US" sz="1200" dirty="0" smtClean="0">
                <a:latin typeface="+mn-ea"/>
                <a:sym typeface="+mn-ea"/>
              </a:rPr>
              <a:t>　当協会は、中国、アジアでのビジネス展開を目指す医療機器メーカー、医薬品メーカー、介護用品メーカー等の企業の窓口として、また、日本の医療技術を中国に提供する窓口として中国</a:t>
            </a:r>
            <a:r>
              <a:rPr kumimoji="1" lang="ja-JP" altLang="en-US" sz="1200" dirty="0">
                <a:latin typeface="+mn-ea"/>
                <a:sym typeface="+mn-ea"/>
              </a:rPr>
              <a:t>の民間医療機関が</a:t>
            </a:r>
            <a:r>
              <a:rPr kumimoji="1" lang="ja-JP" altLang="en-US" sz="1200" dirty="0" smtClean="0">
                <a:latin typeface="+mn-ea"/>
                <a:sym typeface="+mn-ea"/>
              </a:rPr>
              <a:t>加盟する非公立医療機構協会と連携して次の事業を行う。</a:t>
            </a:r>
            <a:endParaRPr kumimoji="1" lang="en-US" altLang="ja-JP" sz="1200" dirty="0" smtClean="0">
              <a:latin typeface="+mn-ea"/>
              <a:sym typeface="+mn-ea"/>
            </a:endParaRPr>
          </a:p>
          <a:p>
            <a:pPr>
              <a:lnSpc>
                <a:spcPct val="150000"/>
              </a:lnSpc>
            </a:pPr>
            <a:r>
              <a:rPr kumimoji="1" lang="en-US" altLang="ja-JP" sz="1200" dirty="0" smtClean="0">
                <a:solidFill>
                  <a:srgbClr val="1EC1D4"/>
                </a:solidFill>
                <a:latin typeface="+mn-ea"/>
                <a:sym typeface="+mn-ea"/>
              </a:rPr>
              <a:t>|</a:t>
            </a:r>
            <a:r>
              <a:rPr kumimoji="1" lang="ja-JP" altLang="en-US" sz="1200" dirty="0" smtClean="0">
                <a:solidFill>
                  <a:srgbClr val="1EC1D4"/>
                </a:solidFill>
                <a:latin typeface="+mn-ea"/>
                <a:sym typeface="+mn-ea"/>
              </a:rPr>
              <a:t> </a:t>
            </a:r>
            <a:r>
              <a:rPr kumimoji="1" lang="ja-JP" altLang="en-US" sz="1200" dirty="0" smtClean="0">
                <a:latin typeface="+mn-ea"/>
                <a:sym typeface="+mn-ea"/>
              </a:rPr>
              <a:t>日本の病院マネジメントに関する情報の提供</a:t>
            </a:r>
            <a:endParaRPr kumimoji="1" lang="en-US" altLang="ja-JP" sz="1200" dirty="0" smtClean="0">
              <a:latin typeface="+mn-ea"/>
              <a:sym typeface="+mn-ea"/>
            </a:endParaRPr>
          </a:p>
          <a:p>
            <a:pPr>
              <a:lnSpc>
                <a:spcPct val="150000"/>
              </a:lnSpc>
            </a:pPr>
            <a:r>
              <a:rPr kumimoji="1" lang="en-US" altLang="ja-JP" sz="1200" dirty="0" smtClean="0">
                <a:solidFill>
                  <a:srgbClr val="1EC1D4"/>
                </a:solidFill>
                <a:latin typeface="+mn-ea"/>
                <a:sym typeface="+mn-ea"/>
              </a:rPr>
              <a:t>|</a:t>
            </a:r>
            <a:r>
              <a:rPr kumimoji="1" lang="ja-JP" altLang="en-US" sz="1200" dirty="0" smtClean="0">
                <a:solidFill>
                  <a:srgbClr val="1EC1D4"/>
                </a:solidFill>
                <a:latin typeface="+mn-ea"/>
                <a:sym typeface="+mn-ea"/>
              </a:rPr>
              <a:t> </a:t>
            </a:r>
            <a:r>
              <a:rPr kumimoji="1" lang="ja-JP" altLang="en-US" sz="1200" dirty="0" smtClean="0">
                <a:solidFill>
                  <a:srgbClr val="000000"/>
                </a:solidFill>
                <a:latin typeface="+mn-ea"/>
                <a:sym typeface="+mn-ea"/>
              </a:rPr>
              <a:t>医療関係の人材育成</a:t>
            </a:r>
            <a:endParaRPr kumimoji="1" lang="en-US" altLang="ja-JP" sz="1200" dirty="0" smtClean="0">
              <a:solidFill>
                <a:srgbClr val="000000"/>
              </a:solidFill>
              <a:latin typeface="+mn-ea"/>
              <a:sym typeface="+mn-ea"/>
            </a:endParaRPr>
          </a:p>
          <a:p>
            <a:pPr>
              <a:lnSpc>
                <a:spcPct val="150000"/>
              </a:lnSpc>
            </a:pPr>
            <a:r>
              <a:rPr kumimoji="1" lang="en-US" altLang="ja-JP" sz="1200" dirty="0" smtClean="0">
                <a:solidFill>
                  <a:srgbClr val="1EC1D4"/>
                </a:solidFill>
                <a:latin typeface="+mn-ea"/>
                <a:sym typeface="+mn-ea"/>
              </a:rPr>
              <a:t>|</a:t>
            </a:r>
            <a:r>
              <a:rPr kumimoji="1" lang="ja-JP" altLang="en-US" sz="1200" dirty="0" smtClean="0">
                <a:solidFill>
                  <a:srgbClr val="1EC1D4"/>
                </a:solidFill>
                <a:latin typeface="+mn-ea"/>
                <a:sym typeface="+mn-ea"/>
              </a:rPr>
              <a:t> </a:t>
            </a:r>
            <a:r>
              <a:rPr kumimoji="1" lang="ja-JP" altLang="en-US" sz="1200" dirty="0" smtClean="0">
                <a:solidFill>
                  <a:srgbClr val="000000"/>
                </a:solidFill>
                <a:latin typeface="+mn-ea"/>
                <a:sym typeface="+mn-ea"/>
              </a:rPr>
              <a:t>日本の医療技術、医療情報の提供</a:t>
            </a:r>
            <a:endParaRPr kumimoji="1" lang="en-US" altLang="ja-JP" sz="1200" dirty="0" smtClean="0">
              <a:solidFill>
                <a:srgbClr val="000000"/>
              </a:solidFill>
              <a:latin typeface="+mn-ea"/>
              <a:sym typeface="+mn-ea"/>
            </a:endParaRPr>
          </a:p>
          <a:p>
            <a:pPr>
              <a:lnSpc>
                <a:spcPct val="150000"/>
              </a:lnSpc>
            </a:pPr>
            <a:r>
              <a:rPr kumimoji="1" lang="en-US" altLang="ja-JP" sz="1200" dirty="0" smtClean="0">
                <a:solidFill>
                  <a:srgbClr val="1EC1D4"/>
                </a:solidFill>
                <a:latin typeface="+mn-ea"/>
                <a:sym typeface="+mn-ea"/>
              </a:rPr>
              <a:t>|</a:t>
            </a:r>
            <a:r>
              <a:rPr kumimoji="1" lang="ja-JP" altLang="en-US" sz="1200" dirty="0" smtClean="0">
                <a:solidFill>
                  <a:srgbClr val="1EC1D4"/>
                </a:solidFill>
                <a:latin typeface="+mn-ea"/>
                <a:sym typeface="+mn-ea"/>
              </a:rPr>
              <a:t> </a:t>
            </a:r>
            <a:r>
              <a:rPr kumimoji="1" lang="ja-JP" altLang="en-US" sz="1200" dirty="0" smtClean="0">
                <a:solidFill>
                  <a:srgbClr val="000000"/>
                </a:solidFill>
                <a:latin typeface="+mn-ea"/>
                <a:sym typeface="+mn-ea"/>
              </a:rPr>
              <a:t>中国２</a:t>
            </a:r>
            <a:r>
              <a:rPr kumimoji="1" lang="en-US" altLang="ja-JP" sz="1200" dirty="0" smtClean="0">
                <a:solidFill>
                  <a:srgbClr val="000000"/>
                </a:solidFill>
                <a:latin typeface="+mn-ea"/>
                <a:sym typeface="+mn-ea"/>
              </a:rPr>
              <a:t>.</a:t>
            </a:r>
            <a:r>
              <a:rPr kumimoji="1" lang="ja-JP" altLang="en-US" sz="1200" dirty="0" smtClean="0">
                <a:solidFill>
                  <a:srgbClr val="000000"/>
                </a:solidFill>
                <a:latin typeface="+mn-ea"/>
                <a:sym typeface="+mn-ea"/>
              </a:rPr>
              <a:t>６億人の高齢者に対する慢性病対策や介護技術の提供</a:t>
            </a:r>
            <a:endParaRPr kumimoji="1" lang="en-US" altLang="ja-JP" sz="1200" dirty="0" smtClean="0">
              <a:solidFill>
                <a:srgbClr val="000000"/>
              </a:solidFill>
              <a:latin typeface="+mn-ea"/>
              <a:sym typeface="+mn-ea"/>
            </a:endParaRPr>
          </a:p>
          <a:p>
            <a:pPr>
              <a:lnSpc>
                <a:spcPct val="150000"/>
              </a:lnSpc>
            </a:pPr>
            <a:r>
              <a:rPr kumimoji="1" lang="en-US" altLang="ja-JP" sz="1200" dirty="0" smtClean="0">
                <a:solidFill>
                  <a:srgbClr val="1EC1D4"/>
                </a:solidFill>
                <a:latin typeface="+mn-ea"/>
                <a:sym typeface="+mn-ea"/>
              </a:rPr>
              <a:t>|</a:t>
            </a:r>
            <a:r>
              <a:rPr kumimoji="1" lang="ja-JP" altLang="en-US" sz="1200" dirty="0" smtClean="0">
                <a:solidFill>
                  <a:srgbClr val="1EC1D4"/>
                </a:solidFill>
                <a:latin typeface="+mn-ea"/>
                <a:sym typeface="+mn-ea"/>
              </a:rPr>
              <a:t> </a:t>
            </a:r>
            <a:r>
              <a:rPr kumimoji="1" lang="ja-JP" altLang="en-US" sz="1200" dirty="0" smtClean="0">
                <a:solidFill>
                  <a:srgbClr val="000000"/>
                </a:solidFill>
                <a:latin typeface="+mn-ea"/>
                <a:sym typeface="+mn-ea"/>
              </a:rPr>
              <a:t>日本企業の中国における流通を支援する為の日本医療、介護用品の認証事業</a:t>
            </a:r>
            <a:endParaRPr kumimoji="1" lang="en-US" altLang="ja-JP" sz="1200" dirty="0" smtClean="0">
              <a:solidFill>
                <a:srgbClr val="000000"/>
              </a:solidFill>
              <a:latin typeface="+mn-ea"/>
              <a:sym typeface="+mn-ea"/>
            </a:endParaRPr>
          </a:p>
          <a:p>
            <a:pPr>
              <a:lnSpc>
                <a:spcPct val="150000"/>
              </a:lnSpc>
            </a:pPr>
            <a:endParaRPr kumimoji="1" lang="en-US" altLang="ja-JP" sz="1200" dirty="0">
              <a:solidFill>
                <a:srgbClr val="000000"/>
              </a:solidFill>
              <a:latin typeface="+mn-ea"/>
              <a:sym typeface="+mn-ea"/>
            </a:endParaRPr>
          </a:p>
        </p:txBody>
      </p:sp>
      <p:pic>
        <p:nvPicPr>
          <p:cNvPr id="5" name="図 4"/>
          <p:cNvPicPr>
            <a:picLocks noChangeAspect="1"/>
          </p:cNvPicPr>
          <p:nvPr/>
        </p:nvPicPr>
        <p:blipFill>
          <a:blip r:embed="rId2"/>
          <a:stretch>
            <a:fillRect/>
          </a:stretch>
        </p:blipFill>
        <p:spPr>
          <a:xfrm>
            <a:off x="438160" y="4257654"/>
            <a:ext cx="6701238" cy="2684395"/>
          </a:xfrm>
          <a:prstGeom prst="rect">
            <a:avLst/>
          </a:prstGeom>
        </p:spPr>
      </p:pic>
      <p:sp>
        <p:nvSpPr>
          <p:cNvPr id="56" name="正方形/長方形 55"/>
          <p:cNvSpPr/>
          <p:nvPr/>
        </p:nvSpPr>
        <p:spPr>
          <a:xfrm>
            <a:off x="482600" y="7839075"/>
            <a:ext cx="2110105" cy="245618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lnSpc>
                <a:spcPct val="150000"/>
              </a:lnSpc>
              <a:buFont typeface="Wingdings" panose="05000000000000000000" pitchFamily="2" charset="2"/>
              <a:buChar char="n"/>
            </a:pPr>
            <a:r>
              <a:rPr kumimoji="1" lang="en-US" altLang="ja-JP" sz="1000" b="1" dirty="0">
                <a:solidFill>
                  <a:schemeClr val="bg1"/>
                </a:solidFill>
              </a:rPr>
              <a:t>JCMC</a:t>
            </a:r>
            <a:r>
              <a:rPr kumimoji="1" lang="ja-JP" altLang="en-US" sz="1000" b="1" dirty="0">
                <a:solidFill>
                  <a:schemeClr val="bg1"/>
                </a:solidFill>
              </a:rPr>
              <a:t>入会申込書（専用フォーム）にご記入頂き</a:t>
            </a:r>
            <a:r>
              <a:rPr kumimoji="1" lang="ja-JP" altLang="en-US" sz="1000" b="1" dirty="0" smtClean="0">
                <a:solidFill>
                  <a:schemeClr val="bg1"/>
                </a:solidFill>
              </a:rPr>
              <a:t>、</a:t>
            </a:r>
            <a:r>
              <a:rPr lang="ja-JP" altLang="en-US" sz="1000" b="1" dirty="0" smtClean="0">
                <a:solidFill>
                  <a:schemeClr val="bg1"/>
                </a:solidFill>
              </a:rPr>
              <a:t>到着</a:t>
            </a:r>
            <a:r>
              <a:rPr kumimoji="1" lang="ja-JP" altLang="en-US" sz="1000" b="1" dirty="0" smtClean="0">
                <a:solidFill>
                  <a:schemeClr val="bg1"/>
                </a:solidFill>
              </a:rPr>
              <a:t>後</a:t>
            </a:r>
            <a:r>
              <a:rPr kumimoji="1" lang="en-US" altLang="ja-JP" sz="1000" b="1" dirty="0">
                <a:solidFill>
                  <a:schemeClr val="bg1"/>
                </a:solidFill>
              </a:rPr>
              <a:t>JCMC</a:t>
            </a:r>
            <a:r>
              <a:rPr kumimoji="1" lang="ja-JP" altLang="en-US" sz="1000" b="1" dirty="0">
                <a:solidFill>
                  <a:schemeClr val="bg1"/>
                </a:solidFill>
              </a:rPr>
              <a:t>事務局から入会金請求書を発行します。</a:t>
            </a:r>
            <a:endParaRPr kumimoji="1" lang="en-US" altLang="ja-JP" sz="1000" b="1" dirty="0">
              <a:solidFill>
                <a:schemeClr val="bg1"/>
              </a:solidFill>
            </a:endParaRPr>
          </a:p>
          <a:p>
            <a:pPr marL="285750" indent="-285750">
              <a:lnSpc>
                <a:spcPct val="150000"/>
              </a:lnSpc>
              <a:buFont typeface="Wingdings" panose="05000000000000000000" pitchFamily="2" charset="2"/>
              <a:buChar char="n"/>
            </a:pPr>
            <a:r>
              <a:rPr kumimoji="1" lang="ja-JP" altLang="en-US" sz="1000" b="1" dirty="0">
                <a:solidFill>
                  <a:schemeClr val="bg1"/>
                </a:solidFill>
              </a:rPr>
              <a:t>ご入金確認後、会員番号を</a:t>
            </a:r>
            <a:r>
              <a:rPr kumimoji="1" lang="en-US" altLang="ja-JP" sz="1000" b="1" dirty="0">
                <a:solidFill>
                  <a:schemeClr val="bg1"/>
                </a:solidFill>
              </a:rPr>
              <a:t>Email</a:t>
            </a:r>
            <a:r>
              <a:rPr kumimoji="1" lang="ja-JP" altLang="en-US" sz="1000" b="1" dirty="0">
                <a:solidFill>
                  <a:schemeClr val="bg1"/>
                </a:solidFill>
              </a:rPr>
              <a:t>通して</a:t>
            </a:r>
            <a:r>
              <a:rPr kumimoji="1" lang="ja-JP" altLang="en-US" sz="1000" b="1" dirty="0" smtClean="0">
                <a:solidFill>
                  <a:schemeClr val="bg1"/>
                </a:solidFill>
              </a:rPr>
              <a:t>ご案内させて頂きます</a:t>
            </a:r>
            <a:r>
              <a:rPr kumimoji="1" lang="ja-JP" altLang="en-US" sz="1000" b="1" dirty="0">
                <a:solidFill>
                  <a:schemeClr val="bg1"/>
                </a:solidFill>
              </a:rPr>
              <a:t>。</a:t>
            </a:r>
          </a:p>
        </p:txBody>
      </p:sp>
      <p:sp>
        <p:nvSpPr>
          <p:cNvPr id="57" name="正方形/長方形 56"/>
          <p:cNvSpPr/>
          <p:nvPr/>
        </p:nvSpPr>
        <p:spPr>
          <a:xfrm>
            <a:off x="2736215" y="7839075"/>
            <a:ext cx="2110740" cy="246253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lnSpc>
                <a:spcPct val="150000"/>
              </a:lnSpc>
              <a:buFont typeface="Wingdings" panose="05000000000000000000" pitchFamily="2" charset="2"/>
              <a:buChar char="n"/>
            </a:pPr>
            <a:r>
              <a:rPr kumimoji="1" lang="ja-JP" altLang="en-US" sz="1000" b="1" dirty="0">
                <a:solidFill>
                  <a:schemeClr val="bg1"/>
                </a:solidFill>
              </a:rPr>
              <a:t>製品登録書一式（専用フォーム）にご記入頂き、認定審査を行います。</a:t>
            </a:r>
            <a:endParaRPr kumimoji="1" lang="en-US" altLang="ja-JP" sz="1000" b="1" dirty="0">
              <a:solidFill>
                <a:schemeClr val="bg1"/>
              </a:solidFill>
            </a:endParaRPr>
          </a:p>
          <a:p>
            <a:pPr marL="171450" indent="-171450">
              <a:lnSpc>
                <a:spcPct val="150000"/>
              </a:lnSpc>
              <a:buFont typeface="Wingdings" panose="05000000000000000000" pitchFamily="2" charset="2"/>
              <a:buChar char="n"/>
            </a:pPr>
            <a:endParaRPr lang="en-US" altLang="ja-JP" sz="1000" b="1" dirty="0">
              <a:solidFill>
                <a:schemeClr val="bg1"/>
              </a:solidFill>
            </a:endParaRPr>
          </a:p>
          <a:p>
            <a:pPr>
              <a:lnSpc>
                <a:spcPct val="150000"/>
              </a:lnSpc>
            </a:pPr>
            <a:r>
              <a:rPr lang="ja-JP" altLang="en-US" sz="1200" b="1" dirty="0">
                <a:solidFill>
                  <a:schemeClr val="bg1"/>
                </a:solidFill>
              </a:rPr>
              <a:t>　</a:t>
            </a:r>
            <a:endParaRPr kumimoji="1" lang="en-US" altLang="ja-JP" sz="1400" b="1" dirty="0">
              <a:solidFill>
                <a:schemeClr val="bg1"/>
              </a:solidFill>
            </a:endParaRPr>
          </a:p>
          <a:p>
            <a:pPr marL="171450" indent="-171450">
              <a:lnSpc>
                <a:spcPct val="150000"/>
              </a:lnSpc>
              <a:buFont typeface="Wingdings" panose="05000000000000000000" pitchFamily="2" charset="2"/>
              <a:buChar char="n"/>
            </a:pPr>
            <a:r>
              <a:rPr kumimoji="1" lang="ja-JP" altLang="en-US" sz="1000" b="1" dirty="0">
                <a:solidFill>
                  <a:schemeClr val="bg1"/>
                </a:solidFill>
              </a:rPr>
              <a:t>認定された場合、認定書と認定マークを発行します。</a:t>
            </a:r>
          </a:p>
        </p:txBody>
      </p:sp>
      <p:sp>
        <p:nvSpPr>
          <p:cNvPr id="58" name="正方形/長方形 57"/>
          <p:cNvSpPr/>
          <p:nvPr/>
        </p:nvSpPr>
        <p:spPr>
          <a:xfrm>
            <a:off x="4994910" y="7839075"/>
            <a:ext cx="2110740" cy="249491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lnSpc>
                <a:spcPct val="150000"/>
              </a:lnSpc>
              <a:buFont typeface="Wingdings" panose="05000000000000000000" pitchFamily="2" charset="2"/>
              <a:buChar char="n"/>
            </a:pPr>
            <a:r>
              <a:rPr kumimoji="1" lang="en-US" altLang="ja-JP" sz="1000" b="1" dirty="0">
                <a:solidFill>
                  <a:schemeClr val="bg1"/>
                </a:solidFill>
              </a:rPr>
              <a:t>Web</a:t>
            </a:r>
            <a:r>
              <a:rPr kumimoji="1" lang="ja-JP" altLang="en-US" sz="1000" b="1" dirty="0">
                <a:solidFill>
                  <a:schemeClr val="bg1"/>
                </a:solidFill>
              </a:rPr>
              <a:t>販売サイト用のデータ入稿</a:t>
            </a:r>
            <a:r>
              <a:rPr lang="ja-JP" altLang="en-US" sz="1000" b="1" dirty="0">
                <a:solidFill>
                  <a:schemeClr val="bg1"/>
                </a:solidFill>
              </a:rPr>
              <a:t>を行い、貴社製品をサイト上に掲載します。</a:t>
            </a:r>
            <a:endParaRPr kumimoji="1" lang="en-US" altLang="ja-JP" sz="1000" b="1" dirty="0">
              <a:solidFill>
                <a:schemeClr val="bg1"/>
              </a:solidFill>
            </a:endParaRPr>
          </a:p>
          <a:p>
            <a:pPr marL="285750" indent="-285750">
              <a:lnSpc>
                <a:spcPct val="150000"/>
              </a:lnSpc>
              <a:buFont typeface="Wingdings" panose="05000000000000000000" pitchFamily="2" charset="2"/>
              <a:buChar char="n"/>
            </a:pPr>
            <a:r>
              <a:rPr kumimoji="1" lang="ja-JP" altLang="en-US" sz="1000" b="1" dirty="0">
                <a:solidFill>
                  <a:schemeClr val="bg1"/>
                </a:solidFill>
              </a:rPr>
              <a:t>広告宣伝のオプションとして、電子カタログ用データを入稿し、季刊発行に貴社製品を記載します。</a:t>
            </a:r>
            <a:endParaRPr kumimoji="1" lang="en-US" altLang="ja-JP" sz="1000" b="1" dirty="0">
              <a:solidFill>
                <a:schemeClr val="bg1"/>
              </a:solidFill>
            </a:endParaRPr>
          </a:p>
          <a:p>
            <a:pPr marL="285750" indent="-285750">
              <a:lnSpc>
                <a:spcPct val="150000"/>
              </a:lnSpc>
              <a:buFont typeface="Wingdings" panose="05000000000000000000" pitchFamily="2" charset="2"/>
              <a:buChar char="n"/>
            </a:pPr>
            <a:r>
              <a:rPr kumimoji="1" lang="ja-JP" altLang="en-US" sz="1000" b="1" dirty="0">
                <a:solidFill>
                  <a:schemeClr val="bg1"/>
                </a:solidFill>
              </a:rPr>
              <a:t>中国の</a:t>
            </a:r>
            <a:r>
              <a:rPr kumimoji="1" lang="ja-JP" altLang="en-US" sz="1000" b="1" dirty="0" smtClean="0">
                <a:solidFill>
                  <a:schemeClr val="bg1"/>
                </a:solidFill>
              </a:rPr>
              <a:t>病院に </a:t>
            </a:r>
            <a:r>
              <a:rPr kumimoji="1" lang="en-US" altLang="ja-JP" sz="1000" b="1" dirty="0">
                <a:solidFill>
                  <a:schemeClr val="bg1"/>
                </a:solidFill>
              </a:rPr>
              <a:t>e-</a:t>
            </a:r>
            <a:r>
              <a:rPr kumimoji="1" lang="en-US" altLang="ja-JP" sz="1000" b="1" dirty="0" err="1">
                <a:solidFill>
                  <a:schemeClr val="bg1"/>
                </a:solidFill>
              </a:rPr>
              <a:t>yao</a:t>
            </a:r>
            <a:r>
              <a:rPr kumimoji="1" lang="en-US" altLang="ja-JP" sz="1000" b="1" dirty="0">
                <a:solidFill>
                  <a:schemeClr val="bg1"/>
                </a:solidFill>
              </a:rPr>
              <a:t> </a:t>
            </a:r>
            <a:r>
              <a:rPr kumimoji="1" lang="ja-JP" altLang="en-US" sz="1000" b="1" dirty="0">
                <a:solidFill>
                  <a:schemeClr val="bg1"/>
                </a:solidFill>
              </a:rPr>
              <a:t>サイト、または季刊誌を通して貴社の商品</a:t>
            </a:r>
            <a:r>
              <a:rPr kumimoji="1" lang="ja-JP" altLang="en-US" sz="1000" b="1" dirty="0" smtClean="0">
                <a:solidFill>
                  <a:schemeClr val="bg1"/>
                </a:solidFill>
              </a:rPr>
              <a:t>を</a:t>
            </a:r>
            <a:r>
              <a:rPr lang="ja-JP" altLang="en-US" sz="1000" b="1" dirty="0" smtClean="0">
                <a:solidFill>
                  <a:schemeClr val="bg1"/>
                </a:solidFill>
              </a:rPr>
              <a:t>販売</a:t>
            </a:r>
            <a:r>
              <a:rPr kumimoji="1" lang="ja-JP" altLang="en-US" sz="1000" b="1" dirty="0" smtClean="0">
                <a:solidFill>
                  <a:schemeClr val="bg1"/>
                </a:solidFill>
              </a:rPr>
              <a:t>します</a:t>
            </a:r>
            <a:r>
              <a:rPr kumimoji="1" lang="ja-JP" altLang="en-US" sz="1000" b="1" dirty="0">
                <a:solidFill>
                  <a:schemeClr val="bg1"/>
                </a:solidFill>
              </a:rPr>
              <a:t>。</a:t>
            </a:r>
          </a:p>
        </p:txBody>
      </p:sp>
      <p:sp>
        <p:nvSpPr>
          <p:cNvPr id="59" name="楕円 58"/>
          <p:cNvSpPr/>
          <p:nvPr/>
        </p:nvSpPr>
        <p:spPr>
          <a:xfrm>
            <a:off x="1189355" y="9271635"/>
            <a:ext cx="1607820" cy="631190"/>
          </a:xfrm>
          <a:prstGeom prst="ellipse">
            <a:avLst/>
          </a:prstGeom>
          <a:solidFill>
            <a:srgbClr val="309C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latin typeface="+mn-ea"/>
              </a:rPr>
              <a:t>入会金</a:t>
            </a:r>
            <a:endParaRPr kumimoji="1" lang="en-US" altLang="ja-JP" sz="1000" dirty="0">
              <a:latin typeface="+mn-ea"/>
            </a:endParaRPr>
          </a:p>
          <a:p>
            <a:pPr algn="ctr"/>
            <a:r>
              <a:rPr kumimoji="1" lang="ja-JP" altLang="en-US" sz="1200" dirty="0">
                <a:latin typeface="+mn-ea"/>
              </a:rPr>
              <a:t>￥</a:t>
            </a:r>
            <a:r>
              <a:rPr kumimoji="1" lang="en-US" altLang="ja-JP" sz="1200" b="1" dirty="0">
                <a:latin typeface="+mn-ea"/>
              </a:rPr>
              <a:t>32,400</a:t>
            </a:r>
          </a:p>
          <a:p>
            <a:pPr algn="ctr"/>
            <a:r>
              <a:rPr kumimoji="1" lang="ja-JP" altLang="en-US" sz="1000" dirty="0">
                <a:latin typeface="+mn-ea"/>
              </a:rPr>
              <a:t>（税込）</a:t>
            </a:r>
          </a:p>
        </p:txBody>
      </p:sp>
      <p:sp>
        <p:nvSpPr>
          <p:cNvPr id="60" name="楕円 59"/>
          <p:cNvSpPr/>
          <p:nvPr/>
        </p:nvSpPr>
        <p:spPr>
          <a:xfrm>
            <a:off x="372679" y="9573335"/>
            <a:ext cx="1470520" cy="661081"/>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t>年会費</a:t>
            </a:r>
            <a:endParaRPr kumimoji="1" lang="en-US" altLang="ja-JP" sz="1000" dirty="0"/>
          </a:p>
          <a:p>
            <a:pPr algn="ctr"/>
            <a:r>
              <a:rPr kumimoji="1" lang="ja-JP" altLang="en-US" sz="1200" dirty="0"/>
              <a:t>￥</a:t>
            </a:r>
            <a:r>
              <a:rPr kumimoji="1" lang="en-US" altLang="ja-JP" sz="1200" b="1" dirty="0"/>
              <a:t>10,800</a:t>
            </a:r>
          </a:p>
          <a:p>
            <a:pPr algn="ctr"/>
            <a:r>
              <a:rPr kumimoji="1" lang="ja-JP" altLang="en-US" sz="1000" dirty="0"/>
              <a:t>（税込）</a:t>
            </a:r>
          </a:p>
        </p:txBody>
      </p:sp>
      <p:sp>
        <p:nvSpPr>
          <p:cNvPr id="61" name="楕円 60"/>
          <p:cNvSpPr/>
          <p:nvPr/>
        </p:nvSpPr>
        <p:spPr>
          <a:xfrm>
            <a:off x="3227207" y="8480762"/>
            <a:ext cx="1745915" cy="586852"/>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t>認定審査費用</a:t>
            </a:r>
            <a:r>
              <a:rPr kumimoji="1" lang="ja-JP" altLang="en-US" sz="1200" dirty="0"/>
              <a:t>￥</a:t>
            </a:r>
            <a:r>
              <a:rPr kumimoji="1" lang="en-US" altLang="ja-JP" sz="1200" b="1" dirty="0"/>
              <a:t>5,400</a:t>
            </a:r>
            <a:r>
              <a:rPr kumimoji="1" lang="en-US" altLang="ja-JP" sz="1000" dirty="0"/>
              <a:t>/</a:t>
            </a:r>
            <a:r>
              <a:rPr kumimoji="1" lang="ja-JP" altLang="en-US" sz="1000" dirty="0"/>
              <a:t>一製品</a:t>
            </a:r>
            <a:endParaRPr kumimoji="1" lang="en-US" altLang="ja-JP" sz="1200" dirty="0"/>
          </a:p>
          <a:p>
            <a:pPr algn="ctr"/>
            <a:r>
              <a:rPr kumimoji="1" lang="ja-JP" altLang="en-US" sz="1000" dirty="0"/>
              <a:t>（税込）</a:t>
            </a:r>
          </a:p>
        </p:txBody>
      </p:sp>
      <p:sp>
        <p:nvSpPr>
          <p:cNvPr id="62" name="楕円 61"/>
          <p:cNvSpPr/>
          <p:nvPr/>
        </p:nvSpPr>
        <p:spPr>
          <a:xfrm>
            <a:off x="3090102" y="9596364"/>
            <a:ext cx="1822004" cy="622120"/>
          </a:xfrm>
          <a:prstGeom prst="ellipse">
            <a:avLst/>
          </a:prstGeom>
          <a:solidFill>
            <a:srgbClr val="309C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latin typeface="+mn-ea"/>
              </a:rPr>
              <a:t>認証マーク</a:t>
            </a:r>
            <a:endParaRPr kumimoji="1" lang="en-US" altLang="ja-JP" sz="1000" dirty="0">
              <a:latin typeface="+mn-ea"/>
            </a:endParaRPr>
          </a:p>
          <a:p>
            <a:pPr algn="ctr"/>
            <a:r>
              <a:rPr kumimoji="1" lang="ja-JP" altLang="en-US" sz="1200" dirty="0">
                <a:latin typeface="+mn-ea"/>
              </a:rPr>
              <a:t>￥</a:t>
            </a:r>
            <a:r>
              <a:rPr kumimoji="1" lang="en-US" altLang="ja-JP" sz="1200" b="1" dirty="0">
                <a:latin typeface="+mn-ea"/>
              </a:rPr>
              <a:t>1,080</a:t>
            </a:r>
            <a:r>
              <a:rPr kumimoji="1" lang="en-US" altLang="ja-JP" sz="1000" b="1" dirty="0">
                <a:latin typeface="+mn-ea"/>
              </a:rPr>
              <a:t>/</a:t>
            </a:r>
            <a:r>
              <a:rPr kumimoji="1" lang="ja-JP" altLang="en-US" sz="1000" dirty="0">
                <a:latin typeface="+mn-ea"/>
              </a:rPr>
              <a:t>一製品</a:t>
            </a:r>
            <a:endParaRPr kumimoji="1" lang="en-US" altLang="ja-JP" sz="1000" dirty="0">
              <a:latin typeface="+mn-ea"/>
            </a:endParaRPr>
          </a:p>
          <a:p>
            <a:pPr algn="ctr"/>
            <a:r>
              <a:rPr kumimoji="1" lang="ja-JP" altLang="en-US" sz="1000" dirty="0">
                <a:latin typeface="+mn-ea"/>
              </a:rPr>
              <a:t>（税込）</a:t>
            </a:r>
          </a:p>
        </p:txBody>
      </p:sp>
      <p:sp>
        <p:nvSpPr>
          <p:cNvPr id="63" name="矢印: 五方向 62"/>
          <p:cNvSpPr/>
          <p:nvPr/>
        </p:nvSpPr>
        <p:spPr>
          <a:xfrm>
            <a:off x="482600" y="7438390"/>
            <a:ext cx="1497330" cy="328295"/>
          </a:xfrm>
          <a:prstGeom prst="homePlate">
            <a:avLst>
              <a:gd name="adj" fmla="val 44289"/>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r>
              <a:rPr kumimoji="1" lang="ja-JP" altLang="en-US" sz="1400" b="1" dirty="0">
                <a:solidFill>
                  <a:schemeClr val="bg1"/>
                </a:solidFill>
              </a:rPr>
              <a:t>入会</a:t>
            </a:r>
          </a:p>
        </p:txBody>
      </p:sp>
      <p:sp>
        <p:nvSpPr>
          <p:cNvPr id="64" name="矢印: 五方向 63"/>
          <p:cNvSpPr/>
          <p:nvPr/>
        </p:nvSpPr>
        <p:spPr>
          <a:xfrm>
            <a:off x="2736215" y="7423150"/>
            <a:ext cx="1497330" cy="328295"/>
          </a:xfrm>
          <a:prstGeom prst="homePlat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r>
              <a:rPr kumimoji="1" lang="ja-JP" altLang="en-US" sz="1400" b="1" dirty="0">
                <a:solidFill>
                  <a:schemeClr val="bg1"/>
                </a:solidFill>
              </a:rPr>
              <a:t>認証</a:t>
            </a:r>
          </a:p>
        </p:txBody>
      </p:sp>
      <p:sp>
        <p:nvSpPr>
          <p:cNvPr id="65" name="矢印: 五方向 64"/>
          <p:cNvSpPr/>
          <p:nvPr/>
        </p:nvSpPr>
        <p:spPr>
          <a:xfrm>
            <a:off x="4994910" y="7442200"/>
            <a:ext cx="1497330" cy="328295"/>
          </a:xfrm>
          <a:prstGeom prst="homePlat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r>
              <a:rPr kumimoji="1" lang="ja-JP" altLang="en-US" sz="1400" b="1" dirty="0">
                <a:solidFill>
                  <a:schemeClr val="bg1"/>
                </a:solidFill>
              </a:rPr>
              <a:t>販売</a:t>
            </a:r>
          </a:p>
        </p:txBody>
      </p:sp>
      <p:sp>
        <p:nvSpPr>
          <p:cNvPr id="70" name="矢印: 右 69"/>
          <p:cNvSpPr/>
          <p:nvPr/>
        </p:nvSpPr>
        <p:spPr>
          <a:xfrm>
            <a:off x="2078990" y="7457440"/>
            <a:ext cx="558800" cy="290195"/>
          </a:xfrm>
          <a:prstGeom prst="right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bg1"/>
              </a:solidFill>
            </a:endParaRPr>
          </a:p>
        </p:txBody>
      </p:sp>
      <p:sp>
        <p:nvSpPr>
          <p:cNvPr id="71" name="矢印: 右 70"/>
          <p:cNvSpPr/>
          <p:nvPr/>
        </p:nvSpPr>
        <p:spPr>
          <a:xfrm>
            <a:off x="4332605" y="7461250"/>
            <a:ext cx="509270" cy="290195"/>
          </a:xfrm>
          <a:prstGeom prst="right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bg1"/>
              </a:solidFill>
            </a:endParaRPr>
          </a:p>
        </p:txBody>
      </p:sp>
      <p:sp>
        <p:nvSpPr>
          <p:cNvPr id="347" name="购物车"/>
          <p:cNvSpPr/>
          <p:nvPr/>
        </p:nvSpPr>
        <p:spPr>
          <a:xfrm>
            <a:off x="6642100" y="7423150"/>
            <a:ext cx="425450" cy="374650"/>
          </a:xfrm>
          <a:custGeom>
            <a:avLst/>
            <a:gdLst/>
            <a:ahLst/>
            <a:cxnLst/>
            <a:rect l="l" t="t" r="r" b="b"/>
            <a:pathLst>
              <a:path w="2100462" h="1726264">
                <a:moveTo>
                  <a:pt x="1169148" y="1434056"/>
                </a:moveTo>
                <a:cubicBezTo>
                  <a:pt x="1249839" y="1434056"/>
                  <a:pt x="1315252" y="1499469"/>
                  <a:pt x="1315252" y="1580160"/>
                </a:cubicBezTo>
                <a:cubicBezTo>
                  <a:pt x="1315252" y="1660851"/>
                  <a:pt x="1249839" y="1726264"/>
                  <a:pt x="1169148" y="1726264"/>
                </a:cubicBezTo>
                <a:cubicBezTo>
                  <a:pt x="1088457" y="1726264"/>
                  <a:pt x="1023044" y="1660851"/>
                  <a:pt x="1023044" y="1580160"/>
                </a:cubicBezTo>
                <a:cubicBezTo>
                  <a:pt x="1023044" y="1499469"/>
                  <a:pt x="1088457" y="1434056"/>
                  <a:pt x="1169148" y="1434056"/>
                </a:cubicBezTo>
                <a:close/>
                <a:moveTo>
                  <a:pt x="561082" y="1434056"/>
                </a:moveTo>
                <a:cubicBezTo>
                  <a:pt x="641773" y="1434056"/>
                  <a:pt x="707186" y="1499469"/>
                  <a:pt x="707186" y="1580160"/>
                </a:cubicBezTo>
                <a:cubicBezTo>
                  <a:pt x="707186" y="1660851"/>
                  <a:pt x="641773" y="1726264"/>
                  <a:pt x="561082" y="1726264"/>
                </a:cubicBezTo>
                <a:cubicBezTo>
                  <a:pt x="480391" y="1726264"/>
                  <a:pt x="414978" y="1660851"/>
                  <a:pt x="414978" y="1580160"/>
                </a:cubicBezTo>
                <a:cubicBezTo>
                  <a:pt x="414978" y="1499469"/>
                  <a:pt x="480391" y="1434056"/>
                  <a:pt x="561082" y="1434056"/>
                </a:cubicBezTo>
                <a:close/>
                <a:moveTo>
                  <a:pt x="1382881" y="785189"/>
                </a:moveTo>
                <a:cubicBezTo>
                  <a:pt x="1348673" y="785189"/>
                  <a:pt x="1320942" y="812920"/>
                  <a:pt x="1320942" y="847128"/>
                </a:cubicBezTo>
                <a:cubicBezTo>
                  <a:pt x="1320942" y="881336"/>
                  <a:pt x="1348673" y="909067"/>
                  <a:pt x="1382881" y="909067"/>
                </a:cubicBezTo>
                <a:cubicBezTo>
                  <a:pt x="1417089" y="909067"/>
                  <a:pt x="1444820" y="881336"/>
                  <a:pt x="1444820" y="847128"/>
                </a:cubicBezTo>
                <a:cubicBezTo>
                  <a:pt x="1444820" y="812920"/>
                  <a:pt x="1417089" y="785189"/>
                  <a:pt x="1382881" y="785189"/>
                </a:cubicBezTo>
                <a:close/>
                <a:moveTo>
                  <a:pt x="1210442" y="785189"/>
                </a:moveTo>
                <a:cubicBezTo>
                  <a:pt x="1176234" y="785189"/>
                  <a:pt x="1148503" y="812920"/>
                  <a:pt x="1148503" y="847128"/>
                </a:cubicBezTo>
                <a:cubicBezTo>
                  <a:pt x="1148503" y="881336"/>
                  <a:pt x="1176234" y="909067"/>
                  <a:pt x="1210442" y="909067"/>
                </a:cubicBezTo>
                <a:cubicBezTo>
                  <a:pt x="1244650" y="909067"/>
                  <a:pt x="1272381" y="881336"/>
                  <a:pt x="1272381" y="847128"/>
                </a:cubicBezTo>
                <a:cubicBezTo>
                  <a:pt x="1272381" y="812920"/>
                  <a:pt x="1244650" y="785189"/>
                  <a:pt x="1210442" y="785189"/>
                </a:cubicBezTo>
                <a:close/>
                <a:moveTo>
                  <a:pt x="1038003" y="785189"/>
                </a:moveTo>
                <a:cubicBezTo>
                  <a:pt x="1003795" y="785189"/>
                  <a:pt x="976064" y="812920"/>
                  <a:pt x="976064" y="847128"/>
                </a:cubicBezTo>
                <a:cubicBezTo>
                  <a:pt x="976064" y="881336"/>
                  <a:pt x="1003795" y="909067"/>
                  <a:pt x="1038003" y="909067"/>
                </a:cubicBezTo>
                <a:cubicBezTo>
                  <a:pt x="1072211" y="909067"/>
                  <a:pt x="1099942" y="881336"/>
                  <a:pt x="1099942" y="847128"/>
                </a:cubicBezTo>
                <a:cubicBezTo>
                  <a:pt x="1099942" y="812920"/>
                  <a:pt x="1072211" y="785189"/>
                  <a:pt x="1038003" y="785189"/>
                </a:cubicBezTo>
                <a:close/>
                <a:moveTo>
                  <a:pt x="865564" y="785189"/>
                </a:moveTo>
                <a:cubicBezTo>
                  <a:pt x="831356" y="785189"/>
                  <a:pt x="803625" y="812920"/>
                  <a:pt x="803625" y="847128"/>
                </a:cubicBezTo>
                <a:cubicBezTo>
                  <a:pt x="803625" y="881336"/>
                  <a:pt x="831356" y="909067"/>
                  <a:pt x="865564" y="909067"/>
                </a:cubicBezTo>
                <a:cubicBezTo>
                  <a:pt x="899772" y="909067"/>
                  <a:pt x="927503" y="881336"/>
                  <a:pt x="927503" y="847128"/>
                </a:cubicBezTo>
                <a:cubicBezTo>
                  <a:pt x="927503" y="812920"/>
                  <a:pt x="899772" y="785189"/>
                  <a:pt x="865564" y="785189"/>
                </a:cubicBezTo>
                <a:close/>
                <a:moveTo>
                  <a:pt x="693125" y="785189"/>
                </a:moveTo>
                <a:cubicBezTo>
                  <a:pt x="658917" y="785189"/>
                  <a:pt x="631186" y="812920"/>
                  <a:pt x="631186" y="847128"/>
                </a:cubicBezTo>
                <a:cubicBezTo>
                  <a:pt x="631186" y="881336"/>
                  <a:pt x="658917" y="909067"/>
                  <a:pt x="693125" y="909067"/>
                </a:cubicBezTo>
                <a:cubicBezTo>
                  <a:pt x="727333" y="909067"/>
                  <a:pt x="755064" y="881336"/>
                  <a:pt x="755064" y="847128"/>
                </a:cubicBezTo>
                <a:cubicBezTo>
                  <a:pt x="755064" y="812920"/>
                  <a:pt x="727333" y="785189"/>
                  <a:pt x="693125" y="785189"/>
                </a:cubicBezTo>
                <a:close/>
                <a:moveTo>
                  <a:pt x="520686" y="785189"/>
                </a:moveTo>
                <a:cubicBezTo>
                  <a:pt x="486478" y="785189"/>
                  <a:pt x="458747" y="812920"/>
                  <a:pt x="458747" y="847128"/>
                </a:cubicBezTo>
                <a:cubicBezTo>
                  <a:pt x="458747" y="881336"/>
                  <a:pt x="486478" y="909067"/>
                  <a:pt x="520686" y="909067"/>
                </a:cubicBezTo>
                <a:cubicBezTo>
                  <a:pt x="554894" y="909067"/>
                  <a:pt x="582625" y="881336"/>
                  <a:pt x="582625" y="847128"/>
                </a:cubicBezTo>
                <a:cubicBezTo>
                  <a:pt x="582625" y="812920"/>
                  <a:pt x="554894" y="785189"/>
                  <a:pt x="520686" y="785189"/>
                </a:cubicBezTo>
                <a:close/>
                <a:moveTo>
                  <a:pt x="348247" y="785189"/>
                </a:moveTo>
                <a:cubicBezTo>
                  <a:pt x="314039" y="785189"/>
                  <a:pt x="286308" y="812920"/>
                  <a:pt x="286308" y="847128"/>
                </a:cubicBezTo>
                <a:cubicBezTo>
                  <a:pt x="286308" y="881336"/>
                  <a:pt x="314039" y="909067"/>
                  <a:pt x="348247" y="909067"/>
                </a:cubicBezTo>
                <a:cubicBezTo>
                  <a:pt x="382455" y="909067"/>
                  <a:pt x="410186" y="881336"/>
                  <a:pt x="410186" y="847128"/>
                </a:cubicBezTo>
                <a:cubicBezTo>
                  <a:pt x="410186" y="812920"/>
                  <a:pt x="382455" y="785189"/>
                  <a:pt x="348247" y="785189"/>
                </a:cubicBezTo>
                <a:close/>
                <a:moveTo>
                  <a:pt x="1382881" y="525228"/>
                </a:moveTo>
                <a:cubicBezTo>
                  <a:pt x="1348673" y="525228"/>
                  <a:pt x="1320942" y="552959"/>
                  <a:pt x="1320942" y="587167"/>
                </a:cubicBezTo>
                <a:cubicBezTo>
                  <a:pt x="1320942" y="621375"/>
                  <a:pt x="1348673" y="649106"/>
                  <a:pt x="1382881" y="649106"/>
                </a:cubicBezTo>
                <a:cubicBezTo>
                  <a:pt x="1417089" y="649106"/>
                  <a:pt x="1444820" y="621375"/>
                  <a:pt x="1444820" y="587167"/>
                </a:cubicBezTo>
                <a:cubicBezTo>
                  <a:pt x="1444820" y="552959"/>
                  <a:pt x="1417089" y="525228"/>
                  <a:pt x="1382881" y="525228"/>
                </a:cubicBezTo>
                <a:close/>
                <a:moveTo>
                  <a:pt x="1210442" y="525228"/>
                </a:moveTo>
                <a:cubicBezTo>
                  <a:pt x="1176234" y="525228"/>
                  <a:pt x="1148503" y="552959"/>
                  <a:pt x="1148503" y="587167"/>
                </a:cubicBezTo>
                <a:cubicBezTo>
                  <a:pt x="1148503" y="621375"/>
                  <a:pt x="1176234" y="649106"/>
                  <a:pt x="1210442" y="649106"/>
                </a:cubicBezTo>
                <a:cubicBezTo>
                  <a:pt x="1244650" y="649106"/>
                  <a:pt x="1272381" y="621375"/>
                  <a:pt x="1272381" y="587167"/>
                </a:cubicBezTo>
                <a:cubicBezTo>
                  <a:pt x="1272381" y="552959"/>
                  <a:pt x="1244650" y="525228"/>
                  <a:pt x="1210442" y="525228"/>
                </a:cubicBezTo>
                <a:close/>
                <a:moveTo>
                  <a:pt x="1038003" y="525228"/>
                </a:moveTo>
                <a:cubicBezTo>
                  <a:pt x="1003795" y="525228"/>
                  <a:pt x="976064" y="552959"/>
                  <a:pt x="976064" y="587167"/>
                </a:cubicBezTo>
                <a:cubicBezTo>
                  <a:pt x="976064" y="621375"/>
                  <a:pt x="1003795" y="649106"/>
                  <a:pt x="1038003" y="649106"/>
                </a:cubicBezTo>
                <a:cubicBezTo>
                  <a:pt x="1072211" y="649106"/>
                  <a:pt x="1099942" y="621375"/>
                  <a:pt x="1099942" y="587167"/>
                </a:cubicBezTo>
                <a:cubicBezTo>
                  <a:pt x="1099942" y="552959"/>
                  <a:pt x="1072211" y="525228"/>
                  <a:pt x="1038003" y="525228"/>
                </a:cubicBezTo>
                <a:close/>
                <a:moveTo>
                  <a:pt x="865564" y="525228"/>
                </a:moveTo>
                <a:cubicBezTo>
                  <a:pt x="831356" y="525228"/>
                  <a:pt x="803625" y="552959"/>
                  <a:pt x="803625" y="587167"/>
                </a:cubicBezTo>
                <a:cubicBezTo>
                  <a:pt x="803625" y="621375"/>
                  <a:pt x="831356" y="649106"/>
                  <a:pt x="865564" y="649106"/>
                </a:cubicBezTo>
                <a:cubicBezTo>
                  <a:pt x="899772" y="649106"/>
                  <a:pt x="927503" y="621375"/>
                  <a:pt x="927503" y="587167"/>
                </a:cubicBezTo>
                <a:cubicBezTo>
                  <a:pt x="927503" y="552959"/>
                  <a:pt x="899772" y="525228"/>
                  <a:pt x="865564" y="525228"/>
                </a:cubicBezTo>
                <a:close/>
                <a:moveTo>
                  <a:pt x="693125" y="525228"/>
                </a:moveTo>
                <a:cubicBezTo>
                  <a:pt x="658917" y="525228"/>
                  <a:pt x="631186" y="552959"/>
                  <a:pt x="631186" y="587167"/>
                </a:cubicBezTo>
                <a:cubicBezTo>
                  <a:pt x="631186" y="621375"/>
                  <a:pt x="658917" y="649106"/>
                  <a:pt x="693125" y="649106"/>
                </a:cubicBezTo>
                <a:cubicBezTo>
                  <a:pt x="727333" y="649106"/>
                  <a:pt x="755064" y="621375"/>
                  <a:pt x="755064" y="587167"/>
                </a:cubicBezTo>
                <a:cubicBezTo>
                  <a:pt x="755064" y="552959"/>
                  <a:pt x="727333" y="525228"/>
                  <a:pt x="693125" y="525228"/>
                </a:cubicBezTo>
                <a:close/>
                <a:moveTo>
                  <a:pt x="520686" y="525228"/>
                </a:moveTo>
                <a:cubicBezTo>
                  <a:pt x="486478" y="525228"/>
                  <a:pt x="458747" y="552959"/>
                  <a:pt x="458747" y="587167"/>
                </a:cubicBezTo>
                <a:cubicBezTo>
                  <a:pt x="458747" y="621375"/>
                  <a:pt x="486478" y="649106"/>
                  <a:pt x="520686" y="649106"/>
                </a:cubicBezTo>
                <a:cubicBezTo>
                  <a:pt x="554894" y="649106"/>
                  <a:pt x="582625" y="621375"/>
                  <a:pt x="582625" y="587167"/>
                </a:cubicBezTo>
                <a:cubicBezTo>
                  <a:pt x="582625" y="552959"/>
                  <a:pt x="554894" y="525228"/>
                  <a:pt x="520686" y="525228"/>
                </a:cubicBezTo>
                <a:close/>
                <a:moveTo>
                  <a:pt x="348247" y="525228"/>
                </a:moveTo>
                <a:cubicBezTo>
                  <a:pt x="314039" y="525228"/>
                  <a:pt x="286308" y="552959"/>
                  <a:pt x="286308" y="587167"/>
                </a:cubicBezTo>
                <a:cubicBezTo>
                  <a:pt x="286308" y="621375"/>
                  <a:pt x="314039" y="649106"/>
                  <a:pt x="348247" y="649106"/>
                </a:cubicBezTo>
                <a:cubicBezTo>
                  <a:pt x="382455" y="649106"/>
                  <a:pt x="410186" y="621375"/>
                  <a:pt x="410186" y="587167"/>
                </a:cubicBezTo>
                <a:cubicBezTo>
                  <a:pt x="410186" y="552959"/>
                  <a:pt x="382455" y="525228"/>
                  <a:pt x="348247" y="525228"/>
                </a:cubicBezTo>
                <a:close/>
                <a:moveTo>
                  <a:pt x="1682783" y="0"/>
                </a:moveTo>
                <a:lnTo>
                  <a:pt x="1683253" y="0"/>
                </a:lnTo>
                <a:lnTo>
                  <a:pt x="1792389" y="0"/>
                </a:lnTo>
                <a:lnTo>
                  <a:pt x="2100462" y="0"/>
                </a:lnTo>
                <a:lnTo>
                  <a:pt x="2100462" y="93967"/>
                </a:lnTo>
                <a:lnTo>
                  <a:pt x="1768897" y="93967"/>
                </a:lnTo>
                <a:lnTo>
                  <a:pt x="1660768" y="526483"/>
                </a:lnTo>
                <a:lnTo>
                  <a:pt x="1506783" y="1221203"/>
                </a:lnTo>
                <a:lnTo>
                  <a:pt x="1399131" y="1221203"/>
                </a:lnTo>
                <a:lnTo>
                  <a:pt x="1352302" y="1408516"/>
                </a:lnTo>
                <a:lnTo>
                  <a:pt x="1250787" y="1408516"/>
                </a:lnTo>
                <a:lnTo>
                  <a:pt x="1243167" y="1408516"/>
                </a:lnTo>
                <a:lnTo>
                  <a:pt x="299178" y="1408516"/>
                </a:lnTo>
                <a:lnTo>
                  <a:pt x="276953" y="1319616"/>
                </a:lnTo>
                <a:lnTo>
                  <a:pt x="1265392" y="1319616"/>
                </a:lnTo>
                <a:lnTo>
                  <a:pt x="1289995" y="1221203"/>
                </a:lnTo>
                <a:lnTo>
                  <a:pt x="223448" y="1221203"/>
                </a:lnTo>
                <a:lnTo>
                  <a:pt x="0" y="213091"/>
                </a:lnTo>
                <a:lnTo>
                  <a:pt x="1629980" y="213091"/>
                </a:lnTo>
                <a:lnTo>
                  <a:pt x="1682783" y="1879"/>
                </a:lnTo>
                <a:close/>
              </a:path>
            </a:pathLst>
          </a:custGeom>
          <a:solidFill>
            <a:srgbClr val="4E71A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en-US">
              <a:solidFill>
                <a:srgbClr val="FFFFFF"/>
              </a:solidFill>
            </a:endParaRPr>
          </a:p>
        </p:txBody>
      </p:sp>
      <p:sp>
        <p:nvSpPr>
          <p:cNvPr id="26" name="正方形/長方形 25"/>
          <p:cNvSpPr/>
          <p:nvPr/>
        </p:nvSpPr>
        <p:spPr>
          <a:xfrm>
            <a:off x="415292" y="1511011"/>
            <a:ext cx="6652258" cy="450713"/>
          </a:xfrm>
          <a:prstGeom prst="rect">
            <a:avLst/>
          </a:prstGeom>
          <a:solidFill>
            <a:srgbClr val="002F78"/>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kumimoji="1" lang="ja-JP" altLang="en-US" sz="1600" b="1" dirty="0">
                <a:solidFill>
                  <a:schemeClr val="bg1"/>
                </a:solidFill>
              </a:rPr>
              <a:t>●　</a:t>
            </a:r>
            <a:r>
              <a:rPr kumimoji="1" lang="ja-JP" altLang="en-US" sz="1600" b="1" dirty="0" smtClean="0">
                <a:solidFill>
                  <a:schemeClr val="bg1"/>
                </a:solidFill>
              </a:rPr>
              <a:t>協会</a:t>
            </a:r>
            <a:r>
              <a:rPr kumimoji="1" lang="ja-JP" altLang="en-US" sz="1600" b="1" dirty="0" smtClean="0">
                <a:solidFill>
                  <a:schemeClr val="bg1"/>
                </a:solidFill>
              </a:rPr>
              <a:t>の</a:t>
            </a:r>
            <a:r>
              <a:rPr kumimoji="1" lang="ja-JP" altLang="en-US" sz="1600" b="1" dirty="0" smtClean="0">
                <a:solidFill>
                  <a:schemeClr val="bg1"/>
                </a:solidFill>
              </a:rPr>
              <a:t>事業内容</a:t>
            </a:r>
            <a:endParaRPr kumimoji="1" lang="ja-JP" altLang="en-US" sz="1600" b="1" dirty="0">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575864" y="586712"/>
            <a:ext cx="3413523" cy="461665"/>
          </a:xfrm>
          <a:prstGeom prst="rect">
            <a:avLst/>
          </a:prstGeom>
          <a:noFill/>
        </p:spPr>
        <p:txBody>
          <a:bodyPr wrap="square" rtlCol="0">
            <a:spAutoFit/>
          </a:bodyPr>
          <a:lstStyle/>
          <a:p>
            <a:r>
              <a:rPr kumimoji="1" lang="ja-JP" altLang="en-US" sz="2400" b="1" dirty="0">
                <a:solidFill>
                  <a:schemeClr val="bg1"/>
                </a:solidFill>
              </a:rPr>
              <a:t>会社概要</a:t>
            </a:r>
          </a:p>
        </p:txBody>
      </p:sp>
      <p:sp>
        <p:nvSpPr>
          <p:cNvPr id="17" name="テキスト ボックス 16"/>
          <p:cNvSpPr txBox="1"/>
          <p:nvPr/>
        </p:nvSpPr>
        <p:spPr>
          <a:xfrm>
            <a:off x="5611813" y="232902"/>
            <a:ext cx="1581551" cy="184666"/>
          </a:xfrm>
          <a:prstGeom prst="rect">
            <a:avLst/>
          </a:prstGeom>
          <a:noFill/>
        </p:spPr>
        <p:txBody>
          <a:bodyPr wrap="square" rtlCol="0">
            <a:spAutoFit/>
          </a:bodyPr>
          <a:lstStyle/>
          <a:p>
            <a:pPr algn="r"/>
            <a:r>
              <a:rPr kumimoji="1" lang="ja-JP" altLang="en-US" sz="600" dirty="0"/>
              <a:t>非公立医療協会について</a:t>
            </a:r>
          </a:p>
        </p:txBody>
      </p:sp>
      <p:cxnSp>
        <p:nvCxnSpPr>
          <p:cNvPr id="18" name="直線コネクタ 17"/>
          <p:cNvCxnSpPr/>
          <p:nvPr/>
        </p:nvCxnSpPr>
        <p:spPr>
          <a:xfrm>
            <a:off x="438150" y="1101559"/>
            <a:ext cx="6629400" cy="0"/>
          </a:xfrm>
          <a:prstGeom prst="line">
            <a:avLst/>
          </a:prstGeom>
          <a:ln w="28575">
            <a:solidFill>
              <a:srgbClr val="002F78"/>
            </a:solidFill>
            <a:prstDash val="solid"/>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482293" y="571350"/>
            <a:ext cx="5931432" cy="523220"/>
          </a:xfrm>
          <a:prstGeom prst="rect">
            <a:avLst/>
          </a:prstGeom>
          <a:noFill/>
        </p:spPr>
        <p:txBody>
          <a:bodyPr wrap="none" rtlCol="0">
            <a:spAutoFit/>
          </a:bodyPr>
          <a:lstStyle/>
          <a:p>
            <a:r>
              <a:rPr kumimoji="1" lang="en-US" altLang="ja-JP" sz="2800" b="1" dirty="0">
                <a:solidFill>
                  <a:srgbClr val="002F78"/>
                </a:solidFill>
              </a:rPr>
              <a:t>3. </a:t>
            </a:r>
            <a:r>
              <a:rPr kumimoji="1" lang="ja-JP" altLang="en-US" sz="2800" b="1" dirty="0">
                <a:solidFill>
                  <a:srgbClr val="002F78"/>
                </a:solidFill>
              </a:rPr>
              <a:t>中国非公立医療機構協会について</a:t>
            </a:r>
          </a:p>
        </p:txBody>
      </p:sp>
      <p:sp>
        <p:nvSpPr>
          <p:cNvPr id="23" name="正方形/長方形 13"/>
          <p:cNvSpPr/>
          <p:nvPr/>
        </p:nvSpPr>
        <p:spPr>
          <a:xfrm>
            <a:off x="2425699" y="1122308"/>
            <a:ext cx="4680583" cy="2030095"/>
          </a:xfrm>
          <a:prstGeom prst="rect">
            <a:avLst/>
          </a:prstGeom>
        </p:spPr>
        <p:txBody>
          <a:bodyPr wrap="square">
            <a:spAutoFit/>
          </a:bodyPr>
          <a:lstStyle/>
          <a:p>
            <a:pPr>
              <a:lnSpc>
                <a:spcPct val="150000"/>
              </a:lnSpc>
            </a:pPr>
            <a:r>
              <a:rPr kumimoji="1" lang="ja-JP" altLang="en-US" sz="1200" dirty="0">
                <a:latin typeface="+mn-ea"/>
                <a:sym typeface="+mn-ea"/>
              </a:rPr>
              <a:t>　中国非公立医療機構協会</a:t>
            </a:r>
            <a:r>
              <a:rPr kumimoji="1" lang="en-US" altLang="ja-JP" sz="1200" dirty="0">
                <a:latin typeface="+mn-ea"/>
                <a:sym typeface="+mn-ea"/>
              </a:rPr>
              <a:t>(</a:t>
            </a:r>
            <a:r>
              <a:rPr kumimoji="1" lang="ja-JP" altLang="en-US" sz="1200" dirty="0">
                <a:latin typeface="+mn-ea"/>
                <a:sym typeface="+mn-ea"/>
              </a:rPr>
              <a:t>以下</a:t>
            </a:r>
            <a:r>
              <a:rPr kumimoji="1" lang="en-US" altLang="ja-JP" sz="1200" dirty="0">
                <a:latin typeface="+mn-ea"/>
                <a:sym typeface="+mn-ea"/>
              </a:rPr>
              <a:t>CNMIA)</a:t>
            </a:r>
            <a:r>
              <a:rPr kumimoji="1" lang="ja-JP" altLang="en-US" sz="1200" dirty="0">
                <a:latin typeface="+mn-ea"/>
                <a:sym typeface="+mn-ea"/>
              </a:rPr>
              <a:t>は、中国</a:t>
            </a:r>
            <a:r>
              <a:rPr kumimoji="1" lang="ja-JP" altLang="en-US" sz="1200" dirty="0" smtClean="0">
                <a:latin typeface="+mn-ea"/>
                <a:sym typeface="+mn-ea"/>
              </a:rPr>
              <a:t>国務院国家</a:t>
            </a:r>
            <a:r>
              <a:rPr kumimoji="1" lang="ja-JP" altLang="en-US" sz="1200" dirty="0">
                <a:latin typeface="+mn-ea"/>
                <a:sym typeface="+mn-ea"/>
              </a:rPr>
              <a:t>衛生・計画</a:t>
            </a:r>
            <a:r>
              <a:rPr kumimoji="1" lang="ja-JP" altLang="en-US" sz="1200" dirty="0" smtClean="0">
                <a:latin typeface="+mn-ea"/>
                <a:sym typeface="+mn-ea"/>
              </a:rPr>
              <a:t>委員会民政部</a:t>
            </a:r>
            <a:r>
              <a:rPr kumimoji="1" lang="ja-JP" altLang="en-US" sz="1200" dirty="0">
                <a:latin typeface="+mn-ea"/>
                <a:sym typeface="+mn-ea"/>
              </a:rPr>
              <a:t>の認可を</a:t>
            </a:r>
            <a:r>
              <a:rPr kumimoji="1" lang="ja-JP" altLang="en-US" sz="1200" dirty="0" smtClean="0">
                <a:latin typeface="+mn-ea"/>
                <a:sym typeface="+mn-ea"/>
              </a:rPr>
              <a:t>受けた。国家一級</a:t>
            </a:r>
            <a:r>
              <a:rPr kumimoji="1" lang="en-US" altLang="ja-JP" sz="1200" dirty="0" smtClean="0">
                <a:latin typeface="+mn-ea"/>
                <a:sym typeface="+mn-ea"/>
              </a:rPr>
              <a:t>(※</a:t>
            </a:r>
            <a:r>
              <a:rPr kumimoji="1" lang="ja-JP" altLang="en-US" sz="1200" dirty="0" smtClean="0">
                <a:latin typeface="+mn-ea"/>
                <a:sym typeface="+mn-ea"/>
              </a:rPr>
              <a:t>１</a:t>
            </a:r>
            <a:r>
              <a:rPr kumimoji="1" lang="en-US" altLang="ja-JP" sz="1200" dirty="0" smtClean="0">
                <a:latin typeface="+mn-ea"/>
                <a:sym typeface="+mn-ea"/>
              </a:rPr>
              <a:t>)</a:t>
            </a:r>
            <a:r>
              <a:rPr kumimoji="1" lang="ja-JP" altLang="en-US" sz="1200" dirty="0" smtClean="0">
                <a:latin typeface="+mn-ea"/>
                <a:sym typeface="+mn-ea"/>
              </a:rPr>
              <a:t>に</a:t>
            </a:r>
            <a:r>
              <a:rPr kumimoji="1" lang="ja-JP" altLang="en-US" sz="1200" dirty="0">
                <a:latin typeface="+mn-ea"/>
                <a:sym typeface="+mn-ea"/>
              </a:rPr>
              <a:t>位置づけられる非営利の協会。中国の民間資本の医療機関と中国政府の橋渡し役であり、かつ傘下の医療機関を指導監督する立場にあり、経営拡大を後押しする様々なプロジェクトを展開している。</a:t>
            </a:r>
            <a:endParaRPr kumimoji="1" lang="en-US" altLang="ja-JP" sz="1200" dirty="0">
              <a:latin typeface="+mn-ea"/>
              <a:sym typeface="+mn-ea"/>
            </a:endParaRPr>
          </a:p>
          <a:p>
            <a:pPr>
              <a:lnSpc>
                <a:spcPct val="150000"/>
              </a:lnSpc>
            </a:pPr>
            <a:r>
              <a:rPr kumimoji="1" lang="ja-JP" altLang="en-US" sz="1200" dirty="0">
                <a:latin typeface="+mn-ea"/>
                <a:sym typeface="+mn-ea"/>
              </a:rPr>
              <a:t>　非公立医療協会は中国全国で</a:t>
            </a:r>
            <a:r>
              <a:rPr kumimoji="1" lang="en-US" altLang="ja-JP" sz="1200" dirty="0">
                <a:latin typeface="+mn-ea"/>
                <a:sym typeface="+mn-ea"/>
              </a:rPr>
              <a:t>46</a:t>
            </a:r>
            <a:r>
              <a:rPr kumimoji="1" lang="ja-JP" altLang="en-US" sz="1200" dirty="0">
                <a:latin typeface="+mn-ea"/>
                <a:sym typeface="+mn-ea"/>
              </a:rPr>
              <a:t>万機関あり、その内、</a:t>
            </a:r>
            <a:r>
              <a:rPr kumimoji="1" lang="en-US" altLang="ja-JP" sz="1200" dirty="0">
                <a:latin typeface="+mn-ea"/>
                <a:sym typeface="+mn-ea"/>
              </a:rPr>
              <a:t>50</a:t>
            </a:r>
            <a:r>
              <a:rPr kumimoji="1" lang="ja-JP" altLang="en-US" sz="1200" dirty="0">
                <a:latin typeface="+mn-ea"/>
                <a:sym typeface="+mn-ea"/>
              </a:rPr>
              <a:t>床以上の病院</a:t>
            </a:r>
            <a:r>
              <a:rPr kumimoji="1" lang="ja-JP" altLang="en-US" sz="1200" dirty="0" smtClean="0">
                <a:latin typeface="+mn-ea"/>
                <a:sym typeface="+mn-ea"/>
              </a:rPr>
              <a:t>は約</a:t>
            </a:r>
            <a:r>
              <a:rPr kumimoji="1" lang="en-US" altLang="ja-JP" sz="1200" dirty="0" smtClean="0">
                <a:latin typeface="+mn-ea"/>
                <a:sym typeface="+mn-ea"/>
              </a:rPr>
              <a:t>2</a:t>
            </a:r>
            <a:r>
              <a:rPr kumimoji="1" lang="ja-JP" altLang="en-US" sz="1200" dirty="0" smtClean="0">
                <a:latin typeface="+mn-ea"/>
                <a:sym typeface="+mn-ea"/>
              </a:rPr>
              <a:t>万施設</a:t>
            </a:r>
            <a:r>
              <a:rPr kumimoji="1" lang="ja-JP" altLang="en-US" sz="1200" dirty="0">
                <a:latin typeface="+mn-ea"/>
                <a:sym typeface="+mn-ea"/>
              </a:rPr>
              <a:t>あります。</a:t>
            </a:r>
          </a:p>
        </p:txBody>
      </p:sp>
      <p:pic>
        <p:nvPicPr>
          <p:cNvPr id="21" name="图片 9" descr="3810141264515954"/>
          <p:cNvPicPr>
            <a:picLocks noChangeAspect="1"/>
          </p:cNvPicPr>
          <p:nvPr/>
        </p:nvPicPr>
        <p:blipFill>
          <a:blip r:embed="rId2" cstate="print"/>
          <a:stretch>
            <a:fillRect/>
          </a:stretch>
        </p:blipFill>
        <p:spPr>
          <a:xfrm>
            <a:off x="428625" y="1216994"/>
            <a:ext cx="1895476" cy="1887298"/>
          </a:xfrm>
          <a:prstGeom prst="rect">
            <a:avLst/>
          </a:prstGeom>
          <a:noFill/>
          <a:ln w="9525">
            <a:noFill/>
          </a:ln>
        </p:spPr>
      </p:pic>
      <p:sp>
        <p:nvSpPr>
          <p:cNvPr id="4" name="正方形/長方形 3"/>
          <p:cNvSpPr/>
          <p:nvPr/>
        </p:nvSpPr>
        <p:spPr>
          <a:xfrm>
            <a:off x="494992" y="3121750"/>
            <a:ext cx="6585257" cy="506730"/>
          </a:xfrm>
          <a:prstGeom prst="rect">
            <a:avLst/>
          </a:prstGeom>
        </p:spPr>
        <p:txBody>
          <a:bodyPr wrap="square">
            <a:spAutoFit/>
          </a:bodyPr>
          <a:lstStyle/>
          <a:p>
            <a:pPr>
              <a:lnSpc>
                <a:spcPct val="150000"/>
              </a:lnSpc>
            </a:pPr>
            <a:r>
              <a:rPr lang="en-US" altLang="ja-JP" sz="900" dirty="0">
                <a:solidFill>
                  <a:srgbClr val="333333"/>
                </a:solidFill>
                <a:latin typeface="Century Gothic" panose="020B0502020202020204" pitchFamily="34" charset="0"/>
              </a:rPr>
              <a:t>※</a:t>
            </a:r>
            <a:r>
              <a:rPr lang="ja-JP" altLang="en-US" sz="900" dirty="0">
                <a:solidFill>
                  <a:srgbClr val="333333"/>
                </a:solidFill>
                <a:latin typeface="Century Gothic" panose="020B0502020202020204" pitchFamily="34" charset="0"/>
              </a:rPr>
              <a:t>１「国家一級」とは、中央政府の省庁のもとに活動する組織を指し、その構成メンバーは公務員であり、中国共産党の書記が在籍している。日本の独立行政法人に準ずる。</a:t>
            </a:r>
          </a:p>
        </p:txBody>
      </p:sp>
      <p:sp>
        <p:nvSpPr>
          <p:cNvPr id="3" name="テキスト ボックス 1"/>
          <p:cNvSpPr txBox="1"/>
          <p:nvPr/>
        </p:nvSpPr>
        <p:spPr>
          <a:xfrm>
            <a:off x="0" y="10368229"/>
            <a:ext cx="7559675" cy="245110"/>
          </a:xfrm>
          <a:prstGeom prst="rect">
            <a:avLst/>
          </a:prstGeom>
          <a:noFill/>
        </p:spPr>
        <p:txBody>
          <a:bodyPr wrap="square" rtlCol="0">
            <a:spAutoFit/>
          </a:bodyPr>
          <a:lstStyle/>
          <a:p>
            <a:pPr algn="ctr"/>
            <a:r>
              <a:rPr kumimoji="1" lang="en-US" altLang="ja-JP" sz="1000" dirty="0"/>
              <a:t>-- 3 --</a:t>
            </a:r>
            <a:endParaRPr kumimoji="1" lang="ja-JP" altLang="en-US" sz="1000" dirty="0"/>
          </a:p>
        </p:txBody>
      </p:sp>
      <p:pic>
        <p:nvPicPr>
          <p:cNvPr id="6" name="图片 5"/>
          <p:cNvPicPr>
            <a:picLocks noChangeAspect="1"/>
          </p:cNvPicPr>
          <p:nvPr/>
        </p:nvPicPr>
        <p:blipFill>
          <a:blip r:embed="rId3"/>
          <a:stretch>
            <a:fillRect/>
          </a:stretch>
        </p:blipFill>
        <p:spPr>
          <a:xfrm>
            <a:off x="482600" y="4119245"/>
            <a:ext cx="3415665" cy="2278380"/>
          </a:xfrm>
          <a:prstGeom prst="rect">
            <a:avLst/>
          </a:prstGeom>
        </p:spPr>
      </p:pic>
      <p:sp>
        <p:nvSpPr>
          <p:cNvPr id="8" name="正方形/長方形 28"/>
          <p:cNvSpPr/>
          <p:nvPr/>
        </p:nvSpPr>
        <p:spPr>
          <a:xfrm>
            <a:off x="476881" y="3667945"/>
            <a:ext cx="6629401" cy="385295"/>
          </a:xfrm>
          <a:prstGeom prst="rect">
            <a:avLst/>
          </a:prstGeom>
          <a:solidFill>
            <a:srgbClr val="002F78"/>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kumimoji="1" lang="ja-JP" altLang="en-US" sz="1600" b="1" dirty="0">
                <a:solidFill>
                  <a:schemeClr val="bg1"/>
                </a:solidFill>
              </a:rPr>
              <a:t>●  日本訪問と調印式</a:t>
            </a:r>
          </a:p>
        </p:txBody>
      </p:sp>
      <p:sp>
        <p:nvSpPr>
          <p:cNvPr id="9" name="文本框 8"/>
          <p:cNvSpPr txBox="1"/>
          <p:nvPr/>
        </p:nvSpPr>
        <p:spPr>
          <a:xfrm>
            <a:off x="476885" y="6475561"/>
            <a:ext cx="2854055" cy="2870016"/>
          </a:xfrm>
          <a:prstGeom prst="rect">
            <a:avLst/>
          </a:prstGeom>
          <a:noFill/>
        </p:spPr>
        <p:txBody>
          <a:bodyPr wrap="square" rtlCol="0" anchor="t">
            <a:spAutoFit/>
          </a:bodyPr>
          <a:lstStyle/>
          <a:p>
            <a:pPr>
              <a:lnSpc>
                <a:spcPct val="150000"/>
              </a:lnSpc>
            </a:pPr>
            <a:r>
              <a:rPr lang="zh-CN" altLang="en-US" sz="1200" dirty="0" smtClean="0">
                <a:latin typeface="游ゴシック" panose="020B0400000000000000" charset="-128"/>
                <a:ea typeface="游ゴシック" panose="020B0400000000000000" charset="-128"/>
                <a:cs typeface="游ゴシック" panose="020B0400000000000000" charset="-128"/>
              </a:rPr>
              <a:t>8月2日から8日までの１週間の滞在中、</a:t>
            </a:r>
            <a:r>
              <a:rPr lang="en-US" altLang="zh-CN" sz="1200" dirty="0" smtClean="0">
                <a:latin typeface="游ゴシック" panose="020B0400000000000000" charset="-128"/>
                <a:ea typeface="游ゴシック" panose="020B0400000000000000" charset="-128"/>
                <a:cs typeface="游ゴシック" panose="020B0400000000000000" charset="-128"/>
              </a:rPr>
              <a:t>CNMIA</a:t>
            </a:r>
            <a:r>
              <a:rPr lang="zh-CN" altLang="en-US" sz="1200" dirty="0" smtClean="0">
                <a:latin typeface="游ゴシック" panose="020B0400000000000000" charset="-128"/>
                <a:ea typeface="游ゴシック" panose="020B0400000000000000" charset="-128"/>
                <a:cs typeface="游ゴシック" panose="020B0400000000000000" charset="-128"/>
              </a:rPr>
              <a:t>の訪日団は日本窓口となる</a:t>
            </a:r>
            <a:r>
              <a:rPr lang="en-US" altLang="zh-CN" sz="1200" dirty="0" smtClean="0">
                <a:latin typeface="游ゴシック" panose="020B0400000000000000" charset="-128"/>
                <a:ea typeface="游ゴシック" panose="020B0400000000000000" charset="-128"/>
                <a:cs typeface="游ゴシック" panose="020B0400000000000000" charset="-128"/>
              </a:rPr>
              <a:t>JCMC</a:t>
            </a:r>
            <a:r>
              <a:rPr lang="zh-CN" altLang="en-US" sz="1200" dirty="0" smtClean="0">
                <a:latin typeface="游ゴシック" panose="020B0400000000000000" charset="-128"/>
                <a:ea typeface="游ゴシック" panose="020B0400000000000000" charset="-128"/>
                <a:cs typeface="游ゴシック" panose="020B0400000000000000" charset="-128"/>
              </a:rPr>
              <a:t>と、中国の</a:t>
            </a:r>
            <a:r>
              <a:rPr kumimoji="1" lang="ja-JP" altLang="en-US" sz="1200" dirty="0">
                <a:latin typeface="+mn-ea"/>
                <a:sym typeface="+mn-ea"/>
              </a:rPr>
              <a:t>民間医療機関</a:t>
            </a:r>
            <a:r>
              <a:rPr lang="zh-CN" altLang="en-US" sz="1200" dirty="0" smtClean="0">
                <a:latin typeface="游ゴシック" panose="020B0400000000000000" charset="-128"/>
                <a:ea typeface="游ゴシック" panose="020B0400000000000000" charset="-128"/>
                <a:cs typeface="游ゴシック" panose="020B0400000000000000" charset="-128"/>
              </a:rPr>
              <a:t>（介護施設等）向けに、医療機器や介護用品などの認証、推奨を行うプラットフォームの日中連携に関する調印式を行った後、厚生労働省、経済産業省、国</a:t>
            </a:r>
            <a:r>
              <a:rPr lang="zh-CN" altLang="en-US" sz="1200" dirty="0">
                <a:latin typeface="游ゴシック" panose="020B0400000000000000" charset="-128"/>
                <a:ea typeface="游ゴシック" panose="020B0400000000000000" charset="-128"/>
                <a:cs typeface="游ゴシック" panose="020B0400000000000000" charset="-128"/>
                <a:sym typeface="+mn-ea"/>
              </a:rPr>
              <a:t>立研究開発法人科学技術振興機構（JST）等を表敬訪問する傍ら、慶応義塾大学病院、東京医科大学病院、</a:t>
            </a:r>
            <a:endParaRPr lang="zh-CN" altLang="en-US" sz="1200" dirty="0">
              <a:latin typeface="游ゴシック" panose="020B0400000000000000" charset="-128"/>
              <a:ea typeface="游ゴシック" panose="020B0400000000000000" charset="-128"/>
              <a:cs typeface="游ゴシック" panose="020B0400000000000000" charset="-128"/>
            </a:endParaRPr>
          </a:p>
        </p:txBody>
      </p:sp>
      <p:sp>
        <p:nvSpPr>
          <p:cNvPr id="13" name="文本框 12"/>
          <p:cNvSpPr txBox="1"/>
          <p:nvPr/>
        </p:nvSpPr>
        <p:spPr>
          <a:xfrm>
            <a:off x="3898265" y="4100195"/>
            <a:ext cx="3208655" cy="2306955"/>
          </a:xfrm>
          <a:prstGeom prst="rect">
            <a:avLst/>
          </a:prstGeom>
          <a:noFill/>
        </p:spPr>
        <p:txBody>
          <a:bodyPr wrap="square" rtlCol="0" anchor="t">
            <a:spAutoFit/>
          </a:bodyPr>
          <a:lstStyle/>
          <a:p>
            <a:pPr>
              <a:lnSpc>
                <a:spcPct val="150000"/>
              </a:lnSpc>
            </a:pPr>
            <a:r>
              <a:rPr lang="ja-JP" altLang="zh-CN" sz="1200" dirty="0">
                <a:latin typeface="游ゴシック" panose="020B0400000000000000" charset="-128"/>
                <a:ea typeface="游ゴシック" panose="020B0400000000000000" charset="-128"/>
                <a:cs typeface="游ゴシック" panose="020B0400000000000000" charset="-128"/>
                <a:sym typeface="+mn-ea"/>
              </a:rPr>
              <a:t>　</a:t>
            </a:r>
            <a:r>
              <a:rPr lang="zh-CN" altLang="en-US" sz="1200" dirty="0">
                <a:latin typeface="游ゴシック" panose="020B0400000000000000" charset="-128"/>
                <a:ea typeface="游ゴシック" panose="020B0400000000000000" charset="-128"/>
                <a:cs typeface="游ゴシック" panose="020B0400000000000000" charset="-128"/>
                <a:sym typeface="+mn-ea"/>
              </a:rPr>
              <a:t>平成30年8月2日より、来日していた中国非公立医療機構協会の幹部並びに、中国民間病院の医療関係者61名は、7日間の訪日日程を終了し9日、帰国の途につきました。</a:t>
            </a:r>
          </a:p>
          <a:p>
            <a:pPr>
              <a:lnSpc>
                <a:spcPct val="150000"/>
              </a:lnSpc>
            </a:pPr>
            <a:r>
              <a:rPr lang="ja-JP" altLang="zh-CN" sz="1200" dirty="0">
                <a:latin typeface="游ゴシック" panose="020B0400000000000000" charset="-128"/>
                <a:ea typeface="游ゴシック" panose="020B0400000000000000" charset="-128"/>
                <a:cs typeface="游ゴシック" panose="020B0400000000000000" charset="-128"/>
                <a:sym typeface="+mn-ea"/>
              </a:rPr>
              <a:t>◀ 中国非公立医療協会と当協会の調印式</a:t>
            </a:r>
          </a:p>
          <a:p>
            <a:pPr>
              <a:lnSpc>
                <a:spcPct val="150000"/>
              </a:lnSpc>
            </a:pPr>
            <a:r>
              <a:rPr lang="ja-JP" altLang="zh-CN" sz="1200" dirty="0">
                <a:latin typeface="游ゴシック" panose="020B0400000000000000" charset="-128"/>
                <a:ea typeface="游ゴシック" panose="020B0400000000000000" charset="-128"/>
                <a:cs typeface="游ゴシック" panose="020B0400000000000000" charset="-128"/>
                <a:sym typeface="+mn-ea"/>
              </a:rPr>
              <a:t>右：</a:t>
            </a:r>
            <a:r>
              <a:rPr lang="en-US" altLang="ja-JP" sz="1200" dirty="0">
                <a:latin typeface="游ゴシック" panose="020B0400000000000000" charset="-128"/>
                <a:ea typeface="游ゴシック" panose="020B0400000000000000" charset="-128"/>
                <a:cs typeface="游ゴシック" panose="020B0400000000000000" charset="-128"/>
                <a:sym typeface="+mn-ea"/>
              </a:rPr>
              <a:t>CNMIA</a:t>
            </a:r>
            <a:r>
              <a:rPr lang="ja-JP" altLang="zh-CN" sz="1200" dirty="0">
                <a:latin typeface="游ゴシック" panose="020B0400000000000000" charset="-128"/>
                <a:ea typeface="游ゴシック" panose="020B0400000000000000" charset="-128"/>
                <a:cs typeface="游ゴシック" panose="020B0400000000000000" charset="-128"/>
                <a:sym typeface="+mn-ea"/>
              </a:rPr>
              <a:t> 郝德明 常務副会長兼理事長</a:t>
            </a:r>
          </a:p>
          <a:p>
            <a:pPr>
              <a:lnSpc>
                <a:spcPct val="150000"/>
              </a:lnSpc>
            </a:pPr>
            <a:r>
              <a:rPr lang="ja-JP" altLang="zh-CN" sz="1200" dirty="0">
                <a:latin typeface="游ゴシック" panose="020B0400000000000000" charset="-128"/>
                <a:ea typeface="游ゴシック" panose="020B0400000000000000" charset="-128"/>
                <a:cs typeface="游ゴシック" panose="020B0400000000000000" charset="-128"/>
                <a:sym typeface="+mn-ea"/>
              </a:rPr>
              <a:t>左：当協会 長崎 幸太郎 代表理事</a:t>
            </a:r>
          </a:p>
          <a:p>
            <a:pPr>
              <a:lnSpc>
                <a:spcPct val="150000"/>
              </a:lnSpc>
            </a:pPr>
            <a:r>
              <a:rPr lang="ja-JP" altLang="zh-CN" sz="1200" dirty="0">
                <a:latin typeface="游ゴシック" panose="020B0400000000000000" charset="-128"/>
                <a:ea typeface="游ゴシック" panose="020B0400000000000000" charset="-128"/>
                <a:cs typeface="游ゴシック" panose="020B0400000000000000" charset="-128"/>
                <a:sym typeface="+mn-ea"/>
              </a:rPr>
              <a:t>▼ 来日した協会幹部と医療関係者</a:t>
            </a:r>
            <a:r>
              <a:rPr lang="en-US" altLang="ja-JP" sz="1200" dirty="0">
                <a:latin typeface="游ゴシック" panose="020B0400000000000000" charset="-128"/>
                <a:ea typeface="游ゴシック" panose="020B0400000000000000" charset="-128"/>
                <a:cs typeface="游ゴシック" panose="020B0400000000000000" charset="-128"/>
                <a:sym typeface="+mn-ea"/>
              </a:rPr>
              <a:t>61</a:t>
            </a:r>
            <a:r>
              <a:rPr lang="ja-JP" altLang="en-US" sz="1200" dirty="0">
                <a:latin typeface="游ゴシック" panose="020B0400000000000000" charset="-128"/>
                <a:ea typeface="游ゴシック" panose="020B0400000000000000" charset="-128"/>
                <a:cs typeface="游ゴシック" panose="020B0400000000000000" charset="-128"/>
                <a:sym typeface="+mn-ea"/>
              </a:rPr>
              <a:t>名</a:t>
            </a:r>
            <a:endParaRPr lang="zh-CN" altLang="en-US" sz="1200" dirty="0">
              <a:latin typeface="游ゴシック" panose="020B0400000000000000" charset="-128"/>
              <a:ea typeface="游ゴシック" panose="020B0400000000000000" charset="-128"/>
              <a:cs typeface="游ゴシック" panose="020B0400000000000000" charset="-128"/>
              <a:sym typeface="+mn-ea"/>
            </a:endParaRPr>
          </a:p>
        </p:txBody>
      </p:sp>
      <p:pic>
        <p:nvPicPr>
          <p:cNvPr id="15" name="图片 14"/>
          <p:cNvPicPr>
            <a:picLocks noChangeAspect="1"/>
          </p:cNvPicPr>
          <p:nvPr/>
        </p:nvPicPr>
        <p:blipFill>
          <a:blip r:embed="rId4"/>
          <a:stretch>
            <a:fillRect/>
          </a:stretch>
        </p:blipFill>
        <p:spPr>
          <a:xfrm>
            <a:off x="3416935" y="6579235"/>
            <a:ext cx="3689985" cy="2461895"/>
          </a:xfrm>
          <a:prstGeom prst="rect">
            <a:avLst/>
          </a:prstGeom>
        </p:spPr>
      </p:pic>
      <p:sp>
        <p:nvSpPr>
          <p:cNvPr id="16" name="文本框 15"/>
          <p:cNvSpPr txBox="1"/>
          <p:nvPr/>
        </p:nvSpPr>
        <p:spPr>
          <a:xfrm>
            <a:off x="480695" y="9222140"/>
            <a:ext cx="6764655" cy="907941"/>
          </a:xfrm>
          <a:prstGeom prst="rect">
            <a:avLst/>
          </a:prstGeom>
          <a:noFill/>
        </p:spPr>
        <p:txBody>
          <a:bodyPr wrap="square" rtlCol="0" anchor="t">
            <a:spAutoFit/>
          </a:bodyPr>
          <a:lstStyle/>
          <a:p>
            <a:pPr>
              <a:lnSpc>
                <a:spcPct val="150000"/>
              </a:lnSpc>
            </a:pPr>
            <a:r>
              <a:rPr lang="zh-CN" altLang="en-US" sz="1200" dirty="0" smtClean="0">
                <a:latin typeface="游ゴシック" panose="020B0400000000000000" charset="-128"/>
                <a:ea typeface="游ゴシック" panose="020B0400000000000000" charset="-128"/>
                <a:cs typeface="游ゴシック" panose="020B0400000000000000" charset="-128"/>
                <a:sym typeface="+mn-ea"/>
              </a:rPr>
              <a:t>東邦</a:t>
            </a:r>
            <a:r>
              <a:rPr lang="zh-CN" altLang="en-US" sz="1200" dirty="0">
                <a:latin typeface="游ゴシック" panose="020B0400000000000000" charset="-128"/>
                <a:ea typeface="游ゴシック" panose="020B0400000000000000" charset="-128"/>
                <a:cs typeface="游ゴシック" panose="020B0400000000000000" charset="-128"/>
                <a:sym typeface="+mn-ea"/>
              </a:rPr>
              <a:t>大学医療センター大橋病院などの大学病院や東京都健康長寿医療センター、また医療法人社団桐和会グループをはじめとする民間医療施設を訪問、日本の医師、医療関係者と懇談を</a:t>
            </a:r>
            <a:r>
              <a:rPr lang="zh-CN" altLang="en-US" sz="1200" dirty="0" smtClean="0">
                <a:latin typeface="游ゴシック" panose="020B0400000000000000" charset="-128"/>
                <a:ea typeface="游ゴシック" panose="020B0400000000000000" charset="-128"/>
                <a:cs typeface="游ゴシック" panose="020B0400000000000000" charset="-128"/>
                <a:sym typeface="+mn-ea"/>
              </a:rPr>
              <a:t>行いました</a:t>
            </a:r>
            <a:r>
              <a:rPr lang="zh-CN" altLang="en-US" sz="1200" dirty="0">
                <a:latin typeface="游ゴシック" panose="020B0400000000000000" charset="-128"/>
                <a:ea typeface="游ゴシック" panose="020B0400000000000000" charset="-128"/>
                <a:cs typeface="游ゴシック" panose="020B0400000000000000" charset="-128"/>
                <a:sym typeface="+mn-ea"/>
              </a:rPr>
              <a: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575864" y="586712"/>
            <a:ext cx="3413523" cy="461665"/>
          </a:xfrm>
          <a:prstGeom prst="rect">
            <a:avLst/>
          </a:prstGeom>
          <a:noFill/>
        </p:spPr>
        <p:txBody>
          <a:bodyPr wrap="square" rtlCol="0">
            <a:spAutoFit/>
          </a:bodyPr>
          <a:lstStyle/>
          <a:p>
            <a:r>
              <a:rPr kumimoji="1" lang="ja-JP" altLang="en-US" sz="2400" b="1" dirty="0">
                <a:solidFill>
                  <a:schemeClr val="bg1"/>
                </a:solidFill>
              </a:rPr>
              <a:t>会社概要</a:t>
            </a:r>
          </a:p>
        </p:txBody>
      </p:sp>
      <p:sp>
        <p:nvSpPr>
          <p:cNvPr id="17" name="テキスト ボックス 16"/>
          <p:cNvSpPr txBox="1"/>
          <p:nvPr/>
        </p:nvSpPr>
        <p:spPr>
          <a:xfrm>
            <a:off x="5611813" y="232902"/>
            <a:ext cx="1581551" cy="184666"/>
          </a:xfrm>
          <a:prstGeom prst="rect">
            <a:avLst/>
          </a:prstGeom>
          <a:noFill/>
        </p:spPr>
        <p:txBody>
          <a:bodyPr wrap="square" rtlCol="0">
            <a:spAutoFit/>
          </a:bodyPr>
          <a:lstStyle/>
          <a:p>
            <a:pPr algn="r"/>
            <a:r>
              <a:rPr kumimoji="1" lang="ja-JP" altLang="en-US" sz="600" dirty="0"/>
              <a:t>中国医療</a:t>
            </a:r>
            <a:r>
              <a:rPr kumimoji="1" lang="en-US" altLang="ja-JP" sz="600" dirty="0"/>
              <a:t>B2B</a:t>
            </a:r>
            <a:r>
              <a:rPr kumimoji="1" lang="ja-JP" altLang="en-US" sz="600" dirty="0"/>
              <a:t>プラットフォーム</a:t>
            </a:r>
          </a:p>
        </p:txBody>
      </p:sp>
      <p:sp>
        <p:nvSpPr>
          <p:cNvPr id="2" name="テキスト ボックス 1"/>
          <p:cNvSpPr txBox="1"/>
          <p:nvPr/>
        </p:nvSpPr>
        <p:spPr>
          <a:xfrm>
            <a:off x="0" y="10368229"/>
            <a:ext cx="7559675" cy="245110"/>
          </a:xfrm>
          <a:prstGeom prst="rect">
            <a:avLst/>
          </a:prstGeom>
          <a:noFill/>
        </p:spPr>
        <p:txBody>
          <a:bodyPr wrap="square" rtlCol="0">
            <a:spAutoFit/>
          </a:bodyPr>
          <a:lstStyle/>
          <a:p>
            <a:pPr algn="ctr"/>
            <a:r>
              <a:rPr kumimoji="1" lang="en-US" altLang="ja-JP" sz="1000" dirty="0"/>
              <a:t>-- 4 --</a:t>
            </a:r>
            <a:endParaRPr kumimoji="1" lang="ja-JP" altLang="en-US" sz="1000" dirty="0"/>
          </a:p>
        </p:txBody>
      </p:sp>
      <p:cxnSp>
        <p:nvCxnSpPr>
          <p:cNvPr id="18" name="直線コネクタ 17"/>
          <p:cNvCxnSpPr/>
          <p:nvPr/>
        </p:nvCxnSpPr>
        <p:spPr>
          <a:xfrm>
            <a:off x="438150" y="1101559"/>
            <a:ext cx="6629400" cy="0"/>
          </a:xfrm>
          <a:prstGeom prst="line">
            <a:avLst/>
          </a:prstGeom>
          <a:ln w="28575">
            <a:solidFill>
              <a:srgbClr val="002F78"/>
            </a:solidFill>
            <a:prstDash val="solid"/>
          </a:ln>
        </p:spPr>
        <p:style>
          <a:lnRef idx="1">
            <a:schemeClr val="accent1"/>
          </a:lnRef>
          <a:fillRef idx="0">
            <a:schemeClr val="accent1"/>
          </a:fillRef>
          <a:effectRef idx="0">
            <a:schemeClr val="accent1"/>
          </a:effectRef>
          <a:fontRef idx="minor">
            <a:schemeClr val="tx1"/>
          </a:fontRef>
        </p:style>
      </p:cxnSp>
      <p:pic>
        <p:nvPicPr>
          <p:cNvPr id="5" name="图片 4"/>
          <p:cNvPicPr>
            <a:picLocks noChangeAspect="1"/>
          </p:cNvPicPr>
          <p:nvPr/>
        </p:nvPicPr>
        <p:blipFill>
          <a:blip r:embed="rId2"/>
          <a:stretch>
            <a:fillRect/>
          </a:stretch>
        </p:blipFill>
        <p:spPr>
          <a:xfrm>
            <a:off x="1231900" y="1182676"/>
            <a:ext cx="5011193" cy="3342899"/>
          </a:xfrm>
          <a:prstGeom prst="rect">
            <a:avLst/>
          </a:prstGeom>
        </p:spPr>
      </p:pic>
      <p:sp>
        <p:nvSpPr>
          <p:cNvPr id="8" name="テキスト ボックス 11"/>
          <p:cNvSpPr txBox="1"/>
          <p:nvPr/>
        </p:nvSpPr>
        <p:spPr>
          <a:xfrm>
            <a:off x="482293" y="571350"/>
            <a:ext cx="5572684" cy="523220"/>
          </a:xfrm>
          <a:prstGeom prst="rect">
            <a:avLst/>
          </a:prstGeom>
          <a:noFill/>
        </p:spPr>
        <p:txBody>
          <a:bodyPr wrap="none" rtlCol="0">
            <a:spAutoFit/>
          </a:bodyPr>
          <a:lstStyle/>
          <a:p>
            <a:r>
              <a:rPr kumimoji="1" lang="en-US" altLang="ja-JP" sz="2800" b="1" dirty="0">
                <a:solidFill>
                  <a:srgbClr val="002F78"/>
                </a:solidFill>
              </a:rPr>
              <a:t>4. </a:t>
            </a:r>
            <a:r>
              <a:rPr kumimoji="1" lang="ja-JP" altLang="en-US" sz="2800" b="1" dirty="0">
                <a:solidFill>
                  <a:srgbClr val="002F78"/>
                </a:solidFill>
              </a:rPr>
              <a:t>中国医療</a:t>
            </a:r>
            <a:r>
              <a:rPr kumimoji="1" lang="en-US" altLang="ja-JP" sz="2800" b="1" dirty="0" err="1" smtClean="0">
                <a:solidFill>
                  <a:srgbClr val="002F78"/>
                </a:solidFill>
              </a:rPr>
              <a:t>BtoB</a:t>
            </a:r>
            <a:r>
              <a:rPr kumimoji="1" lang="ja-JP" altLang="en-US" sz="2800" b="1" dirty="0">
                <a:solidFill>
                  <a:srgbClr val="002F78"/>
                </a:solidFill>
              </a:rPr>
              <a:t>プラットフォーム</a:t>
            </a:r>
          </a:p>
        </p:txBody>
      </p:sp>
      <p:pic>
        <p:nvPicPr>
          <p:cNvPr id="12" name="図 11"/>
          <p:cNvPicPr>
            <a:picLocks noChangeAspect="1"/>
          </p:cNvPicPr>
          <p:nvPr/>
        </p:nvPicPr>
        <p:blipFill>
          <a:blip r:embed="rId3"/>
          <a:stretch>
            <a:fillRect/>
          </a:stretch>
        </p:blipFill>
        <p:spPr>
          <a:xfrm>
            <a:off x="448487" y="7262662"/>
            <a:ext cx="6662697" cy="2441135"/>
          </a:xfrm>
          <a:prstGeom prst="rect">
            <a:avLst/>
          </a:prstGeom>
        </p:spPr>
      </p:pic>
      <p:sp>
        <p:nvSpPr>
          <p:cNvPr id="13" name="正方形/長方形 12"/>
          <p:cNvSpPr/>
          <p:nvPr/>
        </p:nvSpPr>
        <p:spPr>
          <a:xfrm>
            <a:off x="464593" y="9371979"/>
            <a:ext cx="6629400" cy="907941"/>
          </a:xfrm>
          <a:prstGeom prst="rect">
            <a:avLst/>
          </a:prstGeom>
        </p:spPr>
        <p:txBody>
          <a:bodyPr wrap="square">
            <a:spAutoFit/>
          </a:bodyPr>
          <a:lstStyle/>
          <a:p>
            <a:pPr>
              <a:lnSpc>
                <a:spcPct val="150000"/>
              </a:lnSpc>
            </a:pPr>
            <a:r>
              <a:rPr kumimoji="1" lang="ja-JP" altLang="en-US" sz="1200" dirty="0">
                <a:latin typeface="+mn-ea"/>
              </a:rPr>
              <a:t>　</a:t>
            </a:r>
            <a:endParaRPr kumimoji="1" lang="en-US" altLang="ja-JP" sz="1200" dirty="0" smtClean="0">
              <a:latin typeface="+mn-ea"/>
            </a:endParaRPr>
          </a:p>
          <a:p>
            <a:pPr>
              <a:lnSpc>
                <a:spcPct val="150000"/>
              </a:lnSpc>
            </a:pPr>
            <a:r>
              <a:rPr lang="zh-CN" altLang="en-US" sz="1200" dirty="0" smtClean="0">
                <a:latin typeface="+mn-ea"/>
                <a:sym typeface="+mn-ea"/>
              </a:rPr>
              <a:t>B</a:t>
            </a:r>
            <a:r>
              <a:rPr lang="en-US" altLang="zh-CN" sz="1200" dirty="0" smtClean="0">
                <a:latin typeface="+mn-ea"/>
                <a:sym typeface="+mn-ea"/>
              </a:rPr>
              <a:t>to</a:t>
            </a:r>
            <a:r>
              <a:rPr lang="zh-CN" altLang="en-US" sz="1200" dirty="0" smtClean="0">
                <a:latin typeface="+mn-ea"/>
                <a:sym typeface="+mn-ea"/>
              </a:rPr>
              <a:t>B</a:t>
            </a:r>
            <a:r>
              <a:rPr lang="zh-CN" altLang="en-US" sz="1200" dirty="0">
                <a:latin typeface="+mn-ea"/>
                <a:sym typeface="+mn-ea"/>
              </a:rPr>
              <a:t>プラットフォーム</a:t>
            </a:r>
            <a:r>
              <a:rPr lang="ja-JP" altLang="zh-CN" sz="1200" dirty="0">
                <a:latin typeface="+mn-ea"/>
                <a:sym typeface="+mn-ea"/>
              </a:rPr>
              <a:t>には</a:t>
            </a:r>
            <a:r>
              <a:rPr kumimoji="1" lang="ja-JP" altLang="en-US" sz="1200" dirty="0">
                <a:latin typeface="+mn-ea"/>
              </a:rPr>
              <a:t>、医療機関登録評価、クラウド式</a:t>
            </a:r>
            <a:r>
              <a:rPr kumimoji="1" lang="en-US" altLang="ja-JP" sz="1200" dirty="0">
                <a:latin typeface="+mn-ea"/>
              </a:rPr>
              <a:t>HIS</a:t>
            </a:r>
            <a:r>
              <a:rPr kumimoji="1" lang="ja-JP" altLang="en-US" sz="1200" dirty="0" err="1">
                <a:latin typeface="+mn-ea"/>
              </a:rPr>
              <a:t>、</a:t>
            </a:r>
            <a:r>
              <a:rPr kumimoji="1" lang="ja-JP" altLang="en-US" sz="1200" dirty="0">
                <a:latin typeface="+mn-ea"/>
              </a:rPr>
              <a:t>医療製品購買など多様なプラットフォームが運用されている。</a:t>
            </a:r>
            <a:endParaRPr lang="ja-JP" altLang="en-US" sz="1200" dirty="0">
              <a:latin typeface="+mn-ea"/>
            </a:endParaRPr>
          </a:p>
        </p:txBody>
      </p:sp>
      <p:sp>
        <p:nvSpPr>
          <p:cNvPr id="15" name="正方形/長方形 13"/>
          <p:cNvSpPr/>
          <p:nvPr/>
        </p:nvSpPr>
        <p:spPr>
          <a:xfrm>
            <a:off x="537584" y="4484857"/>
            <a:ext cx="6573600" cy="2846933"/>
          </a:xfrm>
          <a:prstGeom prst="rect">
            <a:avLst/>
          </a:prstGeom>
        </p:spPr>
        <p:txBody>
          <a:bodyPr wrap="square">
            <a:spAutoFit/>
          </a:bodyPr>
          <a:lstStyle/>
          <a:p>
            <a:pPr>
              <a:lnSpc>
                <a:spcPct val="150000"/>
              </a:lnSpc>
            </a:pPr>
            <a:r>
              <a:rPr lang="en-US" altLang="zh-CN" sz="1200" dirty="0" smtClean="0">
                <a:latin typeface="+mn-ea"/>
                <a:cs typeface="游ゴシック" panose="020B0400000000000000" charset="-128"/>
                <a:sym typeface="+mn-ea"/>
              </a:rPr>
              <a:t> </a:t>
            </a:r>
            <a:r>
              <a:rPr lang="ja-JP" altLang="en-US" sz="1200" dirty="0" smtClean="0">
                <a:latin typeface="+mn-ea"/>
                <a:cs typeface="游ゴシック" panose="020B0400000000000000" charset="-128"/>
                <a:sym typeface="+mn-ea"/>
              </a:rPr>
              <a:t> </a:t>
            </a:r>
            <a:r>
              <a:rPr lang="zh-CN" altLang="en-US" sz="1200" dirty="0" smtClean="0">
                <a:latin typeface="+mn-ea"/>
                <a:cs typeface="游ゴシック" panose="020B0400000000000000" charset="-128"/>
                <a:sym typeface="+mn-ea"/>
              </a:rPr>
              <a:t>平成</a:t>
            </a:r>
            <a:r>
              <a:rPr lang="zh-CN" altLang="en-US" sz="1200" dirty="0">
                <a:latin typeface="+mn-ea"/>
                <a:cs typeface="游ゴシック" panose="020B0400000000000000" charset="-128"/>
                <a:sym typeface="+mn-ea"/>
              </a:rPr>
              <a:t>30年8月</a:t>
            </a:r>
            <a:r>
              <a:rPr lang="en-US" altLang="zh-CN" sz="1200" dirty="0">
                <a:latin typeface="+mn-ea"/>
                <a:cs typeface="游ゴシック" panose="020B0400000000000000" charset="-128"/>
                <a:sym typeface="+mn-ea"/>
              </a:rPr>
              <a:t>7</a:t>
            </a:r>
            <a:r>
              <a:rPr lang="zh-CN" altLang="en-US" sz="1200" dirty="0">
                <a:latin typeface="+mn-ea"/>
                <a:cs typeface="游ゴシック" panose="020B0400000000000000" charset="-128"/>
                <a:sym typeface="+mn-ea"/>
              </a:rPr>
              <a:t>日</a:t>
            </a:r>
            <a:r>
              <a:rPr lang="ja-JP" altLang="en-US" sz="1200" dirty="0">
                <a:latin typeface="+mn-ea"/>
                <a:cs typeface="游ゴシック" panose="020B0400000000000000" charset="-128"/>
                <a:sym typeface="+mn-ea"/>
              </a:rPr>
              <a:t>に、</a:t>
            </a:r>
            <a:r>
              <a:rPr lang="zh-CN" altLang="en-US" sz="1200" dirty="0">
                <a:latin typeface="+mn-ea"/>
              </a:rPr>
              <a:t>医療機器</a:t>
            </a:r>
            <a:r>
              <a:rPr lang="ja-JP" altLang="en-US" sz="1200" dirty="0">
                <a:latin typeface="+mn-ea"/>
              </a:rPr>
              <a:t>メーカーや</a:t>
            </a:r>
            <a:r>
              <a:rPr lang="zh-CN" altLang="en-US" sz="1200" dirty="0">
                <a:latin typeface="+mn-ea"/>
              </a:rPr>
              <a:t>、介護用品等</a:t>
            </a:r>
            <a:r>
              <a:rPr lang="ja-JP" altLang="en-US" sz="1200" dirty="0">
                <a:latin typeface="+mn-ea"/>
              </a:rPr>
              <a:t>を扱う</a:t>
            </a:r>
            <a:r>
              <a:rPr lang="zh-CN" altLang="en-US" sz="1200" dirty="0">
                <a:latin typeface="+mn-ea"/>
              </a:rPr>
              <a:t>日本企業を対象と</a:t>
            </a:r>
            <a:r>
              <a:rPr lang="ja-JP" altLang="en-US" sz="1200" dirty="0">
                <a:latin typeface="+mn-ea"/>
              </a:rPr>
              <a:t>した</a:t>
            </a:r>
            <a:r>
              <a:rPr lang="ja-JP" altLang="en-US" sz="1200" dirty="0">
                <a:latin typeface="游ゴシック" panose="020B0400000000000000" charset="-128"/>
                <a:ea typeface="游ゴシック" panose="020B0400000000000000" charset="-128"/>
              </a:rPr>
              <a:t>セミナー</a:t>
            </a:r>
            <a:r>
              <a:rPr lang="zh-CN" altLang="en-US" sz="1200" dirty="0">
                <a:latin typeface="+mn-ea"/>
              </a:rPr>
              <a:t>を開催</a:t>
            </a:r>
            <a:r>
              <a:rPr lang="ja-JP" altLang="en-US" sz="1200" dirty="0" smtClean="0">
                <a:latin typeface="+mn-ea"/>
              </a:rPr>
              <a:t>しました</a:t>
            </a:r>
            <a:r>
              <a:rPr lang="zh-CN" altLang="en-US" sz="1200" dirty="0">
                <a:latin typeface="+mn-ea"/>
              </a:rPr>
              <a:t>。</a:t>
            </a:r>
            <a:r>
              <a:rPr kumimoji="1" lang="ja-JP" altLang="en-US" sz="1200" dirty="0">
                <a:latin typeface="+mn-ea"/>
                <a:sym typeface="+mn-ea"/>
              </a:rPr>
              <a:t>　</a:t>
            </a:r>
            <a:endParaRPr kumimoji="1" lang="en-US" altLang="ja-JP" sz="1200" dirty="0">
              <a:latin typeface="+mn-ea"/>
              <a:sym typeface="+mn-ea"/>
            </a:endParaRPr>
          </a:p>
          <a:p>
            <a:pPr>
              <a:lnSpc>
                <a:spcPct val="150000"/>
              </a:lnSpc>
            </a:pPr>
            <a:r>
              <a:rPr kumimoji="1" lang="en-US" altLang="ja-JP" sz="1200" dirty="0">
                <a:latin typeface="+mn-ea"/>
                <a:sym typeface="+mn-ea"/>
              </a:rPr>
              <a:t>CNMIA</a:t>
            </a:r>
            <a:r>
              <a:rPr kumimoji="1" lang="ja-JP" altLang="en-US" sz="1200" dirty="0">
                <a:latin typeface="+mn-ea"/>
                <a:sym typeface="+mn-ea"/>
              </a:rPr>
              <a:t>会長より、深刻な少子高齢化が懸念される中国において、医療や介護の現場において、品質の良い日本の製品を調達するニーズが急激に高まっており、</a:t>
            </a:r>
            <a:r>
              <a:rPr kumimoji="1" lang="en-US" altLang="ja-JP" sz="1200" dirty="0">
                <a:latin typeface="+mn-ea"/>
                <a:sym typeface="+mn-ea"/>
              </a:rPr>
              <a:t>CNMIA</a:t>
            </a:r>
            <a:r>
              <a:rPr kumimoji="1" lang="ja-JP" altLang="en-US" sz="1200" dirty="0">
                <a:latin typeface="+mn-ea"/>
                <a:sym typeface="+mn-ea"/>
              </a:rPr>
              <a:t>が運営する</a:t>
            </a:r>
            <a:r>
              <a:rPr kumimoji="1" lang="en-US" altLang="ja-JP" sz="1200" dirty="0" err="1" smtClean="0">
                <a:latin typeface="+mn-ea"/>
                <a:sym typeface="+mn-ea"/>
              </a:rPr>
              <a:t>BtoB</a:t>
            </a:r>
            <a:r>
              <a:rPr kumimoji="1" lang="ja-JP" altLang="en-US" sz="1200" dirty="0">
                <a:latin typeface="+mn-ea"/>
                <a:sym typeface="+mn-ea"/>
              </a:rPr>
              <a:t>プラットフォームを利用して、多くの日本製品を中国</a:t>
            </a:r>
            <a:r>
              <a:rPr kumimoji="1" lang="en-US" altLang="ja-JP" sz="1200" dirty="0">
                <a:latin typeface="+mn-ea"/>
                <a:sym typeface="+mn-ea"/>
              </a:rPr>
              <a:t>46</a:t>
            </a:r>
            <a:r>
              <a:rPr kumimoji="1" lang="ja-JP" altLang="en-US" sz="1200" dirty="0">
                <a:latin typeface="+mn-ea"/>
                <a:sym typeface="+mn-ea"/>
              </a:rPr>
              <a:t>万の医療機関、介護施設等に届けたいとの呼びかけがありました</a:t>
            </a:r>
            <a:r>
              <a:rPr kumimoji="1" lang="ja-JP" altLang="en-US" sz="1200" dirty="0" smtClean="0">
                <a:latin typeface="+mn-ea"/>
                <a:sym typeface="+mn-ea"/>
              </a:rPr>
              <a:t>。</a:t>
            </a:r>
            <a:endParaRPr kumimoji="1" lang="en-US" altLang="ja-JP" sz="1200" dirty="0" smtClean="0">
              <a:latin typeface="+mn-ea"/>
              <a:sym typeface="+mn-ea"/>
            </a:endParaRPr>
          </a:p>
          <a:p>
            <a:pPr>
              <a:lnSpc>
                <a:spcPct val="150000"/>
              </a:lnSpc>
            </a:pPr>
            <a:r>
              <a:rPr kumimoji="1" lang="ja-JP" altLang="en-US" sz="1200" dirty="0">
                <a:latin typeface="+mn-ea"/>
                <a:sym typeface="+mn-ea"/>
              </a:rPr>
              <a:t>＊ </a:t>
            </a:r>
            <a:r>
              <a:rPr kumimoji="1" lang="en-US" altLang="ja-JP" sz="1200" dirty="0" err="1">
                <a:latin typeface="+mn-ea"/>
                <a:sym typeface="+mn-ea"/>
              </a:rPr>
              <a:t>BtoB</a:t>
            </a:r>
            <a:r>
              <a:rPr kumimoji="1" lang="ja-JP" altLang="en-US" sz="1200" dirty="0">
                <a:latin typeface="+mn-ea"/>
                <a:sym typeface="+mn-ea"/>
              </a:rPr>
              <a:t>プラットフォームとは：企業間の取引等をインターネット上で完結させるオンラインサービスであり、ここでは主に医療機関・研究施設・医療介護製品の製販業者などの間の診療行為・研究活動・医療ビジネスなどをオンラインで完結させるサービスである。</a:t>
            </a:r>
          </a:p>
          <a:p>
            <a:pPr>
              <a:lnSpc>
                <a:spcPct val="150000"/>
              </a:lnSpc>
            </a:pPr>
            <a:endParaRPr kumimoji="1" lang="ja-JP" altLang="en-US" sz="1200" dirty="0">
              <a:latin typeface="+mn-ea"/>
              <a:sym typeface="+mn-ea"/>
            </a:endParaRPr>
          </a:p>
        </p:txBody>
      </p:sp>
      <p:sp>
        <p:nvSpPr>
          <p:cNvPr id="16" name="正方形/長方形 15"/>
          <p:cNvSpPr/>
          <p:nvPr/>
        </p:nvSpPr>
        <p:spPr>
          <a:xfrm>
            <a:off x="4223855" y="6919748"/>
            <a:ext cx="2887329" cy="342914"/>
          </a:xfrm>
          <a:prstGeom prst="rect">
            <a:avLst/>
          </a:prstGeom>
        </p:spPr>
        <p:txBody>
          <a:bodyPr wrap="none">
            <a:spAutoFit/>
          </a:bodyPr>
          <a:lstStyle/>
          <a:p>
            <a:pPr>
              <a:lnSpc>
                <a:spcPct val="150000"/>
              </a:lnSpc>
            </a:pPr>
            <a:r>
              <a:rPr lang="ja-JP" altLang="en-US" sz="1200" dirty="0">
                <a:latin typeface="+mn-ea"/>
              </a:rPr>
              <a:t>▼ </a:t>
            </a:r>
            <a:r>
              <a:rPr lang="en-US" altLang="ja-JP" sz="1200" dirty="0">
                <a:latin typeface="+mn-ea"/>
              </a:rPr>
              <a:t>CNMIA</a:t>
            </a:r>
            <a:r>
              <a:rPr lang="ja-JP" altLang="en-US" sz="1200" dirty="0">
                <a:latin typeface="+mn-ea"/>
              </a:rPr>
              <a:t>が運営するプラットフォーム</a:t>
            </a:r>
            <a:endParaRPr lang="zh-CN" altLang="en-US" sz="1200" dirty="0">
              <a:latin typeface="+mn-e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0" y="10368229"/>
            <a:ext cx="7559675" cy="245110"/>
          </a:xfrm>
          <a:prstGeom prst="rect">
            <a:avLst/>
          </a:prstGeom>
          <a:noFill/>
        </p:spPr>
        <p:txBody>
          <a:bodyPr wrap="square" rtlCol="0">
            <a:spAutoFit/>
          </a:bodyPr>
          <a:lstStyle/>
          <a:p>
            <a:pPr algn="ctr"/>
            <a:r>
              <a:rPr kumimoji="1" lang="en-US" altLang="ja-JP" sz="1000" dirty="0">
                <a:latin typeface="+mn-ea"/>
              </a:rPr>
              <a:t>-- 5 --</a:t>
            </a:r>
            <a:endParaRPr kumimoji="1" lang="ja-JP" altLang="en-US" sz="1000" dirty="0">
              <a:latin typeface="+mn-ea"/>
            </a:endParaRPr>
          </a:p>
        </p:txBody>
      </p:sp>
      <p:cxnSp>
        <p:nvCxnSpPr>
          <p:cNvPr id="9" name="直線コネクタ 8"/>
          <p:cNvCxnSpPr/>
          <p:nvPr/>
        </p:nvCxnSpPr>
        <p:spPr>
          <a:xfrm>
            <a:off x="438150" y="1101559"/>
            <a:ext cx="6629400" cy="0"/>
          </a:xfrm>
          <a:prstGeom prst="line">
            <a:avLst/>
          </a:prstGeom>
          <a:ln w="28575">
            <a:solidFill>
              <a:srgbClr val="002F78"/>
            </a:solidFill>
            <a:prstDash val="solid"/>
          </a:ln>
        </p:spPr>
        <p:style>
          <a:lnRef idx="1">
            <a:schemeClr val="accent1"/>
          </a:lnRef>
          <a:fillRef idx="0">
            <a:schemeClr val="accent1"/>
          </a:fillRef>
          <a:effectRef idx="0">
            <a:schemeClr val="accent1"/>
          </a:effectRef>
          <a:fontRef idx="minor">
            <a:schemeClr val="tx1"/>
          </a:fontRef>
        </p:style>
      </p:cxnSp>
      <p:sp>
        <p:nvSpPr>
          <p:cNvPr id="16" name="正方形/長方形 15"/>
          <p:cNvSpPr/>
          <p:nvPr/>
        </p:nvSpPr>
        <p:spPr>
          <a:xfrm>
            <a:off x="438149" y="1253027"/>
            <a:ext cx="6629401" cy="385295"/>
          </a:xfrm>
          <a:prstGeom prst="rect">
            <a:avLst/>
          </a:prstGeom>
          <a:solidFill>
            <a:srgbClr val="002F78"/>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kumimoji="1" lang="ja-JP" altLang="en-US" sz="1600" b="1" dirty="0">
                <a:solidFill>
                  <a:schemeClr val="bg1"/>
                </a:solidFill>
                <a:latin typeface="+mn-ea"/>
              </a:rPr>
              <a:t>●  医療用製品の購買プラットフォームについて</a:t>
            </a:r>
          </a:p>
        </p:txBody>
      </p:sp>
      <p:pic>
        <p:nvPicPr>
          <p:cNvPr id="17" name="図 16"/>
          <p:cNvPicPr>
            <a:picLocks noChangeAspect="1"/>
          </p:cNvPicPr>
          <p:nvPr/>
        </p:nvPicPr>
        <p:blipFill>
          <a:blip r:embed="rId2"/>
          <a:stretch>
            <a:fillRect/>
          </a:stretch>
        </p:blipFill>
        <p:spPr>
          <a:xfrm>
            <a:off x="449218" y="1875884"/>
            <a:ext cx="6629401" cy="3037581"/>
          </a:xfrm>
          <a:prstGeom prst="rect">
            <a:avLst/>
          </a:prstGeom>
        </p:spPr>
      </p:pic>
      <p:sp>
        <p:nvSpPr>
          <p:cNvPr id="10" name="正方形/長方形 13"/>
          <p:cNvSpPr/>
          <p:nvPr/>
        </p:nvSpPr>
        <p:spPr>
          <a:xfrm>
            <a:off x="456535" y="5177539"/>
            <a:ext cx="6677656" cy="1184940"/>
          </a:xfrm>
          <a:prstGeom prst="rect">
            <a:avLst/>
          </a:prstGeom>
        </p:spPr>
        <p:txBody>
          <a:bodyPr wrap="square">
            <a:spAutoFit/>
          </a:bodyPr>
          <a:lstStyle/>
          <a:p>
            <a:pPr>
              <a:lnSpc>
                <a:spcPct val="150000"/>
              </a:lnSpc>
            </a:pPr>
            <a:r>
              <a:rPr kumimoji="1" lang="ja-JP" altLang="en-US" sz="1200" dirty="0">
                <a:latin typeface="+mn-ea"/>
                <a:sym typeface="+mn-ea"/>
              </a:rPr>
              <a:t>医療用製品購買プラットフォームは、日本の医療関連・介護関連メーカーにとっては、日本国内にとどまらず広大な中国市場へ進出するための新しい販路となり得ます。日中双方のニーズを汲んで、透明性の高い、安心できるビジネスプラットフォームを立ち上げるために、 中国</a:t>
            </a:r>
            <a:r>
              <a:rPr kumimoji="1" lang="en-US" altLang="ja-JP" sz="1200" dirty="0">
                <a:latin typeface="+mn-ea"/>
                <a:sym typeface="+mn-ea"/>
              </a:rPr>
              <a:t>CNMIA</a:t>
            </a:r>
            <a:r>
              <a:rPr kumimoji="1" lang="ja-JP" altLang="en-US" sz="1200" dirty="0">
                <a:latin typeface="+mn-ea"/>
                <a:sym typeface="+mn-ea"/>
              </a:rPr>
              <a:t>と</a:t>
            </a:r>
            <a:r>
              <a:rPr kumimoji="1" lang="en-US" altLang="ja-JP" sz="1200" dirty="0">
                <a:latin typeface="+mn-ea"/>
                <a:sym typeface="+mn-ea"/>
              </a:rPr>
              <a:t>JCMC</a:t>
            </a:r>
            <a:r>
              <a:rPr kumimoji="1" lang="ja-JP" altLang="en-US" sz="1200" dirty="0">
                <a:latin typeface="+mn-ea"/>
                <a:sym typeface="+mn-ea"/>
              </a:rPr>
              <a:t>との連携が今回の訪日を期にスタートすることが発表されました。</a:t>
            </a:r>
          </a:p>
        </p:txBody>
      </p:sp>
      <p:sp>
        <p:nvSpPr>
          <p:cNvPr id="11" name="テキスト ボックス 10"/>
          <p:cNvSpPr txBox="1"/>
          <p:nvPr/>
        </p:nvSpPr>
        <p:spPr>
          <a:xfrm>
            <a:off x="5611813" y="232902"/>
            <a:ext cx="1581551" cy="184666"/>
          </a:xfrm>
          <a:prstGeom prst="rect">
            <a:avLst/>
          </a:prstGeom>
          <a:noFill/>
        </p:spPr>
        <p:txBody>
          <a:bodyPr wrap="square" rtlCol="0">
            <a:spAutoFit/>
          </a:bodyPr>
          <a:lstStyle/>
          <a:p>
            <a:pPr algn="r"/>
            <a:r>
              <a:rPr kumimoji="1" lang="ja-JP" altLang="en-US" sz="600" dirty="0"/>
              <a:t>中国医療</a:t>
            </a:r>
            <a:r>
              <a:rPr kumimoji="1" lang="en-US" altLang="ja-JP" sz="600" dirty="0"/>
              <a:t>B2B</a:t>
            </a:r>
            <a:r>
              <a:rPr kumimoji="1" lang="ja-JP" altLang="en-US" sz="600" dirty="0"/>
              <a:t>プラットフォーム</a:t>
            </a:r>
          </a:p>
        </p:txBody>
      </p:sp>
      <p:pic>
        <p:nvPicPr>
          <p:cNvPr id="3" name="図 2"/>
          <p:cNvPicPr>
            <a:picLocks noChangeAspect="1"/>
          </p:cNvPicPr>
          <p:nvPr/>
        </p:nvPicPr>
        <p:blipFill>
          <a:blip r:embed="rId3"/>
          <a:stretch>
            <a:fillRect/>
          </a:stretch>
        </p:blipFill>
        <p:spPr>
          <a:xfrm>
            <a:off x="456535" y="6766599"/>
            <a:ext cx="6646605" cy="3262619"/>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0" y="10368229"/>
            <a:ext cx="7559675" cy="245110"/>
          </a:xfrm>
          <a:prstGeom prst="rect">
            <a:avLst/>
          </a:prstGeom>
          <a:noFill/>
        </p:spPr>
        <p:txBody>
          <a:bodyPr wrap="square" rtlCol="0">
            <a:spAutoFit/>
          </a:bodyPr>
          <a:lstStyle/>
          <a:p>
            <a:pPr algn="ctr"/>
            <a:r>
              <a:rPr kumimoji="1" lang="en-US" altLang="ja-JP" sz="1000" dirty="0"/>
              <a:t>-- 6 --</a:t>
            </a:r>
            <a:endParaRPr kumimoji="1" lang="ja-JP" altLang="en-US" sz="1000" dirty="0"/>
          </a:p>
        </p:txBody>
      </p:sp>
      <p:cxnSp>
        <p:nvCxnSpPr>
          <p:cNvPr id="9" name="直線コネクタ 8"/>
          <p:cNvCxnSpPr/>
          <p:nvPr/>
        </p:nvCxnSpPr>
        <p:spPr>
          <a:xfrm>
            <a:off x="438150" y="1101559"/>
            <a:ext cx="6629400" cy="0"/>
          </a:xfrm>
          <a:prstGeom prst="line">
            <a:avLst/>
          </a:prstGeom>
          <a:ln w="28575">
            <a:solidFill>
              <a:srgbClr val="002F78"/>
            </a:solidFill>
            <a:prstDash val="solid"/>
          </a:ln>
        </p:spPr>
        <p:style>
          <a:lnRef idx="1">
            <a:schemeClr val="accent1"/>
          </a:lnRef>
          <a:fillRef idx="0">
            <a:schemeClr val="accent1"/>
          </a:fillRef>
          <a:effectRef idx="0">
            <a:schemeClr val="accent1"/>
          </a:effectRef>
          <a:fontRef idx="minor">
            <a:schemeClr val="tx1"/>
          </a:fontRef>
        </p:style>
      </p:cxnSp>
      <p:pic>
        <p:nvPicPr>
          <p:cNvPr id="11" name="図 10"/>
          <p:cNvPicPr>
            <a:picLocks noChangeAspect="1"/>
          </p:cNvPicPr>
          <p:nvPr/>
        </p:nvPicPr>
        <p:blipFill>
          <a:blip r:embed="rId2"/>
          <a:stretch>
            <a:fillRect/>
          </a:stretch>
        </p:blipFill>
        <p:spPr>
          <a:xfrm>
            <a:off x="465135" y="5363161"/>
            <a:ext cx="6629401" cy="2438569"/>
          </a:xfrm>
          <a:prstGeom prst="rect">
            <a:avLst/>
          </a:prstGeom>
        </p:spPr>
      </p:pic>
      <p:sp>
        <p:nvSpPr>
          <p:cNvPr id="14" name="正方形/長方形 13"/>
          <p:cNvSpPr/>
          <p:nvPr/>
        </p:nvSpPr>
        <p:spPr>
          <a:xfrm>
            <a:off x="465135" y="4904096"/>
            <a:ext cx="6629401" cy="385295"/>
          </a:xfrm>
          <a:prstGeom prst="rect">
            <a:avLst/>
          </a:prstGeom>
          <a:solidFill>
            <a:srgbClr val="002F78"/>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kumimoji="1" lang="ja-JP" altLang="en-US" sz="1600" b="1" dirty="0">
                <a:solidFill>
                  <a:schemeClr val="bg1"/>
                </a:solidFill>
              </a:rPr>
              <a:t>●  </a:t>
            </a:r>
            <a:r>
              <a:rPr kumimoji="1" lang="ja-JP" altLang="en-US" sz="1600" b="1" dirty="0" smtClean="0">
                <a:solidFill>
                  <a:schemeClr val="bg1"/>
                </a:solidFill>
              </a:rPr>
              <a:t>クラウド式ＨＩＳプラットフォーム</a:t>
            </a:r>
            <a:endParaRPr kumimoji="1" lang="ja-JP" altLang="en-US" sz="1600" b="1" dirty="0">
              <a:solidFill>
                <a:schemeClr val="bg1"/>
              </a:solidFill>
            </a:endParaRPr>
          </a:p>
        </p:txBody>
      </p:sp>
      <p:pic>
        <p:nvPicPr>
          <p:cNvPr id="13" name="図 12"/>
          <p:cNvPicPr>
            <a:picLocks noChangeAspect="1"/>
          </p:cNvPicPr>
          <p:nvPr/>
        </p:nvPicPr>
        <p:blipFill>
          <a:blip r:embed="rId3"/>
          <a:stretch>
            <a:fillRect/>
          </a:stretch>
        </p:blipFill>
        <p:spPr>
          <a:xfrm>
            <a:off x="465136" y="1618922"/>
            <a:ext cx="4823852" cy="2625418"/>
          </a:xfrm>
          <a:prstGeom prst="rect">
            <a:avLst/>
          </a:prstGeom>
        </p:spPr>
      </p:pic>
      <p:sp>
        <p:nvSpPr>
          <p:cNvPr id="15" name="正方形/長方形 14"/>
          <p:cNvSpPr/>
          <p:nvPr/>
        </p:nvSpPr>
        <p:spPr>
          <a:xfrm>
            <a:off x="465136" y="1228368"/>
            <a:ext cx="6629401" cy="385295"/>
          </a:xfrm>
          <a:prstGeom prst="rect">
            <a:avLst/>
          </a:prstGeom>
          <a:solidFill>
            <a:srgbClr val="002F78"/>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kumimoji="1" lang="ja-JP" altLang="en-US" sz="1600" b="1" dirty="0">
                <a:solidFill>
                  <a:schemeClr val="bg1"/>
                </a:solidFill>
              </a:rPr>
              <a:t>●  医療機関登録評価プラットフォーム</a:t>
            </a:r>
          </a:p>
        </p:txBody>
      </p:sp>
      <p:sp>
        <p:nvSpPr>
          <p:cNvPr id="2" name="テキスト ボックス 1"/>
          <p:cNvSpPr txBox="1"/>
          <p:nvPr/>
        </p:nvSpPr>
        <p:spPr>
          <a:xfrm>
            <a:off x="465136" y="4240525"/>
            <a:ext cx="6574748" cy="619785"/>
          </a:xfrm>
          <a:prstGeom prst="rect">
            <a:avLst/>
          </a:prstGeom>
          <a:noFill/>
        </p:spPr>
        <p:txBody>
          <a:bodyPr wrap="square" rtlCol="0" anchor="t">
            <a:spAutoFit/>
          </a:bodyPr>
          <a:lstStyle/>
          <a:p>
            <a:pPr>
              <a:lnSpc>
                <a:spcPct val="150000"/>
              </a:lnSpc>
            </a:pPr>
            <a:r>
              <a:rPr kumimoji="1" lang="ja-JP" altLang="en-US" sz="1200" dirty="0"/>
              <a:t>中国民間医療機関が情報登録し、</a:t>
            </a:r>
            <a:r>
              <a:rPr kumimoji="1" lang="en-US" altLang="ja-JP" sz="1200" dirty="0"/>
              <a:t>CNMIA</a:t>
            </a:r>
            <a:r>
              <a:rPr kumimoji="1" lang="ja-JP" altLang="en-US" sz="1200" dirty="0"/>
              <a:t>協会から医療機関登録のサポート、運営の指導と評価などを受けるプラットフォームであり、中国民間医療機関全体レベルの底上げを実現する。</a:t>
            </a:r>
          </a:p>
        </p:txBody>
      </p:sp>
      <p:sp>
        <p:nvSpPr>
          <p:cNvPr id="16" name="テキスト ボックス 15"/>
          <p:cNvSpPr txBox="1"/>
          <p:nvPr/>
        </p:nvSpPr>
        <p:spPr>
          <a:xfrm>
            <a:off x="438150" y="7814609"/>
            <a:ext cx="6601733" cy="1727781"/>
          </a:xfrm>
          <a:prstGeom prst="rect">
            <a:avLst/>
          </a:prstGeom>
          <a:noFill/>
        </p:spPr>
        <p:txBody>
          <a:bodyPr wrap="square" rtlCol="0" anchor="t">
            <a:spAutoFit/>
          </a:bodyPr>
          <a:lstStyle/>
          <a:p>
            <a:pPr>
              <a:lnSpc>
                <a:spcPct val="150000"/>
              </a:lnSpc>
            </a:pPr>
            <a:r>
              <a:rPr kumimoji="1" lang="ja-JP" altLang="en-US" sz="1200" dirty="0"/>
              <a:t>　</a:t>
            </a:r>
            <a:r>
              <a:rPr kumimoji="1" lang="en-US" altLang="ja-JP" sz="1200" dirty="0"/>
              <a:t>CNMIA</a:t>
            </a:r>
            <a:r>
              <a:rPr kumimoji="1" lang="ja-JP" altLang="en-US" sz="1200" dirty="0"/>
              <a:t>がシステム開発を行い、診療所やクリニックに適している</a:t>
            </a:r>
            <a:r>
              <a:rPr kumimoji="1" lang="en-US" altLang="ja-JP" sz="1200" dirty="0"/>
              <a:t>HIS</a:t>
            </a:r>
            <a:r>
              <a:rPr kumimoji="1" lang="ja-JP" altLang="en-US" sz="1200" dirty="0"/>
              <a:t>を開発。クラウド式にすることにより、各医療機関のシステム導入コスト削減、電子カルテや医薬品情報の集中管理を実現。同じ画面で患者登録、処方、会計を完結させ、使いやすさに心がけている。</a:t>
            </a:r>
            <a:endParaRPr kumimoji="1" lang="en-US" altLang="ja-JP" sz="1200" dirty="0"/>
          </a:p>
          <a:p>
            <a:pPr>
              <a:lnSpc>
                <a:spcPct val="150000"/>
              </a:lnSpc>
            </a:pPr>
            <a:r>
              <a:rPr kumimoji="1" lang="ja-JP" altLang="en-US" sz="1200" dirty="0"/>
              <a:t>＊ </a:t>
            </a:r>
            <a:r>
              <a:rPr kumimoji="1" lang="en-US" altLang="ja-JP" sz="1200" dirty="0"/>
              <a:t>HIS</a:t>
            </a:r>
            <a:r>
              <a:rPr kumimoji="1" lang="ja-JP" altLang="en-US" sz="1200" dirty="0"/>
              <a:t>とは：病院情報システム（</a:t>
            </a:r>
            <a:r>
              <a:rPr kumimoji="1" lang="en-US" altLang="ja-JP" sz="1200" dirty="0"/>
              <a:t>Hospital Information System</a:t>
            </a:r>
            <a:r>
              <a:rPr kumimoji="1" lang="ja-JP" altLang="en-US" sz="1200" dirty="0"/>
              <a:t>）、病院全体の診療・会計業務の効率化を目指すシステムの総称で</a:t>
            </a:r>
            <a:r>
              <a:rPr kumimoji="1" lang="en-US" altLang="ja-JP" sz="1200" dirty="0"/>
              <a:t>HIS</a:t>
            </a:r>
            <a:r>
              <a:rPr kumimoji="1" lang="ja-JP" altLang="en-US" sz="1200" dirty="0"/>
              <a:t>と呼ばれています。オーダリングシステムや医事会計システム、電子カルテなども</a:t>
            </a:r>
            <a:r>
              <a:rPr kumimoji="1" lang="en-US" altLang="ja-JP" sz="1200" dirty="0"/>
              <a:t>HIS</a:t>
            </a:r>
            <a:r>
              <a:rPr kumimoji="1" lang="ja-JP" altLang="en-US" sz="1200" dirty="0"/>
              <a:t>に含まれます。</a:t>
            </a:r>
          </a:p>
        </p:txBody>
      </p:sp>
      <p:sp>
        <p:nvSpPr>
          <p:cNvPr id="3" name="四角形: 角を丸くする 2"/>
          <p:cNvSpPr/>
          <p:nvPr/>
        </p:nvSpPr>
        <p:spPr>
          <a:xfrm>
            <a:off x="410482" y="9550401"/>
            <a:ext cx="6629401" cy="71212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kumimoji="1" lang="ja-JP" altLang="en-US" sz="1200" dirty="0">
                <a:solidFill>
                  <a:schemeClr val="tx1"/>
                </a:solidFill>
              </a:rPr>
              <a:t>上記紹介したプラットフォーム以外、医療保険取り扱い、医療関係者人材の育成と交流、診療情報の共有、</a:t>
            </a:r>
            <a:r>
              <a:rPr kumimoji="1" lang="en-US" altLang="ja-JP" sz="1200" dirty="0">
                <a:solidFill>
                  <a:schemeClr val="tx1"/>
                </a:solidFill>
              </a:rPr>
              <a:t>DRG</a:t>
            </a:r>
            <a:r>
              <a:rPr kumimoji="1" lang="ja-JP" altLang="en-US" sz="1200" dirty="0">
                <a:solidFill>
                  <a:schemeClr val="tx1"/>
                </a:solidFill>
              </a:rPr>
              <a:t>評価などのプラットフォームも運用、または開発している。</a:t>
            </a:r>
            <a:endParaRPr kumimoji="1" lang="ja-JP" altLang="en-US" sz="1600" dirty="0">
              <a:solidFill>
                <a:schemeClr val="tx1"/>
              </a:solidFill>
            </a:endParaRPr>
          </a:p>
        </p:txBody>
      </p:sp>
      <p:sp>
        <p:nvSpPr>
          <p:cNvPr id="12" name="テキスト ボックス 11"/>
          <p:cNvSpPr txBox="1"/>
          <p:nvPr/>
        </p:nvSpPr>
        <p:spPr>
          <a:xfrm>
            <a:off x="5611813" y="232902"/>
            <a:ext cx="1581551" cy="184666"/>
          </a:xfrm>
          <a:prstGeom prst="rect">
            <a:avLst/>
          </a:prstGeom>
          <a:noFill/>
        </p:spPr>
        <p:txBody>
          <a:bodyPr wrap="square" rtlCol="0">
            <a:spAutoFit/>
          </a:bodyPr>
          <a:lstStyle/>
          <a:p>
            <a:pPr algn="r"/>
            <a:r>
              <a:rPr kumimoji="1" lang="ja-JP" altLang="en-US" sz="600" dirty="0"/>
              <a:t>中国医療</a:t>
            </a:r>
            <a:r>
              <a:rPr kumimoji="1" lang="en-US" altLang="ja-JP" sz="600" dirty="0"/>
              <a:t>B2B</a:t>
            </a:r>
            <a:r>
              <a:rPr kumimoji="1" lang="ja-JP" altLang="en-US" sz="600" dirty="0"/>
              <a:t>プラットフォーム</a:t>
            </a:r>
          </a:p>
        </p:txBody>
      </p:sp>
      <p:pic>
        <p:nvPicPr>
          <p:cNvPr id="1026" name="Picture 2" descr="http://jcmc.jp/wp-content/uploads/2018/07/AAA1-300x194.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1623738"/>
            <a:ext cx="1885949" cy="1219580"/>
          </a:xfrm>
          <a:prstGeom prst="rect">
            <a:avLst/>
          </a:prstGeom>
          <a:noFill/>
        </p:spPr>
      </p:pic>
      <p:pic>
        <p:nvPicPr>
          <p:cNvPr id="5" name="図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93635" y="2846525"/>
            <a:ext cx="1873914" cy="140543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400062074_banner"/>
          <p:cNvPicPr>
            <a:picLocks noChangeAspect="1"/>
          </p:cNvPicPr>
          <p:nvPr/>
        </p:nvPicPr>
        <p:blipFill>
          <a:blip r:embed="rId2">
            <a:duotone>
              <a:prstClr val="black"/>
              <a:schemeClr val="accent1">
                <a:tint val="45000"/>
                <a:satMod val="400000"/>
              </a:schemeClr>
            </a:duotone>
            <a:extLst>
              <a:ext uri="{BEBA8EAE-BF5A-486C-A8C5-ECC9F3942E4B}">
                <a14:imgProps xmlns:a14="http://schemas.microsoft.com/office/drawing/2010/main">
                  <a14:imgLayer r:embed="rId3">
                    <a14:imgEffect>
                      <a14:saturation sat="35000"/>
                    </a14:imgEffect>
                  </a14:imgLayer>
                </a14:imgProps>
              </a:ext>
            </a:extLst>
          </a:blip>
          <a:stretch>
            <a:fillRect/>
          </a:stretch>
        </p:blipFill>
        <p:spPr>
          <a:xfrm>
            <a:off x="-69215" y="-59690"/>
            <a:ext cx="7712710" cy="3305810"/>
          </a:xfrm>
          <a:prstGeom prst="rect">
            <a:avLst/>
          </a:prstGeom>
        </p:spPr>
      </p:pic>
      <p:pic>
        <p:nvPicPr>
          <p:cNvPr id="9" name="图片 8" descr="400062074_banner"/>
          <p:cNvPicPr>
            <a:picLocks noChangeAspect="1"/>
          </p:cNvPicPr>
          <p:nvPr/>
        </p:nvPicPr>
        <p:blipFill>
          <a:blip r:embed="rId2">
            <a:duotone>
              <a:prstClr val="black"/>
              <a:schemeClr val="accent1">
                <a:tint val="45000"/>
                <a:satMod val="400000"/>
              </a:schemeClr>
            </a:duotone>
            <a:extLst>
              <a:ext uri="{BEBA8EAE-BF5A-486C-A8C5-ECC9F3942E4B}">
                <a14:imgProps xmlns:a14="http://schemas.microsoft.com/office/drawing/2010/main">
                  <a14:imgLayer r:embed="rId3">
                    <a14:imgEffect>
                      <a14:saturation sat="35000"/>
                    </a14:imgEffect>
                  </a14:imgLayer>
                </a14:imgProps>
              </a:ext>
            </a:extLst>
          </a:blip>
          <a:stretch>
            <a:fillRect/>
          </a:stretch>
        </p:blipFill>
        <p:spPr>
          <a:xfrm>
            <a:off x="-68580" y="7442835"/>
            <a:ext cx="7712075" cy="3305810"/>
          </a:xfrm>
          <a:prstGeom prst="rect">
            <a:avLst/>
          </a:prstGeom>
        </p:spPr>
      </p:pic>
      <p:pic>
        <p:nvPicPr>
          <p:cNvPr id="12" name="图片 11" descr="JCMC02"/>
          <p:cNvPicPr>
            <a:picLocks noChangeAspect="1"/>
          </p:cNvPicPr>
          <p:nvPr/>
        </p:nvPicPr>
        <p:blipFill>
          <a:blip r:embed="rId4"/>
          <a:stretch>
            <a:fillRect/>
          </a:stretch>
        </p:blipFill>
        <p:spPr>
          <a:xfrm>
            <a:off x="1508760" y="3148330"/>
            <a:ext cx="4542790" cy="4542790"/>
          </a:xfrm>
          <a:prstGeom prst="rect">
            <a:avLst/>
          </a:prstGeom>
        </p:spPr>
      </p:pic>
    </p:spTree>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1</TotalTime>
  <Words>781</Words>
  <Application>Microsoft Macintosh PowerPoint</Application>
  <PresentationFormat>ユーザー設定</PresentationFormat>
  <Paragraphs>101</Paragraphs>
  <Slides>8</Slides>
  <Notes>1</Notes>
  <HiddenSlides>0</HiddenSlides>
  <MMClips>0</MMClips>
  <ScaleCrop>false</ScaleCrop>
  <HeadingPairs>
    <vt:vector size="4" baseType="variant">
      <vt:variant>
        <vt:lpstr>テーマ</vt:lpstr>
      </vt:variant>
      <vt:variant>
        <vt:i4>1</vt:i4>
      </vt:variant>
      <vt:variant>
        <vt:lpstr>スライド タイトル</vt:lpstr>
      </vt:variant>
      <vt:variant>
        <vt:i4>8</vt:i4>
      </vt:variant>
    </vt:vector>
  </HeadingPairs>
  <TitlesOfParts>
    <vt:vector size="9" baseType="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user</dc:creator>
  <cp:lastModifiedBy>charlie</cp:lastModifiedBy>
  <cp:revision>276</cp:revision>
  <cp:lastPrinted>2018-09-13T08:38:00Z</cp:lastPrinted>
  <dcterms:created xsi:type="dcterms:W3CDTF">2018-05-22T05:19:00Z</dcterms:created>
  <dcterms:modified xsi:type="dcterms:W3CDTF">2018-09-20T07:37:52Z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2052-10.1.0.7520</vt:lpwstr>
  </property>
</Properties>
</file>