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  <p:sldId id="261" r:id="rId3"/>
  </p:sldIdLst>
  <p:sldSz cx="6858000" cy="9906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89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4" autoAdjust="0"/>
    <p:restoredTop sz="94660"/>
  </p:normalViewPr>
  <p:slideViewPr>
    <p:cSldViewPr snapToGrid="0" showGuides="1">
      <p:cViewPr varScale="1">
        <p:scale>
          <a:sx n="50" d="100"/>
          <a:sy n="50" d="100"/>
        </p:scale>
        <p:origin x="1848" y="54"/>
      </p:cViewPr>
      <p:guideLst>
        <p:guide orient="horz" pos="2989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0BCB0-D7B9-43B7-8BA1-4C16E71F03BB}" type="datetimeFigureOut">
              <a:rPr kumimoji="1" lang="ja-JP" altLang="en-US" smtClean="0"/>
              <a:t>2020/4/23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9293-20BE-429D-805F-44E50EAD09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4823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0BCB0-D7B9-43B7-8BA1-4C16E71F03BB}" type="datetimeFigureOut">
              <a:rPr kumimoji="1" lang="ja-JP" altLang="en-US" smtClean="0"/>
              <a:t>2020/4/23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9293-20BE-429D-805F-44E50EAD09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9326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0BCB0-D7B9-43B7-8BA1-4C16E71F03BB}" type="datetimeFigureOut">
              <a:rPr kumimoji="1" lang="ja-JP" altLang="en-US" smtClean="0"/>
              <a:t>2020/4/23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9293-20BE-429D-805F-44E50EAD09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1686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0BCB0-D7B9-43B7-8BA1-4C16E71F03BB}" type="datetimeFigureOut">
              <a:rPr kumimoji="1" lang="ja-JP" altLang="en-US" smtClean="0"/>
              <a:t>2020/4/23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9293-20BE-429D-805F-44E50EAD09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0362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0BCB0-D7B9-43B7-8BA1-4C16E71F03BB}" type="datetimeFigureOut">
              <a:rPr kumimoji="1" lang="ja-JP" altLang="en-US" smtClean="0"/>
              <a:t>2020/4/23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9293-20BE-429D-805F-44E50EAD09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272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0BCB0-D7B9-43B7-8BA1-4C16E71F03BB}" type="datetimeFigureOut">
              <a:rPr kumimoji="1" lang="ja-JP" altLang="en-US" smtClean="0"/>
              <a:t>2020/4/23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9293-20BE-429D-805F-44E50EAD09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3840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0BCB0-D7B9-43B7-8BA1-4C16E71F03BB}" type="datetimeFigureOut">
              <a:rPr kumimoji="1" lang="ja-JP" altLang="en-US" smtClean="0"/>
              <a:t>2020/4/23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9293-20BE-429D-805F-44E50EAD09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5810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0BCB0-D7B9-43B7-8BA1-4C16E71F03BB}" type="datetimeFigureOut">
              <a:rPr kumimoji="1" lang="ja-JP" altLang="en-US" smtClean="0"/>
              <a:t>2020/4/23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9293-20BE-429D-805F-44E50EAD09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5145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0BCB0-D7B9-43B7-8BA1-4C16E71F03BB}" type="datetimeFigureOut">
              <a:rPr kumimoji="1" lang="ja-JP" altLang="en-US" smtClean="0"/>
              <a:t>2020/4/23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9293-20BE-429D-805F-44E50EAD09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8543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0BCB0-D7B9-43B7-8BA1-4C16E71F03BB}" type="datetimeFigureOut">
              <a:rPr kumimoji="1" lang="ja-JP" altLang="en-US" smtClean="0"/>
              <a:t>2020/4/23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9293-20BE-429D-805F-44E50EAD09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4388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0BCB0-D7B9-43B7-8BA1-4C16E71F03BB}" type="datetimeFigureOut">
              <a:rPr kumimoji="1" lang="ja-JP" altLang="en-US" smtClean="0"/>
              <a:t>2020/4/23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9293-20BE-429D-805F-44E50EAD09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8531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80BCB0-D7B9-43B7-8BA1-4C16E71F03BB}" type="datetimeFigureOut">
              <a:rPr kumimoji="1" lang="ja-JP" altLang="en-US" smtClean="0"/>
              <a:t>2020/4/23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009293-20BE-429D-805F-44E50EAD09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336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871586" y="123900"/>
            <a:ext cx="3791854" cy="56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046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NK</a:t>
            </a:r>
            <a:r>
              <a:rPr lang="zh-CN" altLang="en-US" sz="3046" b="1" dirty="0"/>
              <a:t>细胞活动的变化</a:t>
            </a:r>
            <a:endParaRPr lang="ja-JP" altLang="en-US" sz="3046" b="1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" name="フローチャート: 端子 3"/>
          <p:cNvSpPr/>
          <p:nvPr/>
        </p:nvSpPr>
        <p:spPr>
          <a:xfrm rot="5400000">
            <a:off x="-59222" y="-116943"/>
            <a:ext cx="1176249" cy="527738"/>
          </a:xfrm>
          <a:prstGeom prst="flowChartTerminator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1246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66913" y="173711"/>
            <a:ext cx="412856" cy="56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046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</a:t>
            </a: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2265806"/>
              </p:ext>
            </p:extLst>
          </p:nvPr>
        </p:nvGraphicFramePr>
        <p:xfrm>
          <a:off x="1265066" y="1119044"/>
          <a:ext cx="4327867" cy="37041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3327"/>
                <a:gridCol w="635349"/>
                <a:gridCol w="1696570"/>
                <a:gridCol w="1442621"/>
              </a:tblGrid>
              <a:tr h="218884"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500" b="1" u="none" strike="noStrike" dirty="0">
                          <a:effectLst/>
                        </a:rPr>
                        <a:t>　</a:t>
                      </a:r>
                      <a:endParaRPr lang="ja-JP" alt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788" marR="11788" marT="11788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1" u="none" strike="noStrike" dirty="0">
                          <a:effectLst/>
                        </a:rPr>
                        <a:t>　</a:t>
                      </a:r>
                      <a:endParaRPr lang="ja-JP" alt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788" marR="11788" marT="117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500" b="1" u="none" strike="noStrike" dirty="0">
                          <a:effectLst/>
                        </a:rPr>
                        <a:t>接種前</a:t>
                      </a:r>
                      <a:endParaRPr lang="ja-JP" alt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788" marR="11788" marT="117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500" b="1" u="none" strike="noStrike" dirty="0">
                          <a:effectLst/>
                        </a:rPr>
                        <a:t>接種後</a:t>
                      </a:r>
                      <a:endParaRPr lang="ja-JP" alt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788" marR="11788" marT="11788" marB="0" anchor="ctr"/>
                </a:tc>
              </a:tr>
              <a:tr h="202051"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400" u="none" strike="noStrike" dirty="0">
                          <a:effectLst/>
                        </a:rPr>
                        <a:t>1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788" marR="11788" marT="11788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ST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788" marR="11788" marT="11788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>
                          <a:effectLst/>
                        </a:rPr>
                        <a:t>42.17 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788" marR="11788" marT="11788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>
                          <a:effectLst/>
                        </a:rPr>
                        <a:t>57.03 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788" marR="11788" marT="11788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02051"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400" u="none" strike="noStrike" dirty="0">
                          <a:effectLst/>
                        </a:rPr>
                        <a:t>2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788" marR="11788" marT="117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KS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788" marR="11788" marT="1178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>
                          <a:effectLst/>
                        </a:rPr>
                        <a:t>23.33 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788" marR="11788" marT="1178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>
                          <a:effectLst/>
                        </a:rPr>
                        <a:t>44.07 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788" marR="11788" marT="11788" marB="0" anchor="ctr"/>
                </a:tc>
              </a:tr>
              <a:tr h="202051"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400" u="none" strike="noStrike" dirty="0">
                          <a:effectLst/>
                        </a:rPr>
                        <a:t>3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788" marR="11788" marT="11788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NY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788" marR="11788" marT="11788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>
                          <a:effectLst/>
                        </a:rPr>
                        <a:t>30.13 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788" marR="11788" marT="11788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>
                          <a:effectLst/>
                        </a:rPr>
                        <a:t>65.10 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788" marR="11788" marT="11788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02051"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400" u="none" strike="noStrike" dirty="0">
                          <a:effectLst/>
                        </a:rPr>
                        <a:t>4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788" marR="11788" marT="117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OF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788" marR="11788" marT="1178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>
                          <a:effectLst/>
                        </a:rPr>
                        <a:t>17.10 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788" marR="11788" marT="1178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>
                          <a:effectLst/>
                        </a:rPr>
                        <a:t>26.13 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788" marR="11788" marT="11788" marB="0" anchor="ctr"/>
                </a:tc>
              </a:tr>
              <a:tr h="202051"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400" u="none" strike="noStrike" dirty="0">
                          <a:effectLst/>
                        </a:rPr>
                        <a:t>5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788" marR="11788" marT="11788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OS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788" marR="11788" marT="11788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>
                          <a:effectLst/>
                        </a:rPr>
                        <a:t>34.07 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788" marR="11788" marT="11788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>
                          <a:effectLst/>
                        </a:rPr>
                        <a:t>52.10 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788" marR="11788" marT="11788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02051"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400" u="none" strike="noStrike" dirty="0">
                          <a:effectLst/>
                        </a:rPr>
                        <a:t>6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788" marR="11788" marT="117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SG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788" marR="11788" marT="1178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>
                          <a:effectLst/>
                        </a:rPr>
                        <a:t>19.33 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788" marR="11788" marT="1178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>
                          <a:effectLst/>
                        </a:rPr>
                        <a:t>30.13 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788" marR="11788" marT="11788" marB="0" anchor="ctr"/>
                </a:tc>
              </a:tr>
              <a:tr h="202051"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400" u="none" strike="noStrike" dirty="0">
                          <a:effectLst/>
                        </a:rPr>
                        <a:t>7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788" marR="11788" marT="11788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KS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788" marR="11788" marT="11788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>
                          <a:effectLst/>
                        </a:rPr>
                        <a:t>10.03 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788" marR="11788" marT="11788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>
                          <a:effectLst/>
                        </a:rPr>
                        <a:t>18.07 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788" marR="11788" marT="11788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02051"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400" u="none" strike="noStrike" dirty="0">
                          <a:effectLst/>
                        </a:rPr>
                        <a:t>8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788" marR="11788" marT="117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KA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788" marR="11788" marT="1178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>
                          <a:effectLst/>
                        </a:rPr>
                        <a:t>22.03 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788" marR="11788" marT="1178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>
                          <a:effectLst/>
                        </a:rPr>
                        <a:t>32.23 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788" marR="11788" marT="11788" marB="0" anchor="ctr"/>
                </a:tc>
              </a:tr>
              <a:tr h="202051"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400" u="none" strike="noStrike" dirty="0">
                          <a:effectLst/>
                        </a:rPr>
                        <a:t>9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788" marR="11788" marT="11788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NR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788" marR="11788" marT="11788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>
                          <a:effectLst/>
                        </a:rPr>
                        <a:t>25.13 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788" marR="11788" marT="11788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>
                          <a:effectLst/>
                        </a:rPr>
                        <a:t>37.03 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788" marR="11788" marT="11788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02051"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400" u="none" strike="noStrike" dirty="0">
                          <a:effectLst/>
                        </a:rPr>
                        <a:t>10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788" marR="11788" marT="117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SK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788" marR="11788" marT="1178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>
                          <a:effectLst/>
                        </a:rPr>
                        <a:t>42.20 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788" marR="11788" marT="1178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>
                          <a:effectLst/>
                        </a:rPr>
                        <a:t>47.27 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788" marR="11788" marT="11788" marB="0" anchor="ctr"/>
                </a:tc>
              </a:tr>
              <a:tr h="24308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2400" b="1" u="none" strike="noStrike" dirty="0">
                          <a:effectLst/>
                        </a:rPr>
                        <a:t>平均</a:t>
                      </a:r>
                      <a:endParaRPr lang="ja-JP" alt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788" marR="11788" marT="11788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1" u="none" strike="noStrike" dirty="0">
                          <a:effectLst/>
                        </a:rPr>
                        <a:t>26.55 </a:t>
                      </a:r>
                      <a:endParaRPr lang="en-US" altLang="ja-JP" sz="24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788" marR="11788" marT="11788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1" u="none" strike="noStrike" dirty="0">
                          <a:effectLst/>
                        </a:rPr>
                        <a:t>40.92 </a:t>
                      </a:r>
                      <a:endParaRPr lang="en-US" altLang="ja-JP" sz="24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788" marR="11788" marT="11788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20205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 dirty="0">
                          <a:effectLst/>
                        </a:rPr>
                        <a:t>標準偏差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788" marR="11788" marT="11788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u="none" strike="noStrike" dirty="0">
                          <a:effectLst/>
                        </a:rPr>
                        <a:t>10.57 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788" marR="11788" marT="1178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u="none" strike="noStrike" dirty="0">
                          <a:effectLst/>
                        </a:rPr>
                        <a:t>14.79 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788" marR="11788" marT="11788" marB="0" anchor="ctr"/>
                </a:tc>
              </a:tr>
            </a:tbl>
          </a:graphicData>
        </a:graphic>
      </p:graphicFrame>
      <p:pic>
        <p:nvPicPr>
          <p:cNvPr id="18" name="図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033" y="5257301"/>
            <a:ext cx="6197093" cy="4218563"/>
          </a:xfrm>
          <a:prstGeom prst="rect">
            <a:avLst/>
          </a:prstGeom>
        </p:spPr>
      </p:pic>
      <p:pic>
        <p:nvPicPr>
          <p:cNvPr id="32" name="図 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9484" y="4823208"/>
            <a:ext cx="1906898" cy="1509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80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899109" y="83260"/>
            <a:ext cx="5504749" cy="56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46" b="1" dirty="0"/>
              <a:t>血液中氨的变化</a:t>
            </a:r>
            <a:endParaRPr lang="ja-JP" altLang="en-US" sz="3046" b="1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" name="フローチャート: 端子 3"/>
          <p:cNvSpPr/>
          <p:nvPr/>
        </p:nvSpPr>
        <p:spPr>
          <a:xfrm rot="5400000">
            <a:off x="-31699" y="-157583"/>
            <a:ext cx="1176249" cy="527738"/>
          </a:xfrm>
          <a:prstGeom prst="flowChartTerminator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1246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94436" y="133071"/>
            <a:ext cx="412856" cy="56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046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864" y="5230284"/>
            <a:ext cx="6138825" cy="4498796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8358" y="5196427"/>
            <a:ext cx="3086249" cy="1469875"/>
          </a:xfrm>
          <a:prstGeom prst="rect">
            <a:avLst/>
          </a:prstGeom>
        </p:spPr>
      </p:pic>
      <p:sp>
        <p:nvSpPr>
          <p:cNvPr id="12" name="テキスト ボックス 11"/>
          <p:cNvSpPr txBox="1"/>
          <p:nvPr/>
        </p:nvSpPr>
        <p:spPr>
          <a:xfrm>
            <a:off x="5161280" y="9381754"/>
            <a:ext cx="934720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100" dirty="0"/>
              <a:t>* : p &lt; 0.01</a:t>
            </a:r>
            <a:endParaRPr lang="ja-JP" altLang="en-US" sz="1100" dirty="0"/>
          </a:p>
        </p:txBody>
      </p:sp>
      <p:pic>
        <p:nvPicPr>
          <p:cNvPr id="19" name="図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6151" y="4847198"/>
            <a:ext cx="1813563" cy="1436018"/>
          </a:xfrm>
          <a:prstGeom prst="rect">
            <a:avLst/>
          </a:prstGeom>
        </p:spPr>
      </p:pic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5851737"/>
              </p:ext>
            </p:extLst>
          </p:nvPr>
        </p:nvGraphicFramePr>
        <p:xfrm>
          <a:off x="1265067" y="1078814"/>
          <a:ext cx="4327866" cy="3716967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528961"/>
                <a:gridCol w="659713"/>
                <a:gridCol w="1696568"/>
                <a:gridCol w="1442624"/>
              </a:tblGrid>
              <a:tr h="231298"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800" u="none" strike="noStrike" dirty="0">
                          <a:effectLst/>
                        </a:rPr>
                        <a:t>　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972" marR="5972" marT="5972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u="none" strike="noStrike">
                          <a:effectLst/>
                        </a:rPr>
                        <a:t>　</a:t>
                      </a:r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972" marR="5972" marT="59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500" b="1" u="none" strike="noStrike" dirty="0">
                          <a:effectLst/>
                        </a:rPr>
                        <a:t>接種前</a:t>
                      </a:r>
                      <a:endParaRPr lang="ja-JP" alt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972" marR="5972" marT="59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500" b="1" u="none" strike="noStrike" dirty="0">
                          <a:effectLst/>
                        </a:rPr>
                        <a:t>接種後</a:t>
                      </a:r>
                      <a:endParaRPr lang="ja-JP" alt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972" marR="5972" marT="5972" marB="0" anchor="ctr"/>
                </a:tc>
              </a:tr>
              <a:tr h="206900"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400" u="none" strike="noStrike" dirty="0">
                          <a:effectLst/>
                        </a:rPr>
                        <a:t>1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972" marR="5972" marT="5972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ST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972" marR="5972" marT="5972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>
                          <a:effectLst/>
                        </a:rPr>
                        <a:t>109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972" marR="5972" marT="5972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>
                          <a:effectLst/>
                        </a:rPr>
                        <a:t>109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972" marR="5972" marT="5972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06900"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400" u="none" strike="noStrike" dirty="0">
                          <a:effectLst/>
                        </a:rPr>
                        <a:t>2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972" marR="5972" marT="59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KS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972" marR="5972" marT="597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>
                          <a:effectLst/>
                        </a:rPr>
                        <a:t>141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972" marR="5972" marT="597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>
                          <a:effectLst/>
                        </a:rPr>
                        <a:t>128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972" marR="5972" marT="5972" marB="0" anchor="ctr"/>
                </a:tc>
              </a:tr>
              <a:tr h="206900"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400" u="none" strike="noStrike" dirty="0">
                          <a:effectLst/>
                        </a:rPr>
                        <a:t>3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972" marR="5972" marT="5972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NY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972" marR="5972" marT="5972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>
                          <a:effectLst/>
                        </a:rPr>
                        <a:t>98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972" marR="5972" marT="5972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>
                          <a:effectLst/>
                        </a:rPr>
                        <a:t>91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972" marR="5972" marT="5972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06900"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400" u="none" strike="noStrike">
                          <a:effectLst/>
                        </a:rPr>
                        <a:t>4</a:t>
                      </a:r>
                      <a:endParaRPr lang="en-US" altLang="ja-JP" sz="14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972" marR="5972" marT="59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OF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972" marR="5972" marT="597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>
                          <a:effectLst/>
                        </a:rPr>
                        <a:t>165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972" marR="5972" marT="597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>
                          <a:effectLst/>
                        </a:rPr>
                        <a:t>149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972" marR="5972" marT="5972" marB="0" anchor="ctr"/>
                </a:tc>
              </a:tr>
              <a:tr h="206900"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400" u="none" strike="noStrike" dirty="0">
                          <a:effectLst/>
                        </a:rPr>
                        <a:t>5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972" marR="5972" marT="5972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OS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972" marR="5972" marT="5972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>
                          <a:effectLst/>
                        </a:rPr>
                        <a:t>110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972" marR="5972" marT="5972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>
                          <a:effectLst/>
                        </a:rPr>
                        <a:t>98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972" marR="5972" marT="5972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06900"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400" u="none" strike="noStrike">
                          <a:effectLst/>
                        </a:rPr>
                        <a:t>6</a:t>
                      </a:r>
                      <a:endParaRPr lang="en-US" altLang="ja-JP" sz="14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972" marR="5972" marT="59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SG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972" marR="5972" marT="597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>
                          <a:effectLst/>
                        </a:rPr>
                        <a:t>134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972" marR="5972" marT="597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>
                          <a:effectLst/>
                        </a:rPr>
                        <a:t>88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972" marR="5972" marT="5972" marB="0" anchor="ctr"/>
                </a:tc>
              </a:tr>
              <a:tr h="206900"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400" u="none" strike="noStrike" dirty="0">
                          <a:effectLst/>
                        </a:rPr>
                        <a:t>7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972" marR="5972" marT="5972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KS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972" marR="5972" marT="5972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>
                          <a:effectLst/>
                        </a:rPr>
                        <a:t>95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972" marR="5972" marT="5972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>
                          <a:effectLst/>
                        </a:rPr>
                        <a:t>90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972" marR="5972" marT="5972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06900"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400" u="none" strike="noStrike" dirty="0">
                          <a:effectLst/>
                        </a:rPr>
                        <a:t>8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972" marR="5972" marT="59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KA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972" marR="5972" marT="597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>
                          <a:effectLst/>
                        </a:rPr>
                        <a:t>158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972" marR="5972" marT="597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>
                          <a:effectLst/>
                        </a:rPr>
                        <a:t>116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972" marR="5972" marT="5972" marB="0" anchor="ctr"/>
                </a:tc>
              </a:tr>
              <a:tr h="206900"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400" u="none" strike="noStrike" dirty="0">
                          <a:effectLst/>
                        </a:rPr>
                        <a:t>9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972" marR="5972" marT="5972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NR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972" marR="5972" marT="5972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>
                          <a:effectLst/>
                        </a:rPr>
                        <a:t>171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972" marR="5972" marT="5972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>
                          <a:effectLst/>
                        </a:rPr>
                        <a:t>88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972" marR="5972" marT="5972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06900"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400" u="none" strike="noStrike" dirty="0">
                          <a:effectLst/>
                        </a:rPr>
                        <a:t>10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972" marR="5972" marT="597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SK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972" marR="5972" marT="597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>
                          <a:effectLst/>
                        </a:rPr>
                        <a:t>134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972" marR="5972" marT="597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>
                          <a:effectLst/>
                        </a:rPr>
                        <a:t>120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972" marR="5972" marT="5972" marB="0" anchor="ctr"/>
                </a:tc>
              </a:tr>
              <a:tr h="25002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2400" b="1" u="none" strike="noStrike" dirty="0">
                          <a:effectLst/>
                        </a:rPr>
                        <a:t>平均</a:t>
                      </a:r>
                      <a:endParaRPr lang="ja-JP" alt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972" marR="5972" marT="5972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1" u="none" strike="noStrike" dirty="0">
                          <a:effectLst/>
                        </a:rPr>
                        <a:t>131.5</a:t>
                      </a:r>
                      <a:endParaRPr lang="en-US" altLang="ja-JP" sz="24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972" marR="5972" marT="5972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1" u="none" strike="noStrike" dirty="0">
                          <a:effectLst/>
                        </a:rPr>
                        <a:t>107.7</a:t>
                      </a:r>
                      <a:endParaRPr lang="en-US" altLang="ja-JP" sz="24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972" marR="5972" marT="5972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07743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</a:rPr>
                        <a:t>標準偏差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972" marR="5972" marT="5972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500" u="none" strike="noStrike" dirty="0">
                          <a:effectLst/>
                        </a:rPr>
                        <a:t>27.71 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972" marR="5972" marT="597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500" u="none" strike="noStrike" dirty="0">
                          <a:effectLst/>
                        </a:rPr>
                        <a:t>20.55 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972" marR="5972" marT="5972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2957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10089</TotalTime>
  <Words>110</Words>
  <Application>Microsoft Office PowerPoint</Application>
  <PresentationFormat>A4 210 x 297 mm</PresentationFormat>
  <Paragraphs>105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HGP創英角ｺﾞｼｯｸUB</vt:lpstr>
      <vt:lpstr>Meiryo UI</vt:lpstr>
      <vt:lpstr>ＭＳ Ｐゴシック</vt:lpstr>
      <vt:lpstr>宋体</vt:lpstr>
      <vt:lpstr>UD デジタル 教科書体 NP-B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児玉莉奈</dc:creator>
  <cp:lastModifiedBy>志塚 直紀</cp:lastModifiedBy>
  <cp:revision>22</cp:revision>
  <dcterms:created xsi:type="dcterms:W3CDTF">2020-04-06T11:14:28Z</dcterms:created>
  <dcterms:modified xsi:type="dcterms:W3CDTF">2020-04-23T02:32:00Z</dcterms:modified>
</cp:coreProperties>
</file>