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10691495" cy="75596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96" y="-5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56DD26-32A4-2A43-990A-6F7E5E73786E}" type="datetimeFigureOut">
              <a:rPr lang="en-US" altLang="ja-JP"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altLang="ja-JP"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altLang="ja-JP"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altLang="ja-JP"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7A56DD26-32A4-2A43-990A-6F7E5E73786E}" type="datetimeFigureOut">
              <a:rPr lang="en-US" altLang="ja-JP"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7A56DD26-32A4-2A43-990A-6F7E5E73786E}" type="datetimeFigureOut">
              <a:rPr lang="en-US" altLang="ja-JP"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7A56DD26-32A4-2A43-990A-6F7E5E73786E}" type="datetimeFigureOut">
              <a:rPr lang="en-US" altLang="ja-JP"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56DD26-32A4-2A43-990A-6F7E5E73786E}" type="datetimeFigureOut">
              <a:rPr lang="en-US" altLang="ja-JP"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6DD26-32A4-2A43-990A-6F7E5E73786E}" type="datetimeFigureOut">
              <a:rPr lang="en-US" altLang="ja-JP"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A56DD26-32A4-2A43-990A-6F7E5E73786E}" type="datetimeFigureOut">
              <a:rPr lang="en-US" altLang="ja-JP"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A56DD26-32A4-2A43-990A-6F7E5E73786E}" type="datetimeFigureOut">
              <a:rPr lang="en-US" altLang="ja-JP"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endParaRPr lang="en-US" altLang="zh-CN" smtClean="0"/>
          </a:p>
          <a:p>
            <a:pPr lvl="1"/>
            <a:r>
              <a:rPr lang="en-US" altLang="zh-CN" smtClean="0"/>
              <a:t>Second level</a:t>
            </a:r>
            <a:endParaRPr lang="en-US" altLang="zh-CN" smtClean="0"/>
          </a:p>
          <a:p>
            <a:pPr lvl="2"/>
            <a:r>
              <a:rPr lang="en-US" altLang="zh-CN" smtClean="0"/>
              <a:t>Third level</a:t>
            </a:r>
            <a:endParaRPr lang="en-US" altLang="zh-CN" smtClean="0"/>
          </a:p>
          <a:p>
            <a:pPr lvl="3"/>
            <a:r>
              <a:rPr lang="en-US" altLang="zh-CN" smtClean="0"/>
              <a:t>Fourth level</a:t>
            </a:r>
            <a:endParaRPr lang="en-US" altLang="zh-CN" smtClean="0"/>
          </a:p>
          <a:p>
            <a:pPr lvl="4"/>
            <a:r>
              <a:rPr lang="en-US" altLang="zh-CN"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6DD26-32A4-2A43-990A-6F7E5E73786E}" type="datetimeFigureOut">
              <a:rPr lang="en-US" altLang="ja-JP"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AF604-6CBA-6F4A-A6F6-26E48A4D0EE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9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9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9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9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9.jpeg"/><Relationship Id="rId1"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0.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1"/>
          <a:stretch>
            <a:fillRect/>
          </a:stretch>
        </p:blipFill>
        <p:spPr>
          <a:xfrm>
            <a:off x="1264920" y="3649979"/>
            <a:ext cx="2613660" cy="403860"/>
          </a:xfrm>
          <a:prstGeom prst="rect">
            <a:avLst/>
          </a:prstGeom>
        </p:spPr>
      </p:pic>
      <p:pic>
        <p:nvPicPr>
          <p:cNvPr id="2" name="Picture 2"/>
          <p:cNvPicPr>
            <a:picLocks noChangeAspect="1"/>
          </p:cNvPicPr>
          <p:nvPr/>
        </p:nvPicPr>
        <p:blipFill>
          <a:blip r:embed="rId2"/>
          <a:stretch>
            <a:fillRect/>
          </a:stretch>
        </p:blipFill>
        <p:spPr>
          <a:xfrm>
            <a:off x="3878579" y="3634740"/>
            <a:ext cx="5943600" cy="419100"/>
          </a:xfrm>
          <a:prstGeom prst="rect">
            <a:avLst/>
          </a:prstGeom>
        </p:spPr>
      </p:pic>
      <p:pic>
        <p:nvPicPr>
          <p:cNvPr id="3" name="Picture 3"/>
          <p:cNvPicPr>
            <a:picLocks noChangeAspect="1"/>
          </p:cNvPicPr>
          <p:nvPr/>
        </p:nvPicPr>
        <p:blipFill>
          <a:blip r:embed="rId3"/>
          <a:stretch>
            <a:fillRect/>
          </a:stretch>
        </p:blipFill>
        <p:spPr>
          <a:xfrm>
            <a:off x="2438400" y="4610100"/>
            <a:ext cx="5897880" cy="381000"/>
          </a:xfrm>
          <a:prstGeom prst="rect">
            <a:avLst/>
          </a:prstGeom>
        </p:spPr>
      </p:pic>
      <p:sp>
        <p:nvSpPr>
          <p:cNvPr id="7" name="Freeform 3"/>
          <p:cNvSpPr/>
          <p:nvPr/>
        </p:nvSpPr>
        <p:spPr>
          <a:xfrm>
            <a:off x="731742" y="1709642"/>
            <a:ext cx="3878357" cy="30257"/>
          </a:xfrm>
          <a:custGeom>
            <a:avLst/>
            <a:gdLst>
              <a:gd name="connsiteX0" fmla="*/ 18319 w 3878357"/>
              <a:gd name="connsiteY0" fmla="*/ 19703 h 30257"/>
              <a:gd name="connsiteX1" fmla="*/ 3874128 w 3878357"/>
              <a:gd name="connsiteY1" fmla="*/ 19703 h 30257"/>
            </a:gdLst>
            <a:ahLst/>
            <a:cxnLst>
              <a:cxn ang="0">
                <a:pos x="connsiteX0" y="connsiteY0"/>
              </a:cxn>
              <a:cxn ang="0">
                <a:pos x="connsiteX1" y="connsiteY1"/>
              </a:cxn>
            </a:cxnLst>
            <a:rect l="l" t="t" r="r" b="b"/>
            <a:pathLst>
              <a:path w="3878357" h="30257">
                <a:moveTo>
                  <a:pt x="18319" y="19703"/>
                </a:moveTo>
                <a:lnTo>
                  <a:pt x="3874128" y="19703"/>
                </a:lnTo>
              </a:path>
            </a:pathLst>
          </a:custGeom>
          <a:ln w="12191">
            <a:solidFill>
              <a:srgbClr val="8C8A8A">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5" name="Picture 5"/>
          <p:cNvPicPr>
            <a:picLocks noChangeAspect="1"/>
          </p:cNvPicPr>
          <p:nvPr/>
        </p:nvPicPr>
        <p:blipFill>
          <a:blip r:embed="rId4"/>
          <a:stretch>
            <a:fillRect/>
          </a:stretch>
        </p:blipFill>
        <p:spPr>
          <a:xfrm>
            <a:off x="4091940" y="1455420"/>
            <a:ext cx="266700" cy="274320"/>
          </a:xfrm>
          <a:prstGeom prst="rect">
            <a:avLst/>
          </a:prstGeom>
        </p:spPr>
      </p:pic>
      <p:pic>
        <p:nvPicPr>
          <p:cNvPr id="6" name="Picture 6"/>
          <p:cNvPicPr>
            <a:picLocks noChangeAspect="1"/>
          </p:cNvPicPr>
          <p:nvPr/>
        </p:nvPicPr>
        <p:blipFill>
          <a:blip r:embed="rId5"/>
          <a:stretch>
            <a:fillRect/>
          </a:stretch>
        </p:blipFill>
        <p:spPr>
          <a:xfrm>
            <a:off x="4358640" y="1463040"/>
            <a:ext cx="243840" cy="2514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7"/>
          <p:cNvPicPr>
            <a:picLocks noChangeAspect="1"/>
          </p:cNvPicPr>
          <p:nvPr/>
        </p:nvPicPr>
        <p:blipFill>
          <a:blip r:embed="rId1"/>
          <a:stretch>
            <a:fillRect/>
          </a:stretch>
        </p:blipFill>
        <p:spPr>
          <a:xfrm>
            <a:off x="525780" y="906780"/>
            <a:ext cx="9791700" cy="5760720"/>
          </a:xfrm>
          <a:prstGeom prst="rect">
            <a:avLst/>
          </a:prstGeom>
        </p:spPr>
      </p:pic>
      <p:sp>
        <p:nvSpPr>
          <p:cNvPr id="2" name="TextBox 7"/>
          <p:cNvSpPr txBox="1"/>
          <p:nvPr/>
        </p:nvSpPr>
        <p:spPr>
          <a:xfrm>
            <a:off x="1041492" y="999638"/>
            <a:ext cx="8724269" cy="1252523"/>
          </a:xfrm>
          <a:prstGeom prst="rect">
            <a:avLst/>
          </a:prstGeom>
          <a:noFill/>
        </p:spPr>
        <p:txBody>
          <a:bodyPr wrap="square" lIns="0" tIns="0" rIns="0" bIns="0" rtlCol="0">
            <a:spAutoFit/>
          </a:bodyPr>
          <a:lstStyle/>
          <a:p>
            <a:pPr marL="0" indent="361950">
              <a:lnSpc>
                <a:spcPct val="138000"/>
              </a:lnSpc>
            </a:pPr>
            <a:r>
              <a:rPr lang="zh-CN" altLang="en-US" sz="2500" b="1" spc="60" dirty="0">
                <a:solidFill>
                  <a:srgbClr val="7FC2EB"/>
                </a:solidFill>
                <a:latin typeface="ＭＳ ゴシック"/>
                <a:ea typeface="ＭＳ ゴシック"/>
              </a:rPr>
              <a:t>増え続ける訪</a:t>
            </a:r>
            <a:r>
              <a:rPr lang="zh-CN" altLang="en-US" sz="2500" b="1" spc="50" dirty="0">
                <a:solidFill>
                  <a:srgbClr val="7FC2EB"/>
                </a:solidFill>
                <a:latin typeface="ＭＳ ゴシック"/>
                <a:ea typeface="ＭＳ ゴシック"/>
              </a:rPr>
              <a:t>日観光客の増加</a:t>
            </a:r>
            <a:endParaRPr lang="zh-CN" altLang="en-US" sz="2500" b="1" spc="50" dirty="0">
              <a:solidFill>
                <a:srgbClr val="7FC2EB"/>
              </a:solidFill>
              <a:latin typeface="ＭＳ ゴシック"/>
              <a:ea typeface="ＭＳ ゴシック"/>
            </a:endParaRPr>
          </a:p>
          <a:p>
            <a:pPr>
              <a:lnSpc>
                <a:spcPts val="1515"/>
              </a:lnSpc>
            </a:pPr>
            <a:endParaRPr lang="en-US" dirty="0" smtClean="0">
              <a:ea typeface="+mj-ea"/>
            </a:endParaRPr>
          </a:p>
          <a:p>
            <a:pPr marL="0" hangingPunct="0">
              <a:lnSpc>
                <a:spcPct val="121000"/>
              </a:lnSpc>
            </a:pPr>
            <a:r>
              <a:rPr lang="zh-CN" altLang="en-US" sz="1450" spc="-20" dirty="0">
                <a:solidFill>
                  <a:srgbClr val="FEFEFE"/>
                </a:solidFill>
                <a:latin typeface="ＭＳ Ｐゴシック"/>
                <a:ea typeface="ＭＳ Ｐゴシック"/>
              </a:rPr>
              <a:t>今日、訪日外国人を街で見かけない日はありません。</a:t>
            </a:r>
            <a:r>
              <a:rPr lang="zh-CN" altLang="en-US" sz="1450" spc="-25" dirty="0">
                <a:solidFill>
                  <a:srgbClr val="FEFEFE"/>
                </a:solidFill>
                <a:latin typeface="ＭＳ Ｐゴシック"/>
                <a:ea typeface="ＭＳ Ｐゴシック"/>
              </a:rPr>
              <a:t>政治的な影響でここ数ヶ月は韓国人の訪日</a:t>
            </a:r>
            <a:r>
              <a:rPr lang="zh-CN" altLang="en-US" sz="1450" spc="-20" dirty="0">
                <a:solidFill>
                  <a:srgbClr val="FEFEFE"/>
                </a:solidFill>
                <a:latin typeface="ＭＳ Ｐゴシック"/>
                <a:ea typeface="ＭＳ Ｐゴシック"/>
              </a:rPr>
              <a:t>はかげりを</a:t>
            </a:r>
            <a:r>
              <a:rPr lang="zh-CN" altLang="en-US" sz="1450" spc="-10" dirty="0">
                <a:solidFill>
                  <a:srgbClr val="FEFEFE"/>
                </a:solidFill>
                <a:latin typeface="ＭＳ Ｐゴシック"/>
                <a:ea typeface="ＭＳ Ｐゴシック"/>
              </a:rPr>
              <a:t>見せていますが、</a:t>
            </a:r>
            <a:r>
              <a:rPr lang="zh-CN" altLang="en-US" sz="1450" spc="-15" dirty="0">
                <a:solidFill>
                  <a:srgbClr val="FEFEFE"/>
                </a:solidFill>
                <a:latin typeface="ＭＳ Ｐゴシック"/>
                <a:ea typeface="ＭＳ Ｐゴシック"/>
              </a:rPr>
              <a:t>東京オリンピックに向けて訪</a:t>
            </a:r>
            <a:r>
              <a:rPr lang="zh-CN" altLang="en-US" sz="1450" spc="-10" dirty="0">
                <a:solidFill>
                  <a:srgbClr val="FEFEFE"/>
                </a:solidFill>
                <a:latin typeface="ＭＳ Ｐゴシック"/>
                <a:ea typeface="ＭＳ Ｐゴシック"/>
              </a:rPr>
              <a:t>日観光客は増え続けるというのが日本政府の見方です。</a:t>
            </a:r>
            <a:endParaRPr lang="zh-CN" altLang="en-US" sz="1450" spc="-10" dirty="0">
              <a:solidFill>
                <a:srgbClr val="FEFEFE"/>
              </a:solidFill>
              <a:latin typeface="ＭＳ Ｐゴシック"/>
              <a:ea typeface="ＭＳ Ｐゴシック"/>
            </a:endParaRPr>
          </a:p>
        </p:txBody>
      </p:sp>
      <p:sp>
        <p:nvSpPr>
          <p:cNvPr id="8" name="TextBox 8"/>
          <p:cNvSpPr txBox="1"/>
          <p:nvPr/>
        </p:nvSpPr>
        <p:spPr>
          <a:xfrm>
            <a:off x="2569895" y="6062729"/>
            <a:ext cx="2370405" cy="248920"/>
          </a:xfrm>
          <a:prstGeom prst="rect">
            <a:avLst/>
          </a:prstGeom>
          <a:noFill/>
        </p:spPr>
        <p:txBody>
          <a:bodyPr wrap="square" lIns="0" tIns="0" rIns="0" bIns="0" rtlCol="0">
            <a:spAutoFit/>
          </a:bodyPr>
          <a:lstStyle/>
          <a:p>
            <a:pPr marL="0">
              <a:lnSpc>
                <a:spcPct val="100000"/>
              </a:lnSpc>
            </a:pPr>
            <a:r>
              <a:rPr lang="en-US" altLang="zh-CN" sz="800" spc="-69" dirty="0">
                <a:solidFill>
                  <a:srgbClr val="221E1F"/>
                </a:solidFill>
                <a:latin typeface="MS Gothic"/>
                <a:ea typeface="MS Gothic"/>
              </a:rPr>
              <a:t>出所：日本政府観光局（</a:t>
            </a:r>
            <a:r>
              <a:rPr lang="en-US" altLang="zh-CN" sz="800" spc="-40" dirty="0">
                <a:solidFill>
                  <a:srgbClr val="221E1F"/>
                </a:solidFill>
                <a:latin typeface="MS Gothic"/>
                <a:ea typeface="MS Gothic"/>
              </a:rPr>
              <a:t>JNTO</a:t>
            </a:r>
            <a:r>
              <a:rPr lang="en-US" altLang="zh-CN" sz="800" spc="-75" dirty="0">
                <a:solidFill>
                  <a:srgbClr val="221E1F"/>
                </a:solidFill>
                <a:latin typeface="MS Gothic"/>
                <a:ea typeface="MS Gothic"/>
              </a:rPr>
              <a:t>）発表</a:t>
            </a:r>
            <a:r>
              <a:rPr lang="en-US" altLang="zh-CN" sz="800" spc="-69" dirty="0">
                <a:solidFill>
                  <a:srgbClr val="221E1F"/>
                </a:solidFill>
                <a:latin typeface="MS Gothic"/>
                <a:ea typeface="MS Gothic"/>
              </a:rPr>
              <a:t>統計より</a:t>
            </a:r>
            <a:endParaRPr lang="en-US" altLang="zh-CN" sz="800" spc="-69" dirty="0" smtClean="0">
              <a:solidFill>
                <a:srgbClr val="221E1F"/>
              </a:solidFill>
              <a:latin typeface="MS Gothic"/>
              <a:ea typeface="MS Gothic"/>
            </a:endParaRPr>
          </a:p>
          <a:p>
            <a:pPr marL="0" indent="958850">
              <a:lnSpc>
                <a:spcPct val="100000"/>
              </a:lnSpc>
            </a:pPr>
            <a:r>
              <a:rPr lang="en-US" altLang="zh-CN" sz="800" spc="25" dirty="0" smtClean="0">
                <a:solidFill>
                  <a:srgbClr val="221E1F"/>
                </a:solidFill>
                <a:latin typeface="MS Gothic"/>
                <a:ea typeface="MS Gothic"/>
              </a:rPr>
              <a:t>　　JT</a:t>
            </a:r>
            <a:r>
              <a:rPr lang="en-US" altLang="zh-CN" sz="800" spc="20" dirty="0" smtClean="0">
                <a:solidFill>
                  <a:srgbClr val="221E1F"/>
                </a:solidFill>
                <a:latin typeface="MS Gothic"/>
                <a:ea typeface="MS Gothic"/>
              </a:rPr>
              <a:t>B</a:t>
            </a:r>
            <a:r>
              <a:rPr lang="en-US" altLang="zh-CN" sz="800" spc="20" dirty="0">
                <a:solidFill>
                  <a:srgbClr val="221E1F"/>
                </a:solidFill>
                <a:latin typeface="MS Gothic"/>
                <a:ea typeface="MS Gothic"/>
              </a:rPr>
              <a:t>総合研究所作成</a:t>
            </a:r>
            <a:endParaRPr lang="en-US" altLang="zh-CN" sz="800" spc="20" dirty="0">
              <a:solidFill>
                <a:srgbClr val="221E1F"/>
              </a:solidFill>
              <a:latin typeface="MS Gothic"/>
              <a:ea typeface="MS Gothic"/>
            </a:endParaRPr>
          </a:p>
        </p:txBody>
      </p:sp>
      <p:sp>
        <p:nvSpPr>
          <p:cNvPr id="9" name="TextBox 9"/>
          <p:cNvSpPr txBox="1"/>
          <p:nvPr/>
        </p:nvSpPr>
        <p:spPr>
          <a:xfrm>
            <a:off x="6322898" y="6062729"/>
            <a:ext cx="2440102" cy="248920"/>
          </a:xfrm>
          <a:prstGeom prst="rect">
            <a:avLst/>
          </a:prstGeom>
          <a:noFill/>
        </p:spPr>
        <p:txBody>
          <a:bodyPr wrap="square" lIns="0" tIns="0" rIns="0" bIns="0" rtlCol="0">
            <a:spAutoFit/>
          </a:bodyPr>
          <a:lstStyle/>
          <a:p>
            <a:pPr marL="0">
              <a:lnSpc>
                <a:spcPct val="100000"/>
              </a:lnSpc>
            </a:pPr>
            <a:r>
              <a:rPr lang="en-US" altLang="zh-CN" sz="800" spc="-69" dirty="0">
                <a:solidFill>
                  <a:srgbClr val="221E1F"/>
                </a:solidFill>
                <a:latin typeface="MS Gothic"/>
                <a:ea typeface="MS Gothic"/>
              </a:rPr>
              <a:t>出所：日本政府観光局（</a:t>
            </a:r>
            <a:r>
              <a:rPr lang="en-US" altLang="zh-CN" sz="800" spc="-40" dirty="0">
                <a:solidFill>
                  <a:srgbClr val="221E1F"/>
                </a:solidFill>
                <a:latin typeface="MS Gothic"/>
                <a:ea typeface="MS Gothic"/>
              </a:rPr>
              <a:t>JNTO</a:t>
            </a:r>
            <a:r>
              <a:rPr lang="en-US" altLang="zh-CN" sz="800" spc="-75" dirty="0">
                <a:solidFill>
                  <a:srgbClr val="221E1F"/>
                </a:solidFill>
                <a:latin typeface="MS Gothic"/>
                <a:ea typeface="MS Gothic"/>
              </a:rPr>
              <a:t>）発表</a:t>
            </a:r>
            <a:r>
              <a:rPr lang="en-US" altLang="zh-CN" sz="800" spc="-69" dirty="0">
                <a:solidFill>
                  <a:srgbClr val="221E1F"/>
                </a:solidFill>
                <a:latin typeface="MS Gothic"/>
                <a:ea typeface="MS Gothic"/>
              </a:rPr>
              <a:t>統計より</a:t>
            </a:r>
            <a:endParaRPr lang="en-US" altLang="zh-CN" sz="800" spc="-69" dirty="0" smtClean="0">
              <a:solidFill>
                <a:srgbClr val="221E1F"/>
              </a:solidFill>
              <a:latin typeface="MS Gothic"/>
              <a:ea typeface="MS Gothic"/>
            </a:endParaRPr>
          </a:p>
          <a:p>
            <a:pPr marL="0" indent="958850">
              <a:lnSpc>
                <a:spcPct val="100000"/>
              </a:lnSpc>
            </a:pPr>
            <a:r>
              <a:rPr lang="en-US" altLang="zh-CN" sz="800" spc="25" dirty="0" smtClean="0">
                <a:solidFill>
                  <a:srgbClr val="221E1F"/>
                </a:solidFill>
                <a:latin typeface="MS Gothic"/>
                <a:ea typeface="MS Gothic"/>
              </a:rPr>
              <a:t>　　JT</a:t>
            </a:r>
            <a:r>
              <a:rPr lang="en-US" altLang="zh-CN" sz="800" spc="20" dirty="0" smtClean="0">
                <a:solidFill>
                  <a:srgbClr val="221E1F"/>
                </a:solidFill>
                <a:latin typeface="MS Gothic"/>
                <a:ea typeface="MS Gothic"/>
              </a:rPr>
              <a:t>B</a:t>
            </a:r>
            <a:r>
              <a:rPr lang="en-US" altLang="zh-CN" sz="800" spc="20" dirty="0">
                <a:solidFill>
                  <a:srgbClr val="221E1F"/>
                </a:solidFill>
                <a:latin typeface="MS Gothic"/>
                <a:ea typeface="MS Gothic"/>
              </a:rPr>
              <a:t>総合研究所作成</a:t>
            </a:r>
            <a:endParaRPr lang="en-US" altLang="zh-CN" sz="800" spc="20" dirty="0">
              <a:solidFill>
                <a:srgbClr val="221E1F"/>
              </a:solidFill>
              <a:latin typeface="MS Gothic"/>
              <a:ea typeface="MS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10"/>
          <p:cNvSpPr/>
          <p:nvPr/>
        </p:nvSpPr>
        <p:spPr>
          <a:xfrm>
            <a:off x="527050" y="1060450"/>
            <a:ext cx="717550" cy="425450"/>
          </a:xfrm>
          <a:custGeom>
            <a:avLst/>
            <a:gdLst>
              <a:gd name="connsiteX0" fmla="*/ 14719 w 717550"/>
              <a:gd name="connsiteY0" fmla="*/ 435025 h 425450"/>
              <a:gd name="connsiteX1" fmla="*/ 725512 w 717550"/>
              <a:gd name="connsiteY1" fmla="*/ 435025 h 425450"/>
              <a:gd name="connsiteX2" fmla="*/ 725512 w 717550"/>
              <a:gd name="connsiteY2" fmla="*/ 18059 h 425450"/>
              <a:gd name="connsiteX3" fmla="*/ 14719 w 717550"/>
              <a:gd name="connsiteY3" fmla="*/ 18059 h 425450"/>
              <a:gd name="connsiteX4" fmla="*/ 14719 w 717550"/>
              <a:gd name="connsiteY4" fmla="*/ 435025 h 425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 h="425450">
                <a:moveTo>
                  <a:pt x="14719" y="435025"/>
                </a:moveTo>
                <a:lnTo>
                  <a:pt x="725512" y="435025"/>
                </a:lnTo>
                <a:lnTo>
                  <a:pt x="725512" y="18059"/>
                </a:lnTo>
                <a:lnTo>
                  <a:pt x="14719" y="18059"/>
                </a:lnTo>
                <a:lnTo>
                  <a:pt x="14719" y="43502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1" name="Freeform 11"/>
          <p:cNvSpPr/>
          <p:nvPr/>
        </p:nvSpPr>
        <p:spPr>
          <a:xfrm>
            <a:off x="538175" y="1541475"/>
            <a:ext cx="5392724" cy="20624"/>
          </a:xfrm>
          <a:custGeom>
            <a:avLst/>
            <a:gdLst>
              <a:gd name="connsiteX0" fmla="*/ 5397531 w 5392724"/>
              <a:gd name="connsiteY0" fmla="*/ 16242 h 20624"/>
              <a:gd name="connsiteX1" fmla="*/ 8922 w 5392724"/>
              <a:gd name="connsiteY1" fmla="*/ 16242 h 20624"/>
            </a:gdLst>
            <a:ahLst/>
            <a:cxnLst>
              <a:cxn ang="0">
                <a:pos x="connsiteX0" y="connsiteY0"/>
              </a:cxn>
              <a:cxn ang="0">
                <a:pos x="connsiteX1" y="connsiteY1"/>
              </a:cxn>
            </a:cxnLst>
            <a:rect l="l" t="t" r="r" b="b"/>
            <a:pathLst>
              <a:path w="5392724" h="20624">
                <a:moveTo>
                  <a:pt x="5397531" y="16242"/>
                </a:moveTo>
                <a:lnTo>
                  <a:pt x="8922" y="16242"/>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2" name="Freeform 12"/>
          <p:cNvSpPr/>
          <p:nvPr/>
        </p:nvSpPr>
        <p:spPr>
          <a:xfrm>
            <a:off x="5884875" y="1516075"/>
            <a:ext cx="71424" cy="71424"/>
          </a:xfrm>
          <a:custGeom>
            <a:avLst/>
            <a:gdLst>
              <a:gd name="connsiteX0" fmla="*/ 50831 w 71424"/>
              <a:gd name="connsiteY0" fmla="*/ 11162 h 71424"/>
              <a:gd name="connsiteX1" fmla="*/ 20351 w 71424"/>
              <a:gd name="connsiteY1" fmla="*/ 41642 h 71424"/>
              <a:gd name="connsiteX2" fmla="*/ 50831 w 71424"/>
              <a:gd name="connsiteY2" fmla="*/ 72122 h 71424"/>
              <a:gd name="connsiteX3" fmla="*/ 81312 w 71424"/>
              <a:gd name="connsiteY3" fmla="*/ 41642 h 71424"/>
              <a:gd name="connsiteX4" fmla="*/ 50831 w 71424"/>
              <a:gd name="connsiteY4" fmla="*/ 11162 h 7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24" h="71424">
                <a:moveTo>
                  <a:pt x="50831" y="11162"/>
                </a:moveTo>
                <a:cubicBezTo>
                  <a:pt x="33991" y="11162"/>
                  <a:pt x="20351" y="24802"/>
                  <a:pt x="20351" y="41642"/>
                </a:cubicBezTo>
                <a:cubicBezTo>
                  <a:pt x="20351" y="58482"/>
                  <a:pt x="33991" y="72122"/>
                  <a:pt x="50831" y="72122"/>
                </a:cubicBezTo>
                <a:cubicBezTo>
                  <a:pt x="67672" y="72122"/>
                  <a:pt x="81312" y="58482"/>
                  <a:pt x="81312" y="41642"/>
                </a:cubicBezTo>
                <a:cubicBezTo>
                  <a:pt x="81312" y="24802"/>
                  <a:pt x="67672" y="11162"/>
                  <a:pt x="50831" y="11162"/>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3" name="Freeform 13"/>
          <p:cNvSpPr/>
          <p:nvPr/>
        </p:nvSpPr>
        <p:spPr>
          <a:xfrm>
            <a:off x="893775" y="2189175"/>
            <a:ext cx="2827324" cy="1874824"/>
          </a:xfrm>
          <a:custGeom>
            <a:avLst/>
            <a:gdLst>
              <a:gd name="connsiteX0" fmla="*/ 2833806 w 2827324"/>
              <a:gd name="connsiteY0" fmla="*/ 946421 h 1874824"/>
              <a:gd name="connsiteX1" fmla="*/ 1426507 w 2827324"/>
              <a:gd name="connsiteY1" fmla="*/ 1883478 h 1874824"/>
              <a:gd name="connsiteX2" fmla="*/ 19207 w 2827324"/>
              <a:gd name="connsiteY2" fmla="*/ 946421 h 1874824"/>
              <a:gd name="connsiteX3" fmla="*/ 1426507 w 2827324"/>
              <a:gd name="connsiteY3" fmla="*/ 9365 h 1874824"/>
              <a:gd name="connsiteX4" fmla="*/ 2833806 w 2827324"/>
              <a:gd name="connsiteY4" fmla="*/ 946421 h 1874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7324" h="1874824">
                <a:moveTo>
                  <a:pt x="2833806" y="946421"/>
                </a:moveTo>
                <a:cubicBezTo>
                  <a:pt x="2833806" y="1463946"/>
                  <a:pt x="2203734" y="1883478"/>
                  <a:pt x="1426507" y="1883478"/>
                </a:cubicBezTo>
                <a:cubicBezTo>
                  <a:pt x="649280" y="1883478"/>
                  <a:pt x="19207" y="1463946"/>
                  <a:pt x="19207" y="946421"/>
                </a:cubicBezTo>
                <a:cubicBezTo>
                  <a:pt x="19207" y="428896"/>
                  <a:pt x="649280" y="9365"/>
                  <a:pt x="1426507" y="9365"/>
                </a:cubicBezTo>
                <a:cubicBezTo>
                  <a:pt x="2203734" y="9365"/>
                  <a:pt x="2833806" y="428896"/>
                  <a:pt x="2833806" y="946421"/>
                </a:cubicBezTo>
                <a:close/>
              </a:path>
            </a:pathLst>
          </a:custGeom>
          <a:solidFill>
            <a:srgbClr val="E1DED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4" name="Freeform 14"/>
          <p:cNvSpPr/>
          <p:nvPr/>
        </p:nvSpPr>
        <p:spPr>
          <a:xfrm>
            <a:off x="4005275" y="2189175"/>
            <a:ext cx="2814624" cy="1874824"/>
          </a:xfrm>
          <a:custGeom>
            <a:avLst/>
            <a:gdLst>
              <a:gd name="connsiteX0" fmla="*/ 2826203 w 2814624"/>
              <a:gd name="connsiteY0" fmla="*/ 946421 h 1874824"/>
              <a:gd name="connsiteX1" fmla="*/ 1418903 w 2814624"/>
              <a:gd name="connsiteY1" fmla="*/ 1883478 h 1874824"/>
              <a:gd name="connsiteX2" fmla="*/ 11603 w 2814624"/>
              <a:gd name="connsiteY2" fmla="*/ 946421 h 1874824"/>
              <a:gd name="connsiteX3" fmla="*/ 1418903 w 2814624"/>
              <a:gd name="connsiteY3" fmla="*/ 9365 h 1874824"/>
              <a:gd name="connsiteX4" fmla="*/ 2826203 w 2814624"/>
              <a:gd name="connsiteY4" fmla="*/ 946421 h 1874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4624" h="1874824">
                <a:moveTo>
                  <a:pt x="2826203" y="946421"/>
                </a:moveTo>
                <a:cubicBezTo>
                  <a:pt x="2826203" y="1463946"/>
                  <a:pt x="2196131" y="1883478"/>
                  <a:pt x="1418903" y="1883478"/>
                </a:cubicBezTo>
                <a:cubicBezTo>
                  <a:pt x="641676" y="1883478"/>
                  <a:pt x="11603" y="1463946"/>
                  <a:pt x="11603" y="946421"/>
                </a:cubicBezTo>
                <a:cubicBezTo>
                  <a:pt x="11603" y="428896"/>
                  <a:pt x="641676" y="9365"/>
                  <a:pt x="1418903" y="9365"/>
                </a:cubicBezTo>
                <a:cubicBezTo>
                  <a:pt x="2196131" y="9365"/>
                  <a:pt x="2826203" y="428896"/>
                  <a:pt x="2826203" y="946421"/>
                </a:cubicBezTo>
                <a:close/>
              </a:path>
            </a:pathLst>
          </a:custGeom>
          <a:solidFill>
            <a:srgbClr val="E1DED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5" name="Freeform 15"/>
          <p:cNvSpPr/>
          <p:nvPr/>
        </p:nvSpPr>
        <p:spPr>
          <a:xfrm>
            <a:off x="7104074" y="2189175"/>
            <a:ext cx="2827324" cy="1874824"/>
          </a:xfrm>
          <a:custGeom>
            <a:avLst/>
            <a:gdLst>
              <a:gd name="connsiteX0" fmla="*/ 2831299 w 2827324"/>
              <a:gd name="connsiteY0" fmla="*/ 946421 h 1874824"/>
              <a:gd name="connsiteX1" fmla="*/ 1423999 w 2827324"/>
              <a:gd name="connsiteY1" fmla="*/ 1883478 h 1874824"/>
              <a:gd name="connsiteX2" fmla="*/ 16700 w 2827324"/>
              <a:gd name="connsiteY2" fmla="*/ 946421 h 1874824"/>
              <a:gd name="connsiteX3" fmla="*/ 1423999 w 2827324"/>
              <a:gd name="connsiteY3" fmla="*/ 9365 h 1874824"/>
              <a:gd name="connsiteX4" fmla="*/ 2831299 w 2827324"/>
              <a:gd name="connsiteY4" fmla="*/ 946421 h 1874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7324" h="1874824">
                <a:moveTo>
                  <a:pt x="2831299" y="946421"/>
                </a:moveTo>
                <a:cubicBezTo>
                  <a:pt x="2831299" y="1463946"/>
                  <a:pt x="2201226" y="1883478"/>
                  <a:pt x="1423999" y="1883478"/>
                </a:cubicBezTo>
                <a:cubicBezTo>
                  <a:pt x="646772" y="1883478"/>
                  <a:pt x="16700" y="1463946"/>
                  <a:pt x="16700" y="946421"/>
                </a:cubicBezTo>
                <a:cubicBezTo>
                  <a:pt x="16700" y="428896"/>
                  <a:pt x="646772" y="9365"/>
                  <a:pt x="1423999" y="9365"/>
                </a:cubicBezTo>
                <a:cubicBezTo>
                  <a:pt x="2201226" y="9365"/>
                  <a:pt x="2831299" y="428896"/>
                  <a:pt x="2831299" y="946421"/>
                </a:cubicBezTo>
                <a:close/>
              </a:path>
            </a:pathLst>
          </a:custGeom>
          <a:solidFill>
            <a:srgbClr val="E1DED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ea typeface="ＭＳ Ｐゴシック"/>
            </a:endParaRPr>
          </a:p>
        </p:txBody>
      </p:sp>
      <p:sp>
        <p:nvSpPr>
          <p:cNvPr id="16" name="TextBox 16"/>
          <p:cNvSpPr txBox="1"/>
          <p:nvPr/>
        </p:nvSpPr>
        <p:spPr>
          <a:xfrm>
            <a:off x="1372238" y="976347"/>
            <a:ext cx="4345916" cy="523875"/>
          </a:xfrm>
          <a:prstGeom prst="rect">
            <a:avLst/>
          </a:prstGeom>
          <a:noFill/>
        </p:spPr>
        <p:txBody>
          <a:bodyPr wrap="square" lIns="0" tIns="0" rIns="0" bIns="0" rtlCol="0">
            <a:spAutoFit/>
          </a:bodyPr>
          <a:lstStyle/>
          <a:p>
            <a:pPr marL="0">
              <a:lnSpc>
                <a:spcPct val="138000"/>
              </a:lnSpc>
            </a:pPr>
            <a:r>
              <a:rPr lang="zh-CN" altLang="en-US" sz="2500" b="1" spc="60" dirty="0">
                <a:solidFill>
                  <a:srgbClr val="221E1F"/>
                </a:solidFill>
                <a:latin typeface="ＭＳ Ｐゴシック"/>
                <a:ea typeface="ＭＳ Ｐゴシック"/>
              </a:rPr>
              <a:t>人手不足への</a:t>
            </a:r>
            <a:r>
              <a:rPr lang="zh-CN" altLang="en-US" sz="2500" b="1" spc="50" dirty="0">
                <a:solidFill>
                  <a:srgbClr val="221E1F"/>
                </a:solidFill>
                <a:latin typeface="ＭＳ Ｐゴシック"/>
                <a:ea typeface="ＭＳ Ｐゴシック"/>
              </a:rPr>
              <a:t>悩みと一般対策</a:t>
            </a:r>
            <a:endParaRPr lang="zh-CN" altLang="en-US" sz="2500" b="1" spc="50" dirty="0">
              <a:solidFill>
                <a:srgbClr val="221E1F"/>
              </a:solidFill>
              <a:latin typeface="ＭＳ Ｐゴシック"/>
              <a:ea typeface="ＭＳ Ｐゴシック"/>
            </a:endParaRPr>
          </a:p>
        </p:txBody>
      </p:sp>
      <p:sp>
        <p:nvSpPr>
          <p:cNvPr id="17" name="TextBox 17"/>
          <p:cNvSpPr txBox="1"/>
          <p:nvPr/>
        </p:nvSpPr>
        <p:spPr>
          <a:xfrm>
            <a:off x="1588853" y="2390792"/>
            <a:ext cx="1475542" cy="1343001"/>
          </a:xfrm>
          <a:prstGeom prst="rect">
            <a:avLst/>
          </a:prstGeom>
          <a:noFill/>
        </p:spPr>
        <p:txBody>
          <a:bodyPr wrap="square" lIns="0" tIns="0" rIns="0" bIns="0" rtlCol="0">
            <a:spAutoFit/>
          </a:bodyPr>
          <a:lstStyle/>
          <a:p>
            <a:pPr marL="0" indent="243205">
              <a:lnSpc>
                <a:spcPct val="138000"/>
              </a:lnSpc>
            </a:pPr>
            <a:r>
              <a:rPr lang="zh-CN" altLang="en-US" sz="2550" b="1" spc="5" dirty="0">
                <a:solidFill>
                  <a:srgbClr val="221E1F"/>
                </a:solidFill>
                <a:latin typeface="ＭＳ Ｐゴシック"/>
                <a:ea typeface="ＭＳ Ｐゴシック"/>
              </a:rPr>
              <a:t>人件費</a:t>
            </a:r>
            <a:endParaRPr lang="zh-CN" altLang="en-US" sz="2550" b="1" spc="5" dirty="0">
              <a:solidFill>
                <a:srgbClr val="221E1F"/>
              </a:solidFill>
              <a:latin typeface="ＭＳ Ｐゴシック"/>
              <a:ea typeface="ＭＳ Ｐゴシック"/>
            </a:endParaRPr>
          </a:p>
          <a:p>
            <a:pPr>
              <a:lnSpc>
                <a:spcPts val="515"/>
              </a:lnSpc>
            </a:pPr>
            <a:endParaRPr lang="en-US" dirty="0" smtClean="0">
              <a:ea typeface="ＭＳ Ｐゴシック"/>
            </a:endParaRPr>
          </a:p>
          <a:p>
            <a:pPr marL="0" indent="91440">
              <a:lnSpc>
                <a:spcPct val="100000"/>
              </a:lnSpc>
            </a:pPr>
            <a:r>
              <a:rPr lang="zh-CN" altLang="en-US" sz="1450" spc="-15" dirty="0">
                <a:solidFill>
                  <a:srgbClr val="221E1F"/>
                </a:solidFill>
                <a:latin typeface="ＭＳ Ｐゴシック"/>
                <a:ea typeface="ＭＳ Ｐゴシック"/>
              </a:rPr>
              <a:t>スタッ</a:t>
            </a:r>
            <a:r>
              <a:rPr lang="zh-CN" altLang="en-US" sz="1450" spc="-10" dirty="0">
                <a:solidFill>
                  <a:srgbClr val="221E1F"/>
                </a:solidFill>
                <a:latin typeface="ＭＳ Ｐゴシック"/>
                <a:ea typeface="ＭＳ Ｐゴシック"/>
              </a:rPr>
              <a:t>フの不足</a:t>
            </a:r>
            <a:endParaRPr lang="zh-CN" altLang="en-US" sz="1450" spc="-10" dirty="0">
              <a:solidFill>
                <a:srgbClr val="221E1F"/>
              </a:solidFill>
              <a:latin typeface="ＭＳ Ｐゴシック"/>
              <a:ea typeface="ＭＳ Ｐゴシック"/>
            </a:endParaRPr>
          </a:p>
          <a:p>
            <a:pPr marL="0">
              <a:lnSpc>
                <a:spcPct val="100000"/>
              </a:lnSpc>
              <a:spcBef>
                <a:spcPts val="300"/>
              </a:spcBef>
            </a:pPr>
            <a:r>
              <a:rPr lang="zh-CN" altLang="en-US" sz="1450" spc="-15" dirty="0">
                <a:solidFill>
                  <a:srgbClr val="221E1F"/>
                </a:solidFill>
                <a:latin typeface="ＭＳ Ｐゴシック"/>
                <a:ea typeface="ＭＳ Ｐゴシック"/>
              </a:rPr>
              <a:t>スタッ</a:t>
            </a:r>
            <a:r>
              <a:rPr lang="zh-CN" altLang="en-US" sz="1450" spc="-10" dirty="0">
                <a:solidFill>
                  <a:srgbClr val="221E1F"/>
                </a:solidFill>
                <a:latin typeface="ＭＳ Ｐゴシック"/>
                <a:ea typeface="ＭＳ Ｐゴシック"/>
              </a:rPr>
              <a:t>フへの教育</a:t>
            </a:r>
            <a:endParaRPr lang="zh-CN" altLang="en-US" sz="1450" spc="-10" dirty="0">
              <a:solidFill>
                <a:srgbClr val="221E1F"/>
              </a:solidFill>
              <a:latin typeface="ＭＳ Ｐゴシック"/>
              <a:ea typeface="ＭＳ Ｐゴシック"/>
            </a:endParaRPr>
          </a:p>
          <a:p>
            <a:pPr marL="0" indent="91440">
              <a:lnSpc>
                <a:spcPct val="100000"/>
              </a:lnSpc>
              <a:spcBef>
                <a:spcPts val="300"/>
              </a:spcBef>
            </a:pPr>
            <a:r>
              <a:rPr lang="zh-CN" altLang="en-US" sz="1450" spc="-15" dirty="0">
                <a:solidFill>
                  <a:srgbClr val="221E1F"/>
                </a:solidFill>
                <a:latin typeface="ＭＳ Ｐゴシック"/>
                <a:ea typeface="ＭＳ Ｐゴシック"/>
              </a:rPr>
              <a:t>急なシ</a:t>
            </a:r>
            <a:r>
              <a:rPr lang="zh-CN" altLang="en-US" sz="1450" spc="-10" dirty="0">
                <a:solidFill>
                  <a:srgbClr val="221E1F"/>
                </a:solidFill>
                <a:latin typeface="ＭＳ Ｐゴシック"/>
                <a:ea typeface="ＭＳ Ｐゴシック"/>
              </a:rPr>
              <a:t>フト変更</a:t>
            </a:r>
            <a:endParaRPr lang="zh-CN" altLang="en-US" sz="1450" spc="-10" dirty="0">
              <a:solidFill>
                <a:srgbClr val="221E1F"/>
              </a:solidFill>
              <a:latin typeface="ＭＳ Ｐゴシック"/>
              <a:ea typeface="ＭＳ Ｐゴシック"/>
            </a:endParaRPr>
          </a:p>
        </p:txBody>
      </p:sp>
      <p:sp>
        <p:nvSpPr>
          <p:cNvPr id="18" name="TextBox 18"/>
          <p:cNvSpPr txBox="1"/>
          <p:nvPr/>
        </p:nvSpPr>
        <p:spPr>
          <a:xfrm>
            <a:off x="4573120" y="2390792"/>
            <a:ext cx="1674862" cy="1343001"/>
          </a:xfrm>
          <a:prstGeom prst="rect">
            <a:avLst/>
          </a:prstGeom>
          <a:noFill/>
        </p:spPr>
        <p:txBody>
          <a:bodyPr wrap="square" lIns="0" tIns="0" rIns="0" bIns="0" rtlCol="0">
            <a:spAutoFit/>
          </a:bodyPr>
          <a:lstStyle/>
          <a:p>
            <a:pPr marL="0" indent="34290">
              <a:lnSpc>
                <a:spcPct val="138000"/>
              </a:lnSpc>
            </a:pPr>
            <a:r>
              <a:rPr lang="zh-CN" altLang="en-US" sz="2550" b="1" spc="15" dirty="0">
                <a:solidFill>
                  <a:srgbClr val="221E1F"/>
                </a:solidFill>
                <a:latin typeface="ＭＳ Ｐゴシック"/>
                <a:ea typeface="ＭＳ Ｐゴシック"/>
              </a:rPr>
              <a:t>人為</a:t>
            </a:r>
            <a:r>
              <a:rPr lang="zh-CN" altLang="en-US" sz="2550" b="1" spc="10" dirty="0">
                <a:solidFill>
                  <a:srgbClr val="221E1F"/>
                </a:solidFill>
                <a:latin typeface="ＭＳ Ｐゴシック"/>
                <a:ea typeface="ＭＳ Ｐゴシック"/>
              </a:rPr>
              <a:t>的ミス</a:t>
            </a:r>
            <a:endParaRPr lang="zh-CN" altLang="en-US" sz="2550" b="1" spc="10" dirty="0">
              <a:solidFill>
                <a:srgbClr val="221E1F"/>
              </a:solidFill>
              <a:latin typeface="ＭＳ Ｐゴシック"/>
              <a:ea typeface="ＭＳ Ｐゴシック"/>
            </a:endParaRPr>
          </a:p>
          <a:p>
            <a:pPr>
              <a:lnSpc>
                <a:spcPts val="515"/>
              </a:lnSpc>
            </a:pPr>
            <a:endParaRPr lang="en-US" dirty="0" smtClean="0">
              <a:ea typeface="ＭＳ Ｐゴシック"/>
            </a:endParaRPr>
          </a:p>
          <a:p>
            <a:pPr marL="0" indent="274320">
              <a:lnSpc>
                <a:spcPct val="100000"/>
              </a:lnSpc>
            </a:pPr>
            <a:r>
              <a:rPr lang="zh-CN" altLang="en-US" sz="1450" spc="-15" dirty="0">
                <a:solidFill>
                  <a:srgbClr val="221E1F"/>
                </a:solidFill>
                <a:latin typeface="ＭＳ Ｐゴシック"/>
                <a:ea typeface="ＭＳ Ｐゴシック"/>
              </a:rPr>
              <a:t>オ</a:t>
            </a:r>
            <a:r>
              <a:rPr lang="zh-CN" altLang="en-US" sz="1450" spc="-10" dirty="0">
                <a:solidFill>
                  <a:srgbClr val="221E1F"/>
                </a:solidFill>
                <a:latin typeface="ＭＳ Ｐゴシック"/>
                <a:ea typeface="ＭＳ Ｐゴシック"/>
              </a:rPr>
              <a:t>ーダーミス</a:t>
            </a:r>
            <a:endParaRPr lang="zh-CN" altLang="en-US" sz="1450" spc="-10" dirty="0">
              <a:solidFill>
                <a:srgbClr val="221E1F"/>
              </a:solidFill>
              <a:latin typeface="ＭＳ Ｐゴシック"/>
              <a:ea typeface="ＭＳ Ｐゴシック"/>
            </a:endParaRPr>
          </a:p>
          <a:p>
            <a:pPr marL="0">
              <a:lnSpc>
                <a:spcPct val="100000"/>
              </a:lnSpc>
              <a:spcBef>
                <a:spcPts val="300"/>
              </a:spcBef>
            </a:pPr>
            <a:r>
              <a:rPr lang="zh-CN" altLang="en-US" sz="1450" spc="-15" dirty="0">
                <a:solidFill>
                  <a:srgbClr val="221E1F"/>
                </a:solidFill>
                <a:latin typeface="ＭＳ Ｐゴシック"/>
                <a:ea typeface="ＭＳ Ｐゴシック"/>
              </a:rPr>
              <a:t>お客様の呼</a:t>
            </a:r>
            <a:r>
              <a:rPr lang="zh-CN" altLang="en-US" sz="1450" spc="-5" dirty="0">
                <a:solidFill>
                  <a:srgbClr val="221E1F"/>
                </a:solidFill>
                <a:latin typeface="ＭＳ Ｐゴシック"/>
                <a:ea typeface="ＭＳ Ｐゴシック"/>
              </a:rPr>
              <a:t>びかけが</a:t>
            </a:r>
            <a:endParaRPr lang="zh-CN" altLang="en-US" sz="1450" spc="-5" dirty="0">
              <a:solidFill>
                <a:srgbClr val="221E1F"/>
              </a:solidFill>
              <a:latin typeface="ＭＳ Ｐゴシック"/>
              <a:ea typeface="ＭＳ Ｐゴシック"/>
            </a:endParaRPr>
          </a:p>
          <a:p>
            <a:pPr marL="0" indent="182880">
              <a:lnSpc>
                <a:spcPct val="100000"/>
              </a:lnSpc>
              <a:spcBef>
                <a:spcPts val="300"/>
              </a:spcBef>
            </a:pPr>
            <a:r>
              <a:rPr lang="zh-CN" altLang="en-US" sz="1450" spc="-15" dirty="0">
                <a:solidFill>
                  <a:srgbClr val="221E1F"/>
                </a:solidFill>
                <a:latin typeface="ＭＳ Ｐゴシック"/>
                <a:ea typeface="ＭＳ Ｐゴシック"/>
              </a:rPr>
              <a:t>聞</a:t>
            </a:r>
            <a:r>
              <a:rPr lang="zh-CN" altLang="en-US" sz="1450" spc="-10" dirty="0">
                <a:solidFill>
                  <a:srgbClr val="221E1F"/>
                </a:solidFill>
                <a:latin typeface="ＭＳ Ｐゴシック"/>
                <a:ea typeface="ＭＳ Ｐゴシック"/>
              </a:rPr>
              <a:t>こえないなど</a:t>
            </a:r>
            <a:endParaRPr lang="zh-CN" altLang="en-US" sz="1450" spc="-10" dirty="0">
              <a:solidFill>
                <a:srgbClr val="221E1F"/>
              </a:solidFill>
              <a:latin typeface="ＭＳ Ｐゴシック"/>
              <a:ea typeface="ＭＳ Ｐゴシック"/>
            </a:endParaRPr>
          </a:p>
        </p:txBody>
      </p:sp>
      <p:sp>
        <p:nvSpPr>
          <p:cNvPr id="19" name="TextBox 19"/>
          <p:cNvSpPr txBox="1"/>
          <p:nvPr/>
        </p:nvSpPr>
        <p:spPr>
          <a:xfrm>
            <a:off x="7521228" y="2390792"/>
            <a:ext cx="2026198" cy="1103225"/>
          </a:xfrm>
          <a:prstGeom prst="rect">
            <a:avLst/>
          </a:prstGeom>
          <a:noFill/>
        </p:spPr>
        <p:txBody>
          <a:bodyPr wrap="square" lIns="0" tIns="0" rIns="0" bIns="0" rtlCol="0">
            <a:spAutoFit/>
          </a:bodyPr>
          <a:lstStyle/>
          <a:p>
            <a:pPr marL="0" indent="355600">
              <a:lnSpc>
                <a:spcPct val="138000"/>
              </a:lnSpc>
            </a:pPr>
            <a:r>
              <a:rPr lang="zh-CN" altLang="en-US" sz="2550" b="1" spc="15" dirty="0">
                <a:solidFill>
                  <a:srgbClr val="221E1F"/>
                </a:solidFill>
                <a:latin typeface="ＭＳ Ｐゴシック"/>
                <a:ea typeface="ＭＳ Ｐゴシック"/>
              </a:rPr>
              <a:t>言</a:t>
            </a:r>
            <a:r>
              <a:rPr lang="zh-CN" altLang="en-US" sz="2550" b="1" spc="10" dirty="0">
                <a:solidFill>
                  <a:srgbClr val="221E1F"/>
                </a:solidFill>
                <a:latin typeface="ＭＳ Ｐゴシック"/>
                <a:ea typeface="ＭＳ Ｐゴシック"/>
              </a:rPr>
              <a:t>語の壁</a:t>
            </a:r>
            <a:endParaRPr lang="zh-CN" altLang="en-US" sz="2550" b="1" spc="10" dirty="0">
              <a:solidFill>
                <a:srgbClr val="221E1F"/>
              </a:solidFill>
              <a:latin typeface="ＭＳ Ｐゴシック"/>
              <a:ea typeface="ＭＳ Ｐゴシック"/>
            </a:endParaRPr>
          </a:p>
          <a:p>
            <a:pPr>
              <a:lnSpc>
                <a:spcPts val="450"/>
              </a:lnSpc>
            </a:pPr>
            <a:endParaRPr lang="en-US" dirty="0" smtClean="0">
              <a:ea typeface="ＭＳ Ｐゴシック"/>
            </a:endParaRPr>
          </a:p>
          <a:p>
            <a:pPr marL="0">
              <a:lnSpc>
                <a:spcPct val="100000"/>
              </a:lnSpc>
            </a:pPr>
            <a:r>
              <a:rPr lang="zh-CN" altLang="en-US" sz="1450" spc="-15" dirty="0">
                <a:solidFill>
                  <a:srgbClr val="221E1F"/>
                </a:solidFill>
                <a:latin typeface="ＭＳ Ｐゴシック"/>
                <a:ea typeface="ＭＳ Ｐゴシック"/>
              </a:rPr>
              <a:t>オーダーに時</a:t>
            </a:r>
            <a:r>
              <a:rPr lang="zh-CN" altLang="en-US" sz="1450" spc="-5" dirty="0">
                <a:solidFill>
                  <a:srgbClr val="221E1F"/>
                </a:solidFill>
                <a:latin typeface="ＭＳ Ｐゴシック"/>
                <a:ea typeface="ＭＳ Ｐゴシック"/>
              </a:rPr>
              <a:t>間がかかる</a:t>
            </a:r>
            <a:endParaRPr lang="zh-CN" altLang="en-US" sz="1450" spc="-5" dirty="0">
              <a:solidFill>
                <a:srgbClr val="221E1F"/>
              </a:solidFill>
              <a:latin typeface="ＭＳ Ｐゴシック"/>
              <a:ea typeface="ＭＳ Ｐゴシック"/>
            </a:endParaRPr>
          </a:p>
          <a:p>
            <a:pPr marL="0" indent="182880">
              <a:lnSpc>
                <a:spcPct val="100000"/>
              </a:lnSpc>
              <a:spcBef>
                <a:spcPts val="355"/>
              </a:spcBef>
            </a:pPr>
            <a:r>
              <a:rPr lang="zh-CN" altLang="en-US" sz="1450" spc="-15" dirty="0">
                <a:solidFill>
                  <a:srgbClr val="221E1F"/>
                </a:solidFill>
                <a:latin typeface="ＭＳ Ｐゴシック"/>
                <a:ea typeface="ＭＳ Ｐゴシック"/>
              </a:rPr>
              <a:t>翻訳アプリ</a:t>
            </a:r>
            <a:r>
              <a:rPr lang="zh-CN" altLang="en-US" sz="1450" spc="-5" dirty="0">
                <a:solidFill>
                  <a:srgbClr val="221E1F"/>
                </a:solidFill>
                <a:latin typeface="ＭＳ Ｐゴシック"/>
                <a:ea typeface="ＭＳ Ｐゴシック"/>
              </a:rPr>
              <a:t>が不確実</a:t>
            </a:r>
            <a:endParaRPr lang="zh-CN" altLang="en-US" sz="1450" spc="-5" dirty="0">
              <a:solidFill>
                <a:srgbClr val="221E1F"/>
              </a:solidFill>
              <a:latin typeface="ＭＳ Ｐゴシック"/>
              <a:ea typeface="ＭＳ Ｐゴシック"/>
            </a:endParaRPr>
          </a:p>
        </p:txBody>
      </p:sp>
      <p:sp>
        <p:nvSpPr>
          <p:cNvPr id="20" name="TextBox 20"/>
          <p:cNvSpPr txBox="1"/>
          <p:nvPr/>
        </p:nvSpPr>
        <p:spPr>
          <a:xfrm>
            <a:off x="1101451" y="4312532"/>
            <a:ext cx="9102539" cy="1810188"/>
          </a:xfrm>
          <a:prstGeom prst="rect">
            <a:avLst/>
          </a:prstGeom>
          <a:noFill/>
        </p:spPr>
        <p:txBody>
          <a:bodyPr wrap="square" lIns="0" tIns="0" rIns="0" bIns="0" rtlCol="0">
            <a:spAutoFit/>
          </a:bodyPr>
          <a:lstStyle/>
          <a:p>
            <a:pPr marL="419735" indent="-419735" hangingPunct="0">
              <a:lnSpc>
                <a:spcPct val="111000"/>
              </a:lnSpc>
            </a:pPr>
            <a:r>
              <a:rPr lang="zh-CN" altLang="en-US" sz="1650" spc="-45" dirty="0">
                <a:solidFill>
                  <a:srgbClr val="EE3B1D"/>
                </a:solidFill>
                <a:latin typeface="ＭＳ Ｐゴシック"/>
                <a:ea typeface="ＭＳ Ｐゴシック"/>
              </a:rPr>
              <a:t>①</a:t>
            </a:r>
            <a:r>
              <a:rPr lang="zh-CN" altLang="en-US" sz="1650" spc="-15" dirty="0">
                <a:solidFill>
                  <a:srgbClr val="EE3B1D"/>
                </a:solidFill>
                <a:latin typeface="SimSun"/>
                <a:ea typeface="ＭＳ Ｐゴシック"/>
                <a:cs typeface="SimSun"/>
              </a:rPr>
              <a:t> </a:t>
            </a:r>
            <a:r>
              <a:rPr lang="zh-CN" altLang="en-US" sz="1650" spc="-45" dirty="0">
                <a:solidFill>
                  <a:srgbClr val="EE3B1D"/>
                </a:solidFill>
                <a:latin typeface="ＭＳ Ｐゴシック"/>
                <a:ea typeface="ＭＳ Ｐゴシック"/>
              </a:rPr>
              <a:t>注文をすぐに取れないばかりに</a:t>
            </a:r>
            <a:r>
              <a:rPr lang="zh-CN" altLang="en-US" sz="1650" spc="-20" dirty="0">
                <a:solidFill>
                  <a:srgbClr val="EE3B1D"/>
                </a:solidFill>
                <a:latin typeface="SimSun"/>
                <a:ea typeface="ＭＳ Ｐゴシック"/>
                <a:cs typeface="SimSun"/>
              </a:rPr>
              <a:t> </a:t>
            </a:r>
            <a:r>
              <a:rPr lang="zh-CN" altLang="en-US" sz="1650" spc="-10" dirty="0">
                <a:solidFill>
                  <a:srgbClr val="EE3B1D"/>
                </a:solidFill>
                <a:latin typeface="ＭＳ Ｐゴシック"/>
                <a:ea typeface="ＭＳ Ｐゴシック"/>
              </a:rPr>
              <a:t>➡</a:t>
            </a:r>
            <a:r>
              <a:rPr lang="zh-CN" altLang="en-US" sz="1650" spc="-20" dirty="0">
                <a:solidFill>
                  <a:srgbClr val="EE3B1D"/>
                </a:solidFill>
                <a:latin typeface="SimSun"/>
                <a:ea typeface="ＭＳ Ｐゴシック"/>
                <a:cs typeface="SimSun"/>
              </a:rPr>
              <a:t> </a:t>
            </a:r>
            <a:r>
              <a:rPr lang="zh-CN" altLang="en-US" sz="1650" spc="-45" dirty="0">
                <a:solidFill>
                  <a:srgbClr val="EE3B1D"/>
                </a:solidFill>
                <a:latin typeface="ＭＳ Ｐゴシック"/>
                <a:ea typeface="ＭＳ Ｐゴシック"/>
              </a:rPr>
              <a:t>顧客満足度の低下</a:t>
            </a:r>
            <a:r>
              <a:rPr lang="zh-CN" altLang="en-US" sz="1650" spc="-20" dirty="0">
                <a:solidFill>
                  <a:srgbClr val="EE3B1D"/>
                </a:solidFill>
                <a:latin typeface="SimSun"/>
                <a:ea typeface="ＭＳ Ｐゴシック"/>
                <a:cs typeface="SimSun"/>
              </a:rPr>
              <a:t> </a:t>
            </a:r>
            <a:r>
              <a:rPr lang="zh-CN" altLang="en-US" sz="1650" spc="-25" dirty="0">
                <a:solidFill>
                  <a:srgbClr val="EE3B1D"/>
                </a:solidFill>
                <a:latin typeface="ＭＳ Ｐゴシック"/>
                <a:ea typeface="ＭＳ Ｐゴシック"/>
              </a:rPr>
              <a:t>➡</a:t>
            </a:r>
            <a:r>
              <a:rPr lang="zh-CN" altLang="en-US" sz="1650" spc="-15" dirty="0">
                <a:solidFill>
                  <a:srgbClr val="EE3B1D"/>
                </a:solidFill>
                <a:latin typeface="SimSun"/>
                <a:ea typeface="ＭＳ Ｐゴシック"/>
                <a:cs typeface="SimSun"/>
              </a:rPr>
              <a:t> </a:t>
            </a:r>
            <a:r>
              <a:rPr lang="zh-CN" altLang="en-US" sz="1650" spc="-40" dirty="0">
                <a:solidFill>
                  <a:srgbClr val="EE3B1D"/>
                </a:solidFill>
                <a:latin typeface="ＭＳ Ｐゴシック"/>
                <a:ea typeface="ＭＳ Ｐゴシック"/>
              </a:rPr>
              <a:t>客単価ダウン</a:t>
            </a:r>
            <a:r>
              <a:rPr lang="zh-CN" altLang="en-US" sz="1650" spc="-20" dirty="0">
                <a:solidFill>
                  <a:srgbClr val="EE3B1D"/>
                </a:solidFill>
                <a:latin typeface="SimSun"/>
                <a:ea typeface="ＭＳ Ｐゴシック"/>
                <a:cs typeface="SimSun"/>
              </a:rPr>
              <a:t> </a:t>
            </a:r>
            <a:r>
              <a:rPr lang="zh-CN" altLang="en-US" sz="1650" spc="-55" dirty="0">
                <a:solidFill>
                  <a:srgbClr val="EE3B1D"/>
                </a:solidFill>
                <a:latin typeface="ＭＳ Ｐゴシック"/>
                <a:ea typeface="ＭＳ Ｐゴシック"/>
              </a:rPr>
              <a:t>➡</a:t>
            </a:r>
            <a:r>
              <a:rPr lang="zh-CN" altLang="en-US" sz="1650" spc="-25" dirty="0">
                <a:solidFill>
                  <a:srgbClr val="EE3B1D"/>
                </a:solidFill>
                <a:latin typeface="SimSun"/>
                <a:ea typeface="ＭＳ Ｐゴシック"/>
                <a:cs typeface="SimSun"/>
              </a:rPr>
              <a:t> </a:t>
            </a:r>
            <a:r>
              <a:rPr lang="zh-CN" altLang="en-US" sz="1650" spc="-45" dirty="0">
                <a:solidFill>
                  <a:srgbClr val="EE3B1D"/>
                </a:solidFill>
                <a:latin typeface="ＭＳ Ｐゴシック"/>
                <a:ea typeface="ＭＳ Ｐゴシック"/>
              </a:rPr>
              <a:t>リピーター未獲得</a:t>
            </a:r>
            <a:r>
              <a:rPr lang="zh-CN" altLang="en-US" sz="1650" spc="-45" dirty="0" smtClean="0">
                <a:solidFill>
                  <a:srgbClr val="EE3B1D"/>
                </a:solidFill>
                <a:latin typeface="ＭＳ Ｐゴシック"/>
                <a:ea typeface="ＭＳ Ｐゴシック"/>
              </a:rPr>
              <a:t>。</a:t>
            </a:r>
            <a:endParaRPr lang="en-US" altLang="zh-CN" sz="1650" spc="-45" dirty="0" smtClean="0">
              <a:solidFill>
                <a:srgbClr val="EE3B1D"/>
              </a:solidFill>
              <a:latin typeface="ＭＳ Ｐゴシック"/>
              <a:ea typeface="ＭＳ Ｐゴシック"/>
            </a:endParaRPr>
          </a:p>
          <a:p>
            <a:pPr marL="419735" indent="-419735" hangingPunct="0">
              <a:lnSpc>
                <a:spcPct val="111000"/>
              </a:lnSpc>
            </a:pPr>
            <a:r>
              <a:rPr lang="en-US" altLang="zh-CN" sz="1650" spc="-45" dirty="0" smtClean="0">
                <a:solidFill>
                  <a:srgbClr val="EE3B1D"/>
                </a:solidFill>
                <a:latin typeface="ＭＳ Ｐゴシック"/>
                <a:ea typeface="ＭＳ Ｐゴシック"/>
              </a:rPr>
              <a:t>　　</a:t>
            </a:r>
            <a:r>
              <a:rPr lang="zh-CN" altLang="en-US" sz="1650" dirty="0" smtClean="0">
                <a:solidFill>
                  <a:srgbClr val="EE3B1D"/>
                </a:solidFill>
                <a:latin typeface="ＭＳ Ｐゴシック"/>
                <a:ea typeface="ＭＳ Ｐゴシック"/>
              </a:rPr>
              <a:t>➡</a:t>
            </a:r>
            <a:r>
              <a:rPr lang="zh-CN" altLang="en-US" sz="1650" spc="-275" dirty="0" smtClean="0">
                <a:solidFill>
                  <a:srgbClr val="EE3B1D"/>
                </a:solidFill>
                <a:latin typeface="SimSun"/>
                <a:ea typeface="ＭＳ Ｐゴシック"/>
                <a:cs typeface="SimSun"/>
              </a:rPr>
              <a:t> </a:t>
            </a:r>
            <a:r>
              <a:rPr lang="zh-CN" altLang="en-US" sz="1650" dirty="0">
                <a:solidFill>
                  <a:srgbClr val="EE3B1D"/>
                </a:solidFill>
                <a:latin typeface="ＭＳ Ｐゴシック"/>
                <a:ea typeface="ＭＳ Ｐゴシック"/>
              </a:rPr>
              <a:t>売り上げ低下。</a:t>
            </a:r>
            <a:endParaRPr lang="zh-CN" altLang="en-US" sz="1650" dirty="0">
              <a:solidFill>
                <a:srgbClr val="EE3B1D"/>
              </a:solidFill>
              <a:latin typeface="ＭＳ Ｐゴシック"/>
              <a:ea typeface="ＭＳ Ｐゴシック"/>
            </a:endParaRPr>
          </a:p>
          <a:p>
            <a:pPr marL="0">
              <a:lnSpc>
                <a:spcPct val="100000"/>
              </a:lnSpc>
              <a:spcBef>
                <a:spcPts val="125"/>
              </a:spcBef>
            </a:pPr>
            <a:r>
              <a:rPr lang="zh-CN" altLang="en-US" sz="1650" dirty="0">
                <a:solidFill>
                  <a:srgbClr val="EE3B1D"/>
                </a:solidFill>
                <a:latin typeface="ＭＳ Ｐゴシック"/>
                <a:ea typeface="ＭＳ Ｐゴシック"/>
              </a:rPr>
              <a:t>②</a:t>
            </a:r>
            <a:r>
              <a:rPr lang="zh-CN" altLang="en-US" sz="1650" spc="-214" dirty="0">
                <a:solidFill>
                  <a:srgbClr val="EE3B1D"/>
                </a:solidFill>
                <a:latin typeface="SimSun"/>
                <a:ea typeface="ＭＳ Ｐゴシック"/>
                <a:cs typeface="SimSun"/>
              </a:rPr>
              <a:t> </a:t>
            </a:r>
            <a:r>
              <a:rPr lang="zh-CN" altLang="en-US" sz="1650" dirty="0">
                <a:solidFill>
                  <a:srgbClr val="EE3B1D"/>
                </a:solidFill>
                <a:latin typeface="ＭＳ Ｐゴシック"/>
                <a:ea typeface="ＭＳ Ｐゴシック"/>
              </a:rPr>
              <a:t>お客様の多い日にスタッフが足りない、お客様が少ない日に逆にスタッフが多い、急に休む</a:t>
            </a:r>
            <a:r>
              <a:rPr lang="zh-CN" altLang="en-US" sz="1650" dirty="0" smtClean="0">
                <a:solidFill>
                  <a:srgbClr val="EE3B1D"/>
                </a:solidFill>
                <a:latin typeface="ＭＳ Ｐゴシック"/>
                <a:ea typeface="ＭＳ Ｐゴシック"/>
              </a:rPr>
              <a:t>、</a:t>
            </a:r>
            <a:endParaRPr lang="en-US" altLang="zh-CN" sz="1650" dirty="0" smtClean="0">
              <a:solidFill>
                <a:srgbClr val="EE3B1D"/>
              </a:solidFill>
              <a:latin typeface="ＭＳ Ｐゴシック"/>
              <a:ea typeface="ＭＳ Ｐゴシック"/>
            </a:endParaRPr>
          </a:p>
          <a:p>
            <a:pPr marL="0">
              <a:lnSpc>
                <a:spcPct val="100000"/>
              </a:lnSpc>
              <a:spcBef>
                <a:spcPts val="125"/>
              </a:spcBef>
            </a:pPr>
            <a:r>
              <a:rPr lang="zh-CN" altLang="zh-CN" sz="1650" spc="5" dirty="0" smtClean="0">
                <a:solidFill>
                  <a:srgbClr val="EE3B1D"/>
                </a:solidFill>
                <a:latin typeface="ＭＳ Ｐゴシック"/>
                <a:ea typeface="ＭＳ Ｐゴシック"/>
              </a:rPr>
              <a:t>　　</a:t>
            </a:r>
            <a:r>
              <a:rPr lang="zh-CN" altLang="en-US" sz="1650" spc="5" dirty="0" smtClean="0">
                <a:solidFill>
                  <a:srgbClr val="EE3B1D"/>
                </a:solidFill>
                <a:latin typeface="ＭＳ Ｐゴシック"/>
                <a:ea typeface="ＭＳ Ｐゴシック"/>
              </a:rPr>
              <a:t>祝日</a:t>
            </a:r>
            <a:r>
              <a:rPr lang="zh-CN" altLang="en-US" sz="1650" spc="5" dirty="0">
                <a:solidFill>
                  <a:srgbClr val="EE3B1D"/>
                </a:solidFill>
                <a:latin typeface="ＭＳ Ｐゴシック"/>
                <a:ea typeface="ＭＳ Ｐゴシック"/>
              </a:rPr>
              <a:t>に出勤できる</a:t>
            </a:r>
            <a:r>
              <a:rPr lang="zh-CN" altLang="en-US" sz="1650" dirty="0">
                <a:solidFill>
                  <a:srgbClr val="EE3B1D"/>
                </a:solidFill>
                <a:latin typeface="ＭＳ Ｐゴシック"/>
                <a:ea typeface="ＭＳ Ｐゴシック"/>
              </a:rPr>
              <a:t>人が少ない、シフトを組むことが難しいなど。</a:t>
            </a:r>
            <a:endParaRPr lang="zh-CN" altLang="en-US" sz="1650" dirty="0">
              <a:solidFill>
                <a:srgbClr val="EE3B1D"/>
              </a:solidFill>
              <a:latin typeface="ＭＳ Ｐゴシック"/>
              <a:ea typeface="ＭＳ Ｐゴシック"/>
            </a:endParaRPr>
          </a:p>
          <a:p>
            <a:pPr>
              <a:lnSpc>
                <a:spcPts val="1635"/>
              </a:lnSpc>
            </a:pPr>
            <a:endParaRPr lang="en-US" dirty="0" smtClean="0">
              <a:ea typeface="ＭＳ Ｐゴシック"/>
            </a:endParaRPr>
          </a:p>
          <a:p>
            <a:pPr marL="0">
              <a:lnSpc>
                <a:spcPct val="100000"/>
              </a:lnSpc>
            </a:pPr>
            <a:r>
              <a:rPr lang="zh-CN" altLang="en-US" sz="1650" spc="-65" dirty="0">
                <a:solidFill>
                  <a:srgbClr val="221E1F"/>
                </a:solidFill>
                <a:latin typeface="ＭＳ Ｐゴシック"/>
                <a:ea typeface="ＭＳ Ｐゴシック"/>
              </a:rPr>
              <a:t>一般の対策</a:t>
            </a:r>
            <a:r>
              <a:rPr lang="zh-CN" altLang="en-US" sz="1650" spc="-30" dirty="0">
                <a:solidFill>
                  <a:srgbClr val="221E1F"/>
                </a:solidFill>
                <a:latin typeface="SimSun"/>
                <a:ea typeface="ＭＳ Ｐゴシック"/>
                <a:cs typeface="SimSun"/>
              </a:rPr>
              <a:t> </a:t>
            </a:r>
            <a:r>
              <a:rPr lang="zh-CN" altLang="en-US" sz="1650" spc="-60" dirty="0">
                <a:solidFill>
                  <a:srgbClr val="221E1F"/>
                </a:solidFill>
                <a:latin typeface="ＭＳ Ｐゴシック"/>
                <a:ea typeface="ＭＳ Ｐゴシック"/>
              </a:rPr>
              <a:t>：</a:t>
            </a:r>
            <a:r>
              <a:rPr lang="zh-CN" altLang="en-US" sz="1650" spc="-30" dirty="0">
                <a:solidFill>
                  <a:srgbClr val="221E1F"/>
                </a:solidFill>
                <a:latin typeface="SimSun"/>
                <a:ea typeface="ＭＳ Ｐゴシック"/>
                <a:cs typeface="SimSun"/>
              </a:rPr>
              <a:t> </a:t>
            </a:r>
            <a:r>
              <a:rPr lang="zh-CN" altLang="en-US" sz="1650" spc="-65" dirty="0">
                <a:solidFill>
                  <a:srgbClr val="221E1F"/>
                </a:solidFill>
                <a:latin typeface="ＭＳ Ｐゴシック"/>
                <a:ea typeface="ＭＳ Ｐゴシック"/>
              </a:rPr>
              <a:t>従業員を増やす</a:t>
            </a:r>
            <a:r>
              <a:rPr lang="zh-CN" altLang="en-US" sz="1650" spc="-30" dirty="0">
                <a:solidFill>
                  <a:srgbClr val="221E1F"/>
                </a:solidFill>
                <a:latin typeface="SimSun"/>
                <a:ea typeface="ＭＳ Ｐゴシック"/>
                <a:cs typeface="SimSun"/>
              </a:rPr>
              <a:t> </a:t>
            </a:r>
            <a:r>
              <a:rPr lang="zh-CN" altLang="en-US" sz="1650" spc="-60" dirty="0">
                <a:solidFill>
                  <a:srgbClr val="221E1F"/>
                </a:solidFill>
                <a:latin typeface="ＭＳ Ｐゴシック"/>
                <a:ea typeface="ＭＳ Ｐゴシック"/>
              </a:rPr>
              <a:t>➡</a:t>
            </a:r>
            <a:r>
              <a:rPr lang="zh-CN" altLang="en-US" sz="1650" spc="-40" dirty="0">
                <a:solidFill>
                  <a:srgbClr val="221E1F"/>
                </a:solidFill>
                <a:latin typeface="SimSun"/>
                <a:ea typeface="ＭＳ Ｐゴシック"/>
                <a:cs typeface="SimSun"/>
              </a:rPr>
              <a:t> </a:t>
            </a:r>
            <a:r>
              <a:rPr lang="zh-CN" altLang="en-US" sz="1650" spc="-65" dirty="0">
                <a:solidFill>
                  <a:srgbClr val="221E1F"/>
                </a:solidFill>
                <a:latin typeface="ＭＳ Ｐゴシック"/>
                <a:ea typeface="ＭＳ Ｐゴシック"/>
              </a:rPr>
              <a:t>人件費</a:t>
            </a:r>
            <a:r>
              <a:rPr lang="zh-CN" altLang="en-US" sz="1650" spc="-65" dirty="0" smtClean="0">
                <a:solidFill>
                  <a:srgbClr val="221E1F"/>
                </a:solidFill>
                <a:latin typeface="ＭＳ Ｐゴシック"/>
                <a:ea typeface="ＭＳ Ｐゴシック"/>
              </a:rPr>
              <a:t>増加</a:t>
            </a:r>
            <a:endParaRPr lang="en-US" altLang="zh-CN" sz="1650" spc="-65" dirty="0" smtClean="0">
              <a:solidFill>
                <a:srgbClr val="221E1F"/>
              </a:solidFill>
              <a:latin typeface="ＭＳ Ｐゴシック"/>
              <a:ea typeface="ＭＳ Ｐゴシック"/>
            </a:endParaRPr>
          </a:p>
          <a:p>
            <a:pPr marL="0">
              <a:lnSpc>
                <a:spcPct val="100000"/>
              </a:lnSpc>
            </a:pPr>
            <a:r>
              <a:rPr lang="zh-CN" altLang="en-US" sz="1650" spc="-30" dirty="0" smtClean="0">
                <a:solidFill>
                  <a:srgbClr val="221E1F"/>
                </a:solidFill>
                <a:latin typeface="ＭＳ Ｐゴシック"/>
                <a:ea typeface="ＭＳ Ｐゴシック"/>
              </a:rPr>
              <a:t>セルフオーダー</a:t>
            </a:r>
            <a:r>
              <a:rPr lang="zh-CN" altLang="en-US" sz="1650" spc="-30" dirty="0">
                <a:solidFill>
                  <a:srgbClr val="221E1F"/>
                </a:solidFill>
                <a:latin typeface="ＭＳ Ｐゴシック"/>
                <a:ea typeface="ＭＳ Ｐゴシック"/>
              </a:rPr>
              <a:t>端末導入</a:t>
            </a:r>
            <a:r>
              <a:rPr lang="zh-CN" altLang="en-US" sz="1650" spc="-10" dirty="0">
                <a:solidFill>
                  <a:srgbClr val="221E1F"/>
                </a:solidFill>
                <a:latin typeface="SimSun"/>
                <a:ea typeface="ＭＳ Ｐゴシック"/>
                <a:cs typeface="SimSun"/>
              </a:rPr>
              <a:t> </a:t>
            </a:r>
            <a:r>
              <a:rPr lang="zh-CN" altLang="en-US" sz="1650" spc="-25" dirty="0">
                <a:solidFill>
                  <a:srgbClr val="221E1F"/>
                </a:solidFill>
                <a:latin typeface="ＭＳ Ｐゴシック"/>
                <a:ea typeface="ＭＳ Ｐゴシック"/>
              </a:rPr>
              <a:t>➡</a:t>
            </a:r>
            <a:r>
              <a:rPr lang="zh-CN" altLang="en-US" sz="1650" spc="-20" dirty="0">
                <a:solidFill>
                  <a:srgbClr val="221E1F"/>
                </a:solidFill>
                <a:latin typeface="SimSun"/>
                <a:ea typeface="ＭＳ Ｐゴシック"/>
                <a:cs typeface="SimSun"/>
              </a:rPr>
              <a:t> </a:t>
            </a:r>
            <a:r>
              <a:rPr lang="zh-CN" altLang="en-US" sz="1650" spc="-30" dirty="0">
                <a:solidFill>
                  <a:srgbClr val="221E1F"/>
                </a:solidFill>
                <a:latin typeface="ＭＳ Ｐゴシック"/>
                <a:ea typeface="ＭＳ Ｐゴシック"/>
              </a:rPr>
              <a:t>コスト増加</a:t>
            </a:r>
            <a:endParaRPr lang="zh-CN" altLang="en-US" sz="1650" spc="-30" dirty="0">
              <a:solidFill>
                <a:srgbClr val="221E1F"/>
              </a:solidFill>
              <a:latin typeface="ＭＳ Ｐゴシック"/>
              <a:ea typeface="ＭＳ Ｐゴシック"/>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2"/>
          <p:cNvPicPr>
            <a:picLocks noChangeAspect="1"/>
          </p:cNvPicPr>
          <p:nvPr/>
        </p:nvPicPr>
        <p:blipFill>
          <a:blip r:embed="rId1"/>
          <a:stretch>
            <a:fillRect/>
          </a:stretch>
        </p:blipFill>
        <p:spPr>
          <a:xfrm>
            <a:off x="5067300" y="1097280"/>
            <a:ext cx="1021080" cy="571500"/>
          </a:xfrm>
          <a:prstGeom prst="rect">
            <a:avLst/>
          </a:prstGeom>
        </p:spPr>
      </p:pic>
      <p:sp>
        <p:nvSpPr>
          <p:cNvPr id="2" name="Freeform 22"/>
          <p:cNvSpPr/>
          <p:nvPr/>
        </p:nvSpPr>
        <p:spPr>
          <a:xfrm>
            <a:off x="3493617" y="1652117"/>
            <a:ext cx="4050182" cy="24282"/>
          </a:xfrm>
          <a:custGeom>
            <a:avLst/>
            <a:gdLst>
              <a:gd name="connsiteX0" fmla="*/ 15115 w 4050182"/>
              <a:gd name="connsiteY0" fmla="*/ 24265 h 24282"/>
              <a:gd name="connsiteX1" fmla="*/ 4057525 w 4050182"/>
              <a:gd name="connsiteY1" fmla="*/ 24265 h 24282"/>
            </a:gdLst>
            <a:ahLst/>
            <a:cxnLst>
              <a:cxn ang="0">
                <a:pos x="connsiteX0" y="connsiteY0"/>
              </a:cxn>
              <a:cxn ang="0">
                <a:pos x="connsiteX1" y="connsiteY1"/>
              </a:cxn>
            </a:cxnLst>
            <a:rect l="l" t="t" r="r" b="b"/>
            <a:pathLst>
              <a:path w="4050182" h="24282">
                <a:moveTo>
                  <a:pt x="15115" y="24265"/>
                </a:moveTo>
                <a:lnTo>
                  <a:pt x="4057525" y="24265"/>
                </a:lnTo>
              </a:path>
            </a:pathLst>
          </a:custGeom>
          <a:ln w="23164">
            <a:solidFill>
              <a:srgbClr val="4371A5">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Freeform 23"/>
          <p:cNvSpPr/>
          <p:nvPr/>
        </p:nvSpPr>
        <p:spPr>
          <a:xfrm>
            <a:off x="509117" y="2198217"/>
            <a:ext cx="3592982" cy="24282"/>
          </a:xfrm>
          <a:custGeom>
            <a:avLst/>
            <a:gdLst>
              <a:gd name="connsiteX0" fmla="*/ 3597789 w 3592982"/>
              <a:gd name="connsiteY0" fmla="*/ 19899 h 24282"/>
              <a:gd name="connsiteX1" fmla="*/ 23577 w 3592982"/>
              <a:gd name="connsiteY1" fmla="*/ 19899 h 24282"/>
            </a:gdLst>
            <a:ahLst/>
            <a:cxnLst>
              <a:cxn ang="0">
                <a:pos x="connsiteX0" y="connsiteY0"/>
              </a:cxn>
              <a:cxn ang="0">
                <a:pos x="connsiteX1" y="connsiteY1"/>
              </a:cxn>
            </a:cxnLst>
            <a:rect l="l" t="t" r="r" b="b"/>
            <a:pathLst>
              <a:path w="3592982" h="24282">
                <a:moveTo>
                  <a:pt x="3597789" y="19899"/>
                </a:moveTo>
                <a:lnTo>
                  <a:pt x="23577" y="19899"/>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Freeform 24"/>
          <p:cNvSpPr/>
          <p:nvPr/>
        </p:nvSpPr>
        <p:spPr>
          <a:xfrm>
            <a:off x="4052417" y="2172817"/>
            <a:ext cx="75082" cy="75082"/>
          </a:xfrm>
          <a:custGeom>
            <a:avLst/>
            <a:gdLst>
              <a:gd name="connsiteX0" fmla="*/ 54489 w 75082"/>
              <a:gd name="connsiteY0" fmla="*/ 14819 h 75082"/>
              <a:gd name="connsiteX1" fmla="*/ 24009 w 75082"/>
              <a:gd name="connsiteY1" fmla="*/ 45299 h 75082"/>
              <a:gd name="connsiteX2" fmla="*/ 54489 w 75082"/>
              <a:gd name="connsiteY2" fmla="*/ 75779 h 75082"/>
              <a:gd name="connsiteX3" fmla="*/ 84969 w 75082"/>
              <a:gd name="connsiteY3" fmla="*/ 45299 h 75082"/>
              <a:gd name="connsiteX4" fmla="*/ 54489 w 75082"/>
              <a:gd name="connsiteY4" fmla="*/ 14819 h 7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75082">
                <a:moveTo>
                  <a:pt x="54489" y="14819"/>
                </a:moveTo>
                <a:cubicBezTo>
                  <a:pt x="37649" y="14819"/>
                  <a:pt x="24009" y="28459"/>
                  <a:pt x="24009" y="45299"/>
                </a:cubicBezTo>
                <a:cubicBezTo>
                  <a:pt x="24009" y="62140"/>
                  <a:pt x="37649" y="75779"/>
                  <a:pt x="54489" y="75779"/>
                </a:cubicBezTo>
                <a:cubicBezTo>
                  <a:pt x="71329" y="75779"/>
                  <a:pt x="84969" y="62140"/>
                  <a:pt x="84969" y="45299"/>
                </a:cubicBezTo>
                <a:cubicBezTo>
                  <a:pt x="84969" y="28459"/>
                  <a:pt x="71329" y="14819"/>
                  <a:pt x="54489" y="14819"/>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5"/>
          <p:cNvSpPr/>
          <p:nvPr/>
        </p:nvSpPr>
        <p:spPr>
          <a:xfrm>
            <a:off x="509117" y="2972917"/>
            <a:ext cx="3592982" cy="24282"/>
          </a:xfrm>
          <a:custGeom>
            <a:avLst/>
            <a:gdLst>
              <a:gd name="connsiteX0" fmla="*/ 3597789 w 3592982"/>
              <a:gd name="connsiteY0" fmla="*/ 12279 h 24282"/>
              <a:gd name="connsiteX1" fmla="*/ 23577 w 3592982"/>
              <a:gd name="connsiteY1" fmla="*/ 12279 h 24282"/>
            </a:gdLst>
            <a:ahLst/>
            <a:cxnLst>
              <a:cxn ang="0">
                <a:pos x="connsiteX0" y="connsiteY0"/>
              </a:cxn>
              <a:cxn ang="0">
                <a:pos x="connsiteX1" y="connsiteY1"/>
              </a:cxn>
            </a:cxnLst>
            <a:rect l="l" t="t" r="r" b="b"/>
            <a:pathLst>
              <a:path w="3592982" h="24282">
                <a:moveTo>
                  <a:pt x="3597789" y="12279"/>
                </a:moveTo>
                <a:lnTo>
                  <a:pt x="23577" y="12279"/>
                </a:lnTo>
              </a:path>
            </a:pathLst>
          </a:custGeom>
          <a:ln w="15849">
            <a:solidFill>
              <a:srgbClr val="F15362">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Freeform 26"/>
          <p:cNvSpPr/>
          <p:nvPr/>
        </p:nvSpPr>
        <p:spPr>
          <a:xfrm>
            <a:off x="4052417" y="2934817"/>
            <a:ext cx="75082" cy="75082"/>
          </a:xfrm>
          <a:custGeom>
            <a:avLst/>
            <a:gdLst>
              <a:gd name="connsiteX0" fmla="*/ 54489 w 75082"/>
              <a:gd name="connsiteY0" fmla="*/ 19899 h 75082"/>
              <a:gd name="connsiteX1" fmla="*/ 24009 w 75082"/>
              <a:gd name="connsiteY1" fmla="*/ 50379 h 75082"/>
              <a:gd name="connsiteX2" fmla="*/ 54489 w 75082"/>
              <a:gd name="connsiteY2" fmla="*/ 80859 h 75082"/>
              <a:gd name="connsiteX3" fmla="*/ 84969 w 75082"/>
              <a:gd name="connsiteY3" fmla="*/ 50379 h 75082"/>
              <a:gd name="connsiteX4" fmla="*/ 54489 w 75082"/>
              <a:gd name="connsiteY4" fmla="*/ 19899 h 7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75082">
                <a:moveTo>
                  <a:pt x="54489" y="19899"/>
                </a:moveTo>
                <a:cubicBezTo>
                  <a:pt x="37649" y="19899"/>
                  <a:pt x="24009" y="33539"/>
                  <a:pt x="24009" y="50379"/>
                </a:cubicBezTo>
                <a:cubicBezTo>
                  <a:pt x="24009" y="67220"/>
                  <a:pt x="37649" y="80859"/>
                  <a:pt x="54489" y="80859"/>
                </a:cubicBezTo>
                <a:cubicBezTo>
                  <a:pt x="71329" y="80859"/>
                  <a:pt x="84969" y="67220"/>
                  <a:pt x="84969" y="50379"/>
                </a:cubicBezTo>
                <a:cubicBezTo>
                  <a:pt x="84969" y="33539"/>
                  <a:pt x="71329" y="19899"/>
                  <a:pt x="54489" y="19899"/>
                </a:cubicBezTo>
                <a:close/>
              </a:path>
            </a:pathLst>
          </a:custGeom>
          <a:solidFill>
            <a:srgbClr val="F15362">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 name="Freeform 27"/>
          <p:cNvSpPr/>
          <p:nvPr/>
        </p:nvSpPr>
        <p:spPr>
          <a:xfrm>
            <a:off x="509117" y="3734917"/>
            <a:ext cx="3592982" cy="24282"/>
          </a:xfrm>
          <a:custGeom>
            <a:avLst/>
            <a:gdLst>
              <a:gd name="connsiteX0" fmla="*/ 3597789 w 3592982"/>
              <a:gd name="connsiteY0" fmla="*/ 17359 h 24282"/>
              <a:gd name="connsiteX1" fmla="*/ 23577 w 3592982"/>
              <a:gd name="connsiteY1" fmla="*/ 17359 h 24282"/>
            </a:gdLst>
            <a:ahLst/>
            <a:cxnLst>
              <a:cxn ang="0">
                <a:pos x="connsiteX0" y="connsiteY0"/>
              </a:cxn>
              <a:cxn ang="0">
                <a:pos x="connsiteX1" y="connsiteY1"/>
              </a:cxn>
            </a:cxnLst>
            <a:rect l="l" t="t" r="r" b="b"/>
            <a:pathLst>
              <a:path w="3592982" h="24282">
                <a:moveTo>
                  <a:pt x="3597789" y="17359"/>
                </a:moveTo>
                <a:lnTo>
                  <a:pt x="23577" y="17359"/>
                </a:lnTo>
              </a:path>
            </a:pathLst>
          </a:custGeom>
          <a:ln w="15849">
            <a:solidFill>
              <a:srgbClr val="4BC1A7">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8"/>
          <p:cNvSpPr/>
          <p:nvPr/>
        </p:nvSpPr>
        <p:spPr>
          <a:xfrm>
            <a:off x="4052417" y="3709517"/>
            <a:ext cx="75082" cy="62382"/>
          </a:xfrm>
          <a:custGeom>
            <a:avLst/>
            <a:gdLst>
              <a:gd name="connsiteX0" fmla="*/ 54489 w 75082"/>
              <a:gd name="connsiteY0" fmla="*/ 12279 h 62382"/>
              <a:gd name="connsiteX1" fmla="*/ 24009 w 75082"/>
              <a:gd name="connsiteY1" fmla="*/ 42759 h 62382"/>
              <a:gd name="connsiteX2" fmla="*/ 54489 w 75082"/>
              <a:gd name="connsiteY2" fmla="*/ 73239 h 62382"/>
              <a:gd name="connsiteX3" fmla="*/ 84969 w 75082"/>
              <a:gd name="connsiteY3" fmla="*/ 42759 h 62382"/>
              <a:gd name="connsiteX4" fmla="*/ 54489 w 75082"/>
              <a:gd name="connsiteY4" fmla="*/ 12279 h 62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62382">
                <a:moveTo>
                  <a:pt x="54489" y="12279"/>
                </a:moveTo>
                <a:cubicBezTo>
                  <a:pt x="37649" y="12279"/>
                  <a:pt x="24009" y="25919"/>
                  <a:pt x="24009" y="42759"/>
                </a:cubicBezTo>
                <a:cubicBezTo>
                  <a:pt x="24009" y="59599"/>
                  <a:pt x="37649" y="73239"/>
                  <a:pt x="54489" y="73239"/>
                </a:cubicBezTo>
                <a:cubicBezTo>
                  <a:pt x="71329" y="73239"/>
                  <a:pt x="84969" y="59599"/>
                  <a:pt x="84969" y="42759"/>
                </a:cubicBezTo>
                <a:cubicBezTo>
                  <a:pt x="84969" y="25919"/>
                  <a:pt x="71329" y="12279"/>
                  <a:pt x="54489" y="12279"/>
                </a:cubicBezTo>
                <a:close/>
              </a:path>
            </a:pathLst>
          </a:custGeom>
          <a:solidFill>
            <a:srgbClr val="4BC1A7">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Freeform 29"/>
          <p:cNvSpPr/>
          <p:nvPr/>
        </p:nvSpPr>
        <p:spPr>
          <a:xfrm>
            <a:off x="509117" y="4496917"/>
            <a:ext cx="3592982" cy="24282"/>
          </a:xfrm>
          <a:custGeom>
            <a:avLst/>
            <a:gdLst>
              <a:gd name="connsiteX0" fmla="*/ 3597789 w 3592982"/>
              <a:gd name="connsiteY0" fmla="*/ 22439 h 24282"/>
              <a:gd name="connsiteX1" fmla="*/ 23577 w 3592982"/>
              <a:gd name="connsiteY1" fmla="*/ 22439 h 24282"/>
            </a:gdLst>
            <a:ahLst/>
            <a:cxnLst>
              <a:cxn ang="0">
                <a:pos x="connsiteX0" y="connsiteY0"/>
              </a:cxn>
              <a:cxn ang="0">
                <a:pos x="connsiteX1" y="connsiteY1"/>
              </a:cxn>
            </a:cxnLst>
            <a:rect l="l" t="t" r="r" b="b"/>
            <a:pathLst>
              <a:path w="3592982" h="24282">
                <a:moveTo>
                  <a:pt x="3597789" y="22439"/>
                </a:moveTo>
                <a:lnTo>
                  <a:pt x="23577" y="22439"/>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30"/>
          <p:cNvSpPr/>
          <p:nvPr/>
        </p:nvSpPr>
        <p:spPr>
          <a:xfrm>
            <a:off x="4052417" y="4471517"/>
            <a:ext cx="75082" cy="75082"/>
          </a:xfrm>
          <a:custGeom>
            <a:avLst/>
            <a:gdLst>
              <a:gd name="connsiteX0" fmla="*/ 54489 w 75082"/>
              <a:gd name="connsiteY0" fmla="*/ 17359 h 75082"/>
              <a:gd name="connsiteX1" fmla="*/ 24009 w 75082"/>
              <a:gd name="connsiteY1" fmla="*/ 47839 h 75082"/>
              <a:gd name="connsiteX2" fmla="*/ 54489 w 75082"/>
              <a:gd name="connsiteY2" fmla="*/ 78319 h 75082"/>
              <a:gd name="connsiteX3" fmla="*/ 84969 w 75082"/>
              <a:gd name="connsiteY3" fmla="*/ 47839 h 75082"/>
              <a:gd name="connsiteX4" fmla="*/ 54489 w 75082"/>
              <a:gd name="connsiteY4" fmla="*/ 17359 h 7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75082">
                <a:moveTo>
                  <a:pt x="54489" y="17359"/>
                </a:moveTo>
                <a:cubicBezTo>
                  <a:pt x="37649" y="17359"/>
                  <a:pt x="24009" y="30999"/>
                  <a:pt x="24009" y="47839"/>
                </a:cubicBezTo>
                <a:cubicBezTo>
                  <a:pt x="24009" y="64679"/>
                  <a:pt x="37649" y="78319"/>
                  <a:pt x="54489" y="78319"/>
                </a:cubicBezTo>
                <a:cubicBezTo>
                  <a:pt x="71329" y="78319"/>
                  <a:pt x="84969" y="64679"/>
                  <a:pt x="84969" y="47839"/>
                </a:cubicBezTo>
                <a:cubicBezTo>
                  <a:pt x="84969" y="30999"/>
                  <a:pt x="71329" y="17359"/>
                  <a:pt x="54489" y="17359"/>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Freeform 31"/>
          <p:cNvSpPr/>
          <p:nvPr/>
        </p:nvSpPr>
        <p:spPr>
          <a:xfrm>
            <a:off x="509117" y="5271617"/>
            <a:ext cx="3592982" cy="24282"/>
          </a:xfrm>
          <a:custGeom>
            <a:avLst/>
            <a:gdLst>
              <a:gd name="connsiteX0" fmla="*/ 3597789 w 3592982"/>
              <a:gd name="connsiteY0" fmla="*/ 14819 h 24282"/>
              <a:gd name="connsiteX1" fmla="*/ 23577 w 3592982"/>
              <a:gd name="connsiteY1" fmla="*/ 14819 h 24282"/>
            </a:gdLst>
            <a:ahLst/>
            <a:cxnLst>
              <a:cxn ang="0">
                <a:pos x="connsiteX0" y="connsiteY0"/>
              </a:cxn>
              <a:cxn ang="0">
                <a:pos x="connsiteX1" y="connsiteY1"/>
              </a:cxn>
            </a:cxnLst>
            <a:rect l="l" t="t" r="r" b="b"/>
            <a:pathLst>
              <a:path w="3592982" h="24282">
                <a:moveTo>
                  <a:pt x="3597789" y="14819"/>
                </a:moveTo>
                <a:lnTo>
                  <a:pt x="23577" y="14819"/>
                </a:lnTo>
              </a:path>
            </a:pathLst>
          </a:custGeom>
          <a:ln w="15849">
            <a:solidFill>
              <a:srgbClr val="F15362">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Freeform 32"/>
          <p:cNvSpPr/>
          <p:nvPr/>
        </p:nvSpPr>
        <p:spPr>
          <a:xfrm>
            <a:off x="4052417" y="5233517"/>
            <a:ext cx="75082" cy="75082"/>
          </a:xfrm>
          <a:custGeom>
            <a:avLst/>
            <a:gdLst>
              <a:gd name="connsiteX0" fmla="*/ 54489 w 75082"/>
              <a:gd name="connsiteY0" fmla="*/ 22439 h 75082"/>
              <a:gd name="connsiteX1" fmla="*/ 24009 w 75082"/>
              <a:gd name="connsiteY1" fmla="*/ 52919 h 75082"/>
              <a:gd name="connsiteX2" fmla="*/ 54489 w 75082"/>
              <a:gd name="connsiteY2" fmla="*/ 83399 h 75082"/>
              <a:gd name="connsiteX3" fmla="*/ 84969 w 75082"/>
              <a:gd name="connsiteY3" fmla="*/ 52919 h 75082"/>
              <a:gd name="connsiteX4" fmla="*/ 54489 w 75082"/>
              <a:gd name="connsiteY4" fmla="*/ 22439 h 7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75082">
                <a:moveTo>
                  <a:pt x="54489" y="22439"/>
                </a:moveTo>
                <a:cubicBezTo>
                  <a:pt x="37649" y="22439"/>
                  <a:pt x="24009" y="36079"/>
                  <a:pt x="24009" y="52919"/>
                </a:cubicBezTo>
                <a:cubicBezTo>
                  <a:pt x="24009" y="69760"/>
                  <a:pt x="37649" y="83399"/>
                  <a:pt x="54489" y="83399"/>
                </a:cubicBezTo>
                <a:cubicBezTo>
                  <a:pt x="71329" y="83399"/>
                  <a:pt x="84969" y="69760"/>
                  <a:pt x="84969" y="52919"/>
                </a:cubicBezTo>
                <a:cubicBezTo>
                  <a:pt x="84969" y="36079"/>
                  <a:pt x="71329" y="22439"/>
                  <a:pt x="54489" y="22439"/>
                </a:cubicBezTo>
                <a:close/>
              </a:path>
            </a:pathLst>
          </a:custGeom>
          <a:solidFill>
            <a:srgbClr val="F15362">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3" name="Freeform 33"/>
          <p:cNvSpPr/>
          <p:nvPr/>
        </p:nvSpPr>
        <p:spPr>
          <a:xfrm>
            <a:off x="509117" y="6033617"/>
            <a:ext cx="3592982" cy="24282"/>
          </a:xfrm>
          <a:custGeom>
            <a:avLst/>
            <a:gdLst>
              <a:gd name="connsiteX0" fmla="*/ 3597789 w 3592982"/>
              <a:gd name="connsiteY0" fmla="*/ 19899 h 24282"/>
              <a:gd name="connsiteX1" fmla="*/ 23577 w 3592982"/>
              <a:gd name="connsiteY1" fmla="*/ 19899 h 24282"/>
            </a:gdLst>
            <a:ahLst/>
            <a:cxnLst>
              <a:cxn ang="0">
                <a:pos x="connsiteX0" y="connsiteY0"/>
              </a:cxn>
              <a:cxn ang="0">
                <a:pos x="connsiteX1" y="connsiteY1"/>
              </a:cxn>
            </a:cxnLst>
            <a:rect l="l" t="t" r="r" b="b"/>
            <a:pathLst>
              <a:path w="3592982" h="24282">
                <a:moveTo>
                  <a:pt x="3597789" y="19899"/>
                </a:moveTo>
                <a:lnTo>
                  <a:pt x="23577" y="19899"/>
                </a:lnTo>
              </a:path>
            </a:pathLst>
          </a:custGeom>
          <a:ln w="15849">
            <a:solidFill>
              <a:srgbClr val="4BC1A7">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4" name="Freeform 34"/>
          <p:cNvSpPr/>
          <p:nvPr/>
        </p:nvSpPr>
        <p:spPr>
          <a:xfrm>
            <a:off x="4052417" y="6008217"/>
            <a:ext cx="75082" cy="75082"/>
          </a:xfrm>
          <a:custGeom>
            <a:avLst/>
            <a:gdLst>
              <a:gd name="connsiteX0" fmla="*/ 54489 w 75082"/>
              <a:gd name="connsiteY0" fmla="*/ 14819 h 75082"/>
              <a:gd name="connsiteX1" fmla="*/ 24009 w 75082"/>
              <a:gd name="connsiteY1" fmla="*/ 45299 h 75082"/>
              <a:gd name="connsiteX2" fmla="*/ 54489 w 75082"/>
              <a:gd name="connsiteY2" fmla="*/ 75779 h 75082"/>
              <a:gd name="connsiteX3" fmla="*/ 84969 w 75082"/>
              <a:gd name="connsiteY3" fmla="*/ 45299 h 75082"/>
              <a:gd name="connsiteX4" fmla="*/ 54489 w 75082"/>
              <a:gd name="connsiteY4" fmla="*/ 14819 h 7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82" h="75082">
                <a:moveTo>
                  <a:pt x="54489" y="14819"/>
                </a:moveTo>
                <a:cubicBezTo>
                  <a:pt x="37649" y="14819"/>
                  <a:pt x="24009" y="28459"/>
                  <a:pt x="24009" y="45299"/>
                </a:cubicBezTo>
                <a:cubicBezTo>
                  <a:pt x="24009" y="62139"/>
                  <a:pt x="37649" y="75779"/>
                  <a:pt x="54489" y="75779"/>
                </a:cubicBezTo>
                <a:cubicBezTo>
                  <a:pt x="71329" y="75779"/>
                  <a:pt x="84969" y="62139"/>
                  <a:pt x="84969" y="45299"/>
                </a:cubicBezTo>
                <a:cubicBezTo>
                  <a:pt x="84969" y="28459"/>
                  <a:pt x="71329" y="14819"/>
                  <a:pt x="54489" y="14819"/>
                </a:cubicBezTo>
                <a:close/>
              </a:path>
            </a:pathLst>
          </a:custGeom>
          <a:solidFill>
            <a:srgbClr val="4BC1A7">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5"/>
          <p:cNvSpPr txBox="1"/>
          <p:nvPr/>
        </p:nvSpPr>
        <p:spPr>
          <a:xfrm>
            <a:off x="4364962" y="1818058"/>
            <a:ext cx="516734" cy="4605284"/>
          </a:xfrm>
          <a:prstGeom prst="rect">
            <a:avLst/>
          </a:prstGeom>
          <a:noFill/>
        </p:spPr>
        <p:txBody>
          <a:bodyPr wrap="square" lIns="0" tIns="0" rIns="0" bIns="0" rtlCol="0">
            <a:spAutoFit/>
          </a:bodyPr>
          <a:lstStyle/>
          <a:p>
            <a:pPr marL="26035" indent="-26035" hangingPunct="0">
              <a:lnSpc>
                <a:spcPct val="117000"/>
              </a:lnSpc>
            </a:pPr>
            <a:r>
              <a:rPr lang="en-US" altLang="zh-CN" sz="4300" b="1" spc="20" dirty="0">
                <a:solidFill>
                  <a:srgbClr val="5E9EDA"/>
                </a:solidFill>
                <a:latin typeface="Arial" panose="020B0604020202090204"/>
                <a:ea typeface="Arial" panose="020B0604020202090204"/>
              </a:rPr>
              <a:t>1</a:t>
            </a:r>
            <a:r>
              <a:rPr lang="en-US" altLang="zh-CN" sz="4300" b="1" dirty="0">
                <a:solidFill>
                  <a:srgbClr val="5E9EDA"/>
                </a:solidFill>
                <a:latin typeface="Arial" panose="020B0604020202090204"/>
                <a:cs typeface="Arial" panose="020B0604020202090204"/>
              </a:rPr>
              <a:t> </a:t>
            </a:r>
            <a:r>
              <a:rPr lang="en-US" altLang="zh-CN" sz="4300" b="1" spc="-10" dirty="0">
                <a:solidFill>
                  <a:srgbClr val="5E9EDA"/>
                </a:solidFill>
                <a:latin typeface="Arial" panose="020B0604020202090204"/>
                <a:ea typeface="Arial" panose="020B0604020202090204"/>
              </a:rPr>
              <a:t>2</a:t>
            </a:r>
            <a:r>
              <a:rPr lang="en-US" altLang="zh-CN" sz="4300" b="1" dirty="0">
                <a:solidFill>
                  <a:srgbClr val="5E9EDA"/>
                </a:solidFill>
                <a:latin typeface="Arial" panose="020B0604020202090204"/>
                <a:cs typeface="Arial" panose="020B0604020202090204"/>
              </a:rPr>
              <a:t> </a:t>
            </a:r>
            <a:r>
              <a:rPr lang="en-US" altLang="zh-CN" sz="4300" b="1" spc="-10" dirty="0">
                <a:solidFill>
                  <a:srgbClr val="5E9EDA"/>
                </a:solidFill>
                <a:latin typeface="Arial" panose="020B0604020202090204"/>
                <a:ea typeface="Arial" panose="020B0604020202090204"/>
              </a:rPr>
              <a:t>3</a:t>
            </a:r>
            <a:r>
              <a:rPr lang="en-US" altLang="zh-CN" sz="4300" b="1" dirty="0">
                <a:solidFill>
                  <a:srgbClr val="5E9EDA"/>
                </a:solidFill>
                <a:latin typeface="Arial" panose="020B0604020202090204"/>
                <a:cs typeface="Arial" panose="020B0604020202090204"/>
              </a:rPr>
              <a:t> </a:t>
            </a:r>
            <a:r>
              <a:rPr lang="en-US" altLang="zh-CN" sz="4300" b="1" spc="-40" dirty="0">
                <a:solidFill>
                  <a:srgbClr val="5E9EDA"/>
                </a:solidFill>
                <a:latin typeface="Arial" panose="020B0604020202090204"/>
                <a:ea typeface="Arial" panose="020B0604020202090204"/>
              </a:rPr>
              <a:t>4</a:t>
            </a:r>
            <a:r>
              <a:rPr lang="en-US" altLang="zh-CN" sz="4300" b="1" dirty="0">
                <a:solidFill>
                  <a:srgbClr val="5E9EDA"/>
                </a:solidFill>
                <a:latin typeface="Arial" panose="020B0604020202090204"/>
                <a:cs typeface="Arial" panose="020B0604020202090204"/>
              </a:rPr>
              <a:t> </a:t>
            </a:r>
            <a:r>
              <a:rPr lang="en-US" altLang="zh-CN" sz="4300" b="1" spc="-40" dirty="0">
                <a:solidFill>
                  <a:srgbClr val="5E9EDA"/>
                </a:solidFill>
                <a:latin typeface="Arial" panose="020B0604020202090204"/>
                <a:ea typeface="Arial" panose="020B0604020202090204"/>
              </a:rPr>
              <a:t>5</a:t>
            </a:r>
            <a:r>
              <a:rPr lang="en-US" altLang="zh-CN" sz="4300" b="1" dirty="0">
                <a:solidFill>
                  <a:srgbClr val="5E9EDA"/>
                </a:solidFill>
                <a:latin typeface="Arial" panose="020B0604020202090204"/>
                <a:cs typeface="Arial" panose="020B0604020202090204"/>
              </a:rPr>
              <a:t> </a:t>
            </a:r>
            <a:r>
              <a:rPr lang="en-US" altLang="zh-CN" sz="4300" b="1" dirty="0">
                <a:solidFill>
                  <a:srgbClr val="5E9EDA"/>
                </a:solidFill>
                <a:latin typeface="Arial" panose="020B0604020202090204"/>
                <a:ea typeface="Arial" panose="020B0604020202090204"/>
              </a:rPr>
              <a:t>6</a:t>
            </a:r>
            <a:endParaRPr lang="en-US" altLang="zh-CN" sz="4300" b="1" dirty="0">
              <a:solidFill>
                <a:srgbClr val="5E9EDA"/>
              </a:solidFill>
              <a:latin typeface="Arial" panose="020B0604020202090204"/>
              <a:ea typeface="Arial" panose="020B0604020202090204"/>
            </a:endParaRPr>
          </a:p>
        </p:txBody>
      </p:sp>
      <p:sp>
        <p:nvSpPr>
          <p:cNvPr id="36" name="TextBox 36"/>
          <p:cNvSpPr txBox="1"/>
          <p:nvPr/>
        </p:nvSpPr>
        <p:spPr>
          <a:xfrm>
            <a:off x="4931065" y="1968375"/>
            <a:ext cx="3760015" cy="4424288"/>
          </a:xfrm>
          <a:prstGeom prst="rect">
            <a:avLst/>
          </a:prstGeom>
          <a:noFill/>
        </p:spPr>
        <p:txBody>
          <a:bodyPr wrap="square" lIns="0" tIns="0" rIns="0" bIns="0" rtlCol="0">
            <a:spAutoFit/>
          </a:bodyPr>
          <a:lstStyle/>
          <a:p>
            <a:pPr marL="0">
              <a:lnSpc>
                <a:spcPct val="100000"/>
              </a:lnSpc>
            </a:pPr>
            <a:r>
              <a:rPr lang="en-US" altLang="zh-CN" sz="1600" b="1" dirty="0">
                <a:solidFill>
                  <a:srgbClr val="5E9EDA"/>
                </a:solidFill>
                <a:latin typeface="ＭＳ Ｐゴシック"/>
                <a:ea typeface="ＭＳ Ｐゴシック"/>
              </a:rPr>
              <a:t>Part</a:t>
            </a:r>
            <a:r>
              <a:rPr lang="en-US" altLang="zh-CN" sz="1600" b="1" spc="-10" dirty="0">
                <a:solidFill>
                  <a:srgbClr val="5E9EDA"/>
                </a:solidFill>
                <a:latin typeface="Arial" panose="020B0604020202090204"/>
                <a:ea typeface="ＭＳ Ｐゴシック"/>
                <a:cs typeface="Arial" panose="020B0604020202090204"/>
              </a:rPr>
              <a:t> </a:t>
            </a:r>
            <a:r>
              <a:rPr lang="en-US" altLang="zh-CN" sz="1600" b="1" dirty="0">
                <a:solidFill>
                  <a:srgbClr val="5E9EDA"/>
                </a:solidFill>
                <a:latin typeface="ＭＳ Ｐゴシック"/>
                <a:ea typeface="ＭＳ Ｐゴシック"/>
              </a:rPr>
              <a:t>One</a:t>
            </a:r>
            <a:endParaRPr lang="en-US" altLang="zh-CN" sz="1600" b="1" dirty="0">
              <a:solidFill>
                <a:srgbClr val="5E9EDA"/>
              </a:solidFill>
              <a:latin typeface="ＭＳ Ｐゴシック"/>
              <a:ea typeface="ＭＳ Ｐゴシック"/>
            </a:endParaRPr>
          </a:p>
          <a:p>
            <a:pPr marL="0">
              <a:lnSpc>
                <a:spcPct val="100000"/>
              </a:lnSpc>
              <a:spcBef>
                <a:spcPts val="155"/>
              </a:spcBef>
            </a:pPr>
            <a:r>
              <a:rPr lang="zh-CN" altLang="en-US" sz="1900" b="1" spc="69" dirty="0">
                <a:solidFill>
                  <a:srgbClr val="221E1F"/>
                </a:solidFill>
                <a:latin typeface="ＭＳ Ｐゴシック"/>
                <a:ea typeface="ＭＳ Ｐゴシック"/>
              </a:rPr>
              <a:t>セルフオー</a:t>
            </a:r>
            <a:r>
              <a:rPr lang="zh-CN" altLang="en-US" sz="1900" b="1" spc="64" dirty="0">
                <a:solidFill>
                  <a:srgbClr val="221E1F"/>
                </a:solidFill>
                <a:latin typeface="ＭＳ Ｐゴシック"/>
                <a:ea typeface="ＭＳ Ｐゴシック"/>
              </a:rPr>
              <a:t>ダーシステムとの比較</a:t>
            </a:r>
            <a:endParaRPr lang="zh-CN" altLang="en-US" sz="1900" b="1" spc="64" dirty="0">
              <a:solidFill>
                <a:srgbClr val="221E1F"/>
              </a:solidFill>
              <a:latin typeface="ＭＳ Ｐゴシック"/>
              <a:ea typeface="ＭＳ Ｐゴシック"/>
            </a:endParaRPr>
          </a:p>
          <a:p>
            <a:pPr>
              <a:lnSpc>
                <a:spcPts val="1630"/>
              </a:lnSpc>
            </a:pPr>
            <a:endParaRPr lang="en-US" b="1" dirty="0" smtClean="0">
              <a:ea typeface="ＭＳ Ｐゴシック"/>
            </a:endParaRPr>
          </a:p>
          <a:p>
            <a:pPr marL="0">
              <a:lnSpc>
                <a:spcPct val="100000"/>
              </a:lnSpc>
            </a:pPr>
            <a:r>
              <a:rPr lang="en-US" altLang="zh-CN" sz="1600" b="1" spc="-5" dirty="0">
                <a:solidFill>
                  <a:srgbClr val="5E9EDA"/>
                </a:solidFill>
                <a:latin typeface="ＭＳ Ｐゴシック"/>
                <a:ea typeface="ＭＳ Ｐゴシック"/>
              </a:rPr>
              <a:t>Part</a:t>
            </a:r>
            <a:r>
              <a:rPr lang="en-US" altLang="zh-CN" sz="1600" b="1" spc="-20" dirty="0">
                <a:solidFill>
                  <a:srgbClr val="5E9EDA"/>
                </a:solidFill>
                <a:latin typeface="Arial" panose="020B0604020202090204"/>
                <a:ea typeface="ＭＳ Ｐゴシック"/>
                <a:cs typeface="Arial" panose="020B0604020202090204"/>
              </a:rPr>
              <a:t> </a:t>
            </a:r>
            <a:r>
              <a:rPr lang="en-US" altLang="zh-CN" sz="1600" b="1" spc="-10" dirty="0">
                <a:solidFill>
                  <a:srgbClr val="5E9EDA"/>
                </a:solidFill>
                <a:latin typeface="ＭＳ Ｐゴシック"/>
                <a:ea typeface="ＭＳ Ｐゴシック"/>
              </a:rPr>
              <a:t>Two</a:t>
            </a:r>
            <a:endParaRPr lang="en-US" altLang="zh-CN" sz="1600" b="1" spc="-10" dirty="0">
              <a:solidFill>
                <a:srgbClr val="5E9EDA"/>
              </a:solidFill>
              <a:latin typeface="ＭＳ Ｐゴシック"/>
              <a:ea typeface="ＭＳ Ｐゴシック"/>
            </a:endParaRPr>
          </a:p>
          <a:p>
            <a:pPr marL="0">
              <a:lnSpc>
                <a:spcPct val="100000"/>
              </a:lnSpc>
              <a:spcBef>
                <a:spcPts val="180"/>
              </a:spcBef>
            </a:pPr>
            <a:r>
              <a:rPr lang="zh-CN" altLang="en-US" sz="1900" b="1" spc="-229" dirty="0">
                <a:solidFill>
                  <a:srgbClr val="221E1F"/>
                </a:solidFill>
                <a:latin typeface="ＭＳ Ｐゴシック"/>
                <a:ea typeface="ＭＳ Ｐゴシック"/>
              </a:rPr>
              <a:t>利</a:t>
            </a:r>
            <a:r>
              <a:rPr lang="zh-CN" altLang="en-US" sz="1900" b="1" spc="-110" dirty="0">
                <a:solidFill>
                  <a:srgbClr val="221E1F"/>
                </a:solidFill>
                <a:latin typeface="SimSun"/>
                <a:ea typeface="ＭＳ Ｐゴシック"/>
                <a:cs typeface="SimSun"/>
              </a:rPr>
              <a:t> </a:t>
            </a:r>
            <a:r>
              <a:rPr lang="zh-CN" altLang="en-US" sz="1900" b="1" spc="-225" dirty="0">
                <a:solidFill>
                  <a:srgbClr val="221E1F"/>
                </a:solidFill>
                <a:latin typeface="ＭＳ Ｐゴシック"/>
                <a:ea typeface="ＭＳ Ｐゴシック"/>
              </a:rPr>
              <a:t>便</a:t>
            </a:r>
            <a:r>
              <a:rPr lang="zh-CN" altLang="en-US" sz="1900" b="1" spc="-114" dirty="0">
                <a:solidFill>
                  <a:srgbClr val="221E1F"/>
                </a:solidFill>
                <a:latin typeface="SimSun"/>
                <a:ea typeface="ＭＳ Ｐゴシック"/>
                <a:cs typeface="SimSun"/>
              </a:rPr>
              <a:t> </a:t>
            </a:r>
            <a:r>
              <a:rPr lang="zh-CN" altLang="en-US" sz="1900" b="1" spc="-229" dirty="0">
                <a:solidFill>
                  <a:srgbClr val="221E1F"/>
                </a:solidFill>
                <a:latin typeface="ＭＳ Ｐゴシック"/>
                <a:ea typeface="ＭＳ Ｐゴシック"/>
              </a:rPr>
              <a:t>性</a:t>
            </a:r>
            <a:r>
              <a:rPr lang="zh-CN" altLang="en-US" sz="1900" b="1" spc="-114" dirty="0">
                <a:solidFill>
                  <a:srgbClr val="221E1F"/>
                </a:solidFill>
                <a:latin typeface="SimSun"/>
                <a:ea typeface="ＭＳ Ｐゴシック"/>
                <a:cs typeface="SimSun"/>
              </a:rPr>
              <a:t> </a:t>
            </a:r>
            <a:r>
              <a:rPr lang="zh-CN" altLang="en-US" sz="1900" b="1" spc="-225" dirty="0">
                <a:solidFill>
                  <a:srgbClr val="221E1F"/>
                </a:solidFill>
                <a:latin typeface="ＭＳ Ｐゴシック"/>
                <a:ea typeface="ＭＳ Ｐゴシック"/>
              </a:rPr>
              <a:t>サ</a:t>
            </a:r>
            <a:r>
              <a:rPr lang="zh-CN" altLang="en-US" sz="1900" b="1" spc="-114" dirty="0">
                <a:solidFill>
                  <a:srgbClr val="221E1F"/>
                </a:solidFill>
                <a:latin typeface="SimSun"/>
                <a:ea typeface="ＭＳ Ｐゴシック"/>
                <a:cs typeface="SimSun"/>
              </a:rPr>
              <a:t> </a:t>
            </a:r>
            <a:r>
              <a:rPr lang="zh-CN" altLang="en-US" sz="1900" b="1" spc="-229" dirty="0">
                <a:solidFill>
                  <a:srgbClr val="221E1F"/>
                </a:solidFill>
                <a:latin typeface="ＭＳ Ｐゴシック"/>
                <a:ea typeface="ＭＳ Ｐゴシック"/>
              </a:rPr>
              <a:t>ー</a:t>
            </a:r>
            <a:r>
              <a:rPr lang="zh-CN" altLang="en-US" sz="1900" b="1" spc="-114" dirty="0">
                <a:solidFill>
                  <a:srgbClr val="221E1F"/>
                </a:solidFill>
                <a:latin typeface="SimSun"/>
                <a:ea typeface="ＭＳ Ｐゴシック"/>
                <a:cs typeface="SimSun"/>
              </a:rPr>
              <a:t> </a:t>
            </a:r>
            <a:r>
              <a:rPr lang="zh-CN" altLang="en-US" sz="1900" b="1" spc="-229" dirty="0">
                <a:solidFill>
                  <a:srgbClr val="221E1F"/>
                </a:solidFill>
                <a:latin typeface="ＭＳ Ｐゴシック"/>
                <a:ea typeface="ＭＳ Ｐゴシック"/>
              </a:rPr>
              <a:t>ビ</a:t>
            </a:r>
            <a:r>
              <a:rPr lang="zh-CN" altLang="en-US" sz="1900" b="1" spc="-114" dirty="0">
                <a:solidFill>
                  <a:srgbClr val="221E1F"/>
                </a:solidFill>
                <a:latin typeface="SimSun"/>
                <a:ea typeface="ＭＳ Ｐゴシック"/>
                <a:cs typeface="SimSun"/>
              </a:rPr>
              <a:t> </a:t>
            </a:r>
            <a:r>
              <a:rPr lang="zh-CN" altLang="en-US" sz="1900" b="1" spc="-225" dirty="0">
                <a:solidFill>
                  <a:srgbClr val="221E1F"/>
                </a:solidFill>
                <a:latin typeface="ＭＳ Ｐゴシック"/>
                <a:ea typeface="ＭＳ Ｐゴシック"/>
              </a:rPr>
              <a:t>ス</a:t>
            </a:r>
            <a:endParaRPr lang="zh-CN" altLang="en-US" sz="1900" b="1" spc="-225" dirty="0">
              <a:solidFill>
                <a:srgbClr val="221E1F"/>
              </a:solidFill>
              <a:latin typeface="ＭＳ Ｐゴシック"/>
              <a:ea typeface="ＭＳ Ｐゴシック"/>
            </a:endParaRPr>
          </a:p>
          <a:p>
            <a:pPr>
              <a:lnSpc>
                <a:spcPts val="1605"/>
              </a:lnSpc>
            </a:pPr>
            <a:endParaRPr lang="en-US" b="1" dirty="0" smtClean="0">
              <a:ea typeface="ＭＳ Ｐゴシック"/>
            </a:endParaRPr>
          </a:p>
          <a:p>
            <a:pPr marL="0">
              <a:lnSpc>
                <a:spcPct val="100000"/>
              </a:lnSpc>
            </a:pPr>
            <a:r>
              <a:rPr lang="en-US" altLang="zh-CN" sz="1600" b="1" dirty="0">
                <a:solidFill>
                  <a:srgbClr val="5E9EDA"/>
                </a:solidFill>
                <a:latin typeface="ＭＳ Ｐゴシック"/>
                <a:ea typeface="ＭＳ Ｐゴシック"/>
              </a:rPr>
              <a:t>Part</a:t>
            </a:r>
            <a:r>
              <a:rPr lang="en-US" altLang="zh-CN" sz="1600" b="1" spc="-10" dirty="0">
                <a:solidFill>
                  <a:srgbClr val="5E9EDA"/>
                </a:solidFill>
                <a:latin typeface="Arial" panose="020B0604020202090204"/>
                <a:ea typeface="ＭＳ Ｐゴシック"/>
                <a:cs typeface="Arial" panose="020B0604020202090204"/>
              </a:rPr>
              <a:t> </a:t>
            </a:r>
            <a:r>
              <a:rPr lang="en-US" altLang="zh-CN" sz="1600" b="1" dirty="0">
                <a:solidFill>
                  <a:srgbClr val="5E9EDA"/>
                </a:solidFill>
                <a:latin typeface="ＭＳ Ｐゴシック"/>
                <a:ea typeface="ＭＳ Ｐゴシック"/>
              </a:rPr>
              <a:t>Three</a:t>
            </a:r>
            <a:endParaRPr lang="en-US" altLang="zh-CN" sz="1600" b="1" dirty="0">
              <a:solidFill>
                <a:srgbClr val="5E9EDA"/>
              </a:solidFill>
              <a:latin typeface="ＭＳ Ｐゴシック"/>
              <a:ea typeface="ＭＳ Ｐゴシック"/>
            </a:endParaRPr>
          </a:p>
          <a:p>
            <a:pPr marL="0">
              <a:lnSpc>
                <a:spcPct val="100000"/>
              </a:lnSpc>
              <a:spcBef>
                <a:spcPts val="205"/>
              </a:spcBef>
            </a:pPr>
            <a:r>
              <a:rPr lang="zh-CN" altLang="en-US" sz="1900" b="1" spc="-250" dirty="0">
                <a:solidFill>
                  <a:srgbClr val="221E1F"/>
                </a:solidFill>
                <a:latin typeface="ＭＳ Ｐゴシック"/>
                <a:ea typeface="ＭＳ Ｐゴシック"/>
              </a:rPr>
              <a:t>店</a:t>
            </a:r>
            <a:r>
              <a:rPr lang="zh-CN" altLang="en-US" sz="1900" b="1" spc="-120"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舗</a:t>
            </a:r>
            <a:r>
              <a:rPr lang="zh-CN" altLang="en-US" sz="1900" b="1" spc="-125" dirty="0">
                <a:solidFill>
                  <a:srgbClr val="221E1F"/>
                </a:solidFill>
                <a:latin typeface="SimSun"/>
                <a:ea typeface="ＭＳ Ｐゴシック"/>
                <a:cs typeface="SimSun"/>
              </a:rPr>
              <a:t> </a:t>
            </a:r>
            <a:r>
              <a:rPr lang="zh-CN" altLang="en-US" sz="1900" b="1" spc="-245" dirty="0">
                <a:solidFill>
                  <a:srgbClr val="221E1F"/>
                </a:solidFill>
                <a:latin typeface="ＭＳ Ｐゴシック"/>
                <a:ea typeface="ＭＳ Ｐゴシック"/>
              </a:rPr>
              <a:t>管</a:t>
            </a:r>
            <a:r>
              <a:rPr lang="zh-CN" altLang="en-US" sz="1900" b="1" spc="-125"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理</a:t>
            </a:r>
            <a:r>
              <a:rPr lang="zh-CN" altLang="en-US" sz="1900" b="1" spc="-125"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と</a:t>
            </a:r>
            <a:r>
              <a:rPr lang="zh-CN" altLang="en-US" sz="1900" b="1" spc="-125"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作</a:t>
            </a:r>
            <a:r>
              <a:rPr lang="zh-CN" altLang="en-US" sz="1900" b="1" spc="-125"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業</a:t>
            </a:r>
            <a:r>
              <a:rPr lang="zh-CN" altLang="en-US" sz="1900" b="1" spc="-125" dirty="0">
                <a:solidFill>
                  <a:srgbClr val="221E1F"/>
                </a:solidFill>
                <a:latin typeface="SimSun"/>
                <a:ea typeface="ＭＳ Ｐゴシック"/>
                <a:cs typeface="SimSun"/>
              </a:rPr>
              <a:t> </a:t>
            </a:r>
            <a:r>
              <a:rPr lang="zh-CN" altLang="en-US" sz="1900" b="1" spc="-245" dirty="0">
                <a:solidFill>
                  <a:srgbClr val="221E1F"/>
                </a:solidFill>
                <a:latin typeface="ＭＳ Ｐゴシック"/>
                <a:ea typeface="ＭＳ Ｐゴシック"/>
              </a:rPr>
              <a:t>内</a:t>
            </a:r>
            <a:r>
              <a:rPr lang="zh-CN" altLang="en-US" sz="1900" b="1" spc="-129" dirty="0">
                <a:solidFill>
                  <a:srgbClr val="221E1F"/>
                </a:solidFill>
                <a:latin typeface="SimSun"/>
                <a:ea typeface="ＭＳ Ｐゴシック"/>
                <a:cs typeface="SimSun"/>
              </a:rPr>
              <a:t> </a:t>
            </a:r>
            <a:r>
              <a:rPr lang="zh-CN" altLang="en-US" sz="1900" b="1" spc="-250" dirty="0">
                <a:solidFill>
                  <a:srgbClr val="221E1F"/>
                </a:solidFill>
                <a:latin typeface="ＭＳ Ｐゴシック"/>
                <a:ea typeface="ＭＳ Ｐゴシック"/>
              </a:rPr>
              <a:t>容</a:t>
            </a:r>
            <a:endParaRPr lang="zh-CN" altLang="en-US" sz="1900" b="1" spc="-250" dirty="0">
              <a:solidFill>
                <a:srgbClr val="221E1F"/>
              </a:solidFill>
              <a:latin typeface="ＭＳ Ｐゴシック"/>
              <a:ea typeface="ＭＳ Ｐゴシック"/>
            </a:endParaRPr>
          </a:p>
          <a:p>
            <a:pPr>
              <a:lnSpc>
                <a:spcPts val="1580"/>
              </a:lnSpc>
            </a:pPr>
            <a:endParaRPr lang="en-US" b="1" dirty="0" smtClean="0">
              <a:ea typeface="ＭＳ Ｐゴシック"/>
            </a:endParaRPr>
          </a:p>
          <a:p>
            <a:pPr marL="0">
              <a:lnSpc>
                <a:spcPct val="100000"/>
              </a:lnSpc>
            </a:pPr>
            <a:r>
              <a:rPr lang="en-US" altLang="zh-CN" sz="1600" b="1" dirty="0">
                <a:solidFill>
                  <a:srgbClr val="5E9EDA"/>
                </a:solidFill>
                <a:latin typeface="ＭＳ Ｐゴシック"/>
                <a:ea typeface="ＭＳ Ｐゴシック"/>
              </a:rPr>
              <a:t>Part</a:t>
            </a:r>
            <a:r>
              <a:rPr lang="en-US" altLang="zh-CN" sz="1600" b="1" spc="-10" dirty="0">
                <a:solidFill>
                  <a:srgbClr val="5E9EDA"/>
                </a:solidFill>
                <a:latin typeface="Arial" panose="020B0604020202090204"/>
                <a:ea typeface="ＭＳ Ｐゴシック"/>
                <a:cs typeface="Arial" panose="020B0604020202090204"/>
              </a:rPr>
              <a:t> </a:t>
            </a:r>
            <a:r>
              <a:rPr lang="en-US" altLang="zh-CN" sz="1600" b="1" dirty="0">
                <a:solidFill>
                  <a:srgbClr val="5E9EDA"/>
                </a:solidFill>
                <a:latin typeface="ＭＳ Ｐゴシック"/>
                <a:ea typeface="ＭＳ Ｐゴシック"/>
              </a:rPr>
              <a:t>Four</a:t>
            </a:r>
            <a:endParaRPr lang="en-US" altLang="zh-CN" sz="1600" b="1" dirty="0">
              <a:solidFill>
                <a:srgbClr val="5E9EDA"/>
              </a:solidFill>
              <a:latin typeface="ＭＳ Ｐゴシック"/>
              <a:ea typeface="ＭＳ Ｐゴシック"/>
            </a:endParaRPr>
          </a:p>
          <a:p>
            <a:pPr marL="0">
              <a:lnSpc>
                <a:spcPct val="100000"/>
              </a:lnSpc>
              <a:spcBef>
                <a:spcPts val="230"/>
              </a:spcBef>
            </a:pPr>
            <a:r>
              <a:rPr lang="zh-CN" altLang="en-US" sz="1900" b="1" dirty="0">
                <a:solidFill>
                  <a:srgbClr val="221E1F"/>
                </a:solidFill>
                <a:latin typeface="ＭＳ Ｐゴシック"/>
                <a:ea typeface="ＭＳ Ｐゴシック"/>
              </a:rPr>
              <a:t>本</a:t>
            </a:r>
            <a:r>
              <a:rPr lang="zh-CN" altLang="en-US" sz="1900" b="1"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部</a:t>
            </a:r>
            <a:r>
              <a:rPr lang="zh-CN" altLang="en-US" sz="1900" b="1"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管</a:t>
            </a:r>
            <a:r>
              <a:rPr lang="zh-CN" altLang="en-US" sz="1900" b="1" spc="80"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理</a:t>
            </a:r>
            <a:endParaRPr lang="zh-CN" altLang="en-US" sz="1900" b="1" dirty="0">
              <a:solidFill>
                <a:srgbClr val="221E1F"/>
              </a:solidFill>
              <a:latin typeface="ＭＳ Ｐゴシック"/>
              <a:ea typeface="ＭＳ Ｐゴシック"/>
            </a:endParaRPr>
          </a:p>
          <a:p>
            <a:pPr>
              <a:lnSpc>
                <a:spcPts val="1555"/>
              </a:lnSpc>
            </a:pPr>
            <a:endParaRPr lang="en-US" b="1" dirty="0" smtClean="0">
              <a:ea typeface="ＭＳ Ｐゴシック"/>
            </a:endParaRPr>
          </a:p>
          <a:p>
            <a:pPr marL="0">
              <a:lnSpc>
                <a:spcPct val="100000"/>
              </a:lnSpc>
            </a:pPr>
            <a:r>
              <a:rPr lang="en-US" altLang="zh-CN" sz="1600" b="1" dirty="0">
                <a:solidFill>
                  <a:srgbClr val="5E9EDA"/>
                </a:solidFill>
                <a:latin typeface="ＭＳ Ｐゴシック"/>
                <a:ea typeface="ＭＳ Ｐゴシック"/>
              </a:rPr>
              <a:t>Part</a:t>
            </a:r>
            <a:r>
              <a:rPr lang="en-US" altLang="zh-CN" sz="1600" b="1" spc="-15" dirty="0">
                <a:solidFill>
                  <a:srgbClr val="5E9EDA"/>
                </a:solidFill>
                <a:latin typeface="Arial" panose="020B0604020202090204"/>
                <a:ea typeface="ＭＳ Ｐゴシック"/>
                <a:cs typeface="Arial" panose="020B0604020202090204"/>
              </a:rPr>
              <a:t> </a:t>
            </a:r>
            <a:r>
              <a:rPr lang="en-US" altLang="zh-CN" sz="1600" b="1" dirty="0">
                <a:solidFill>
                  <a:srgbClr val="5E9EDA"/>
                </a:solidFill>
                <a:latin typeface="ＭＳ Ｐゴシック"/>
                <a:ea typeface="ＭＳ Ｐゴシック"/>
              </a:rPr>
              <a:t>Five</a:t>
            </a:r>
            <a:endParaRPr lang="en-US" altLang="zh-CN" sz="1600" b="1" dirty="0">
              <a:solidFill>
                <a:srgbClr val="5E9EDA"/>
              </a:solidFill>
              <a:latin typeface="ＭＳ Ｐゴシック"/>
              <a:ea typeface="ＭＳ Ｐゴシック"/>
            </a:endParaRPr>
          </a:p>
          <a:p>
            <a:pPr marL="0">
              <a:lnSpc>
                <a:spcPct val="100000"/>
              </a:lnSpc>
              <a:spcBef>
                <a:spcPts val="255"/>
              </a:spcBef>
            </a:pPr>
            <a:r>
              <a:rPr lang="zh-CN" altLang="en-US" sz="1900" b="1" spc="-284" dirty="0">
                <a:solidFill>
                  <a:srgbClr val="221E1F"/>
                </a:solidFill>
                <a:latin typeface="ＭＳ Ｐゴシック"/>
                <a:ea typeface="ＭＳ Ｐゴシック"/>
              </a:rPr>
              <a:t>他</a:t>
            </a:r>
            <a:r>
              <a:rPr lang="zh-CN" altLang="en-US" sz="1900" b="1" spc="-139" dirty="0">
                <a:solidFill>
                  <a:srgbClr val="221E1F"/>
                </a:solidFill>
                <a:latin typeface="SimSun"/>
                <a:ea typeface="ＭＳ Ｐゴシック"/>
                <a:cs typeface="SimSun"/>
              </a:rPr>
              <a:t> </a:t>
            </a:r>
            <a:r>
              <a:rPr lang="zh-CN" altLang="en-US" sz="1900" b="1" spc="-289" dirty="0">
                <a:solidFill>
                  <a:srgbClr val="221E1F"/>
                </a:solidFill>
                <a:latin typeface="ＭＳ Ｐゴシック"/>
                <a:ea typeface="ＭＳ Ｐゴシック"/>
              </a:rPr>
              <a:t>社</a:t>
            </a:r>
            <a:r>
              <a:rPr lang="zh-CN" altLang="en-US" sz="1900" b="1" spc="-145" dirty="0">
                <a:solidFill>
                  <a:srgbClr val="221E1F"/>
                </a:solidFill>
                <a:latin typeface="SimSun"/>
                <a:ea typeface="ＭＳ Ｐゴシック"/>
                <a:cs typeface="SimSun"/>
              </a:rPr>
              <a:t> </a:t>
            </a:r>
            <a:r>
              <a:rPr lang="zh-CN" altLang="en-US" sz="1900" b="1" spc="-284" dirty="0">
                <a:solidFill>
                  <a:srgbClr val="221E1F"/>
                </a:solidFill>
                <a:latin typeface="ＭＳ Ｐゴシック"/>
                <a:ea typeface="ＭＳ Ｐゴシック"/>
              </a:rPr>
              <a:t>と</a:t>
            </a:r>
            <a:r>
              <a:rPr lang="zh-CN" altLang="en-US" sz="1900" b="1" spc="-145" dirty="0">
                <a:solidFill>
                  <a:srgbClr val="221E1F"/>
                </a:solidFill>
                <a:latin typeface="SimSun"/>
                <a:ea typeface="ＭＳ Ｐゴシック"/>
                <a:cs typeface="SimSun"/>
              </a:rPr>
              <a:t> </a:t>
            </a:r>
            <a:r>
              <a:rPr lang="zh-CN" altLang="en-US" sz="1900" b="1" spc="-284" dirty="0">
                <a:solidFill>
                  <a:srgbClr val="221E1F"/>
                </a:solidFill>
                <a:latin typeface="ＭＳ Ｐゴシック"/>
                <a:ea typeface="ＭＳ Ｐゴシック"/>
              </a:rPr>
              <a:t>の</a:t>
            </a:r>
            <a:r>
              <a:rPr lang="zh-CN" altLang="en-US" sz="1900" b="1" spc="-139" dirty="0">
                <a:solidFill>
                  <a:srgbClr val="221E1F"/>
                </a:solidFill>
                <a:latin typeface="SimSun"/>
                <a:ea typeface="ＭＳ Ｐゴシック"/>
                <a:cs typeface="SimSun"/>
              </a:rPr>
              <a:t> </a:t>
            </a:r>
            <a:r>
              <a:rPr lang="zh-CN" altLang="en-US" sz="1900" b="1" spc="-289" dirty="0">
                <a:solidFill>
                  <a:srgbClr val="221E1F"/>
                </a:solidFill>
                <a:latin typeface="ＭＳ Ｐゴシック"/>
                <a:ea typeface="ＭＳ Ｐゴシック"/>
              </a:rPr>
              <a:t>料</a:t>
            </a:r>
            <a:r>
              <a:rPr lang="zh-CN" altLang="en-US" sz="1900" b="1" spc="-145" dirty="0">
                <a:solidFill>
                  <a:srgbClr val="221E1F"/>
                </a:solidFill>
                <a:latin typeface="SimSun"/>
                <a:ea typeface="ＭＳ Ｐゴシック"/>
                <a:cs typeface="SimSun"/>
              </a:rPr>
              <a:t> </a:t>
            </a:r>
            <a:r>
              <a:rPr lang="zh-CN" altLang="en-US" sz="1900" b="1" spc="-284" dirty="0">
                <a:solidFill>
                  <a:srgbClr val="221E1F"/>
                </a:solidFill>
                <a:latin typeface="ＭＳ Ｐゴシック"/>
                <a:ea typeface="ＭＳ Ｐゴシック"/>
              </a:rPr>
              <a:t>金</a:t>
            </a:r>
            <a:r>
              <a:rPr lang="zh-CN" altLang="en-US" sz="1900" b="1" spc="-145" dirty="0">
                <a:solidFill>
                  <a:srgbClr val="221E1F"/>
                </a:solidFill>
                <a:latin typeface="SimSun"/>
                <a:ea typeface="ＭＳ Ｐゴシック"/>
                <a:cs typeface="SimSun"/>
              </a:rPr>
              <a:t> </a:t>
            </a:r>
            <a:r>
              <a:rPr lang="zh-CN" altLang="en-US" sz="1900" b="1" spc="-289" dirty="0">
                <a:solidFill>
                  <a:srgbClr val="221E1F"/>
                </a:solidFill>
                <a:latin typeface="ＭＳ Ｐゴシック"/>
                <a:ea typeface="ＭＳ Ｐゴシック"/>
              </a:rPr>
              <a:t>を</a:t>
            </a:r>
            <a:r>
              <a:rPr lang="zh-CN" altLang="en-US" sz="1900" b="1" spc="-139" dirty="0">
                <a:solidFill>
                  <a:srgbClr val="221E1F"/>
                </a:solidFill>
                <a:latin typeface="SimSun"/>
                <a:ea typeface="ＭＳ Ｐゴシック"/>
                <a:cs typeface="SimSun"/>
              </a:rPr>
              <a:t> </a:t>
            </a:r>
            <a:r>
              <a:rPr lang="zh-CN" altLang="en-US" sz="1900" b="1" spc="-284" dirty="0">
                <a:solidFill>
                  <a:srgbClr val="221E1F"/>
                </a:solidFill>
                <a:latin typeface="ＭＳ Ｐゴシック"/>
                <a:ea typeface="ＭＳ Ｐゴシック"/>
              </a:rPr>
              <a:t>比</a:t>
            </a:r>
            <a:r>
              <a:rPr lang="zh-CN" altLang="en-US" sz="1900" b="1" spc="-150" dirty="0">
                <a:solidFill>
                  <a:srgbClr val="221E1F"/>
                </a:solidFill>
                <a:latin typeface="SimSun"/>
                <a:ea typeface="ＭＳ Ｐゴシック"/>
                <a:cs typeface="SimSun"/>
              </a:rPr>
              <a:t> </a:t>
            </a:r>
            <a:r>
              <a:rPr lang="zh-CN" altLang="en-US" sz="1900" b="1" spc="-284" dirty="0">
                <a:solidFill>
                  <a:srgbClr val="221E1F"/>
                </a:solidFill>
                <a:latin typeface="ＭＳ Ｐゴシック"/>
                <a:ea typeface="ＭＳ Ｐゴシック"/>
              </a:rPr>
              <a:t>較</a:t>
            </a:r>
            <a:endParaRPr lang="zh-CN" altLang="en-US" sz="1900" b="1" spc="-284" dirty="0">
              <a:solidFill>
                <a:srgbClr val="221E1F"/>
              </a:solidFill>
              <a:latin typeface="ＭＳ Ｐゴシック"/>
              <a:ea typeface="ＭＳ Ｐゴシック"/>
            </a:endParaRPr>
          </a:p>
          <a:p>
            <a:pPr>
              <a:lnSpc>
                <a:spcPts val="1530"/>
              </a:lnSpc>
            </a:pPr>
            <a:endParaRPr lang="en-US" b="1" dirty="0" smtClean="0">
              <a:ea typeface="ＭＳ Ｐゴシック"/>
            </a:endParaRPr>
          </a:p>
          <a:p>
            <a:pPr marL="0">
              <a:lnSpc>
                <a:spcPct val="100000"/>
              </a:lnSpc>
            </a:pPr>
            <a:r>
              <a:rPr lang="en-US" altLang="zh-CN" sz="1600" b="1" dirty="0">
                <a:solidFill>
                  <a:srgbClr val="5E9EDA"/>
                </a:solidFill>
                <a:latin typeface="ＭＳ Ｐゴシック"/>
                <a:ea typeface="ＭＳ Ｐゴシック"/>
              </a:rPr>
              <a:t>Part</a:t>
            </a:r>
            <a:r>
              <a:rPr lang="en-US" altLang="zh-CN" sz="1600" b="1" spc="-15" dirty="0">
                <a:solidFill>
                  <a:srgbClr val="5E9EDA"/>
                </a:solidFill>
                <a:latin typeface="Arial" panose="020B0604020202090204"/>
                <a:ea typeface="ＭＳ Ｐゴシック"/>
                <a:cs typeface="Arial" panose="020B0604020202090204"/>
              </a:rPr>
              <a:t> </a:t>
            </a:r>
            <a:r>
              <a:rPr lang="en-US" altLang="zh-CN" sz="1600" b="1" dirty="0">
                <a:solidFill>
                  <a:srgbClr val="5E9EDA"/>
                </a:solidFill>
                <a:latin typeface="ＭＳ Ｐゴシック"/>
                <a:ea typeface="ＭＳ Ｐゴシック"/>
              </a:rPr>
              <a:t>Six</a:t>
            </a:r>
            <a:endParaRPr lang="en-US" altLang="zh-CN" sz="1600" b="1" dirty="0">
              <a:solidFill>
                <a:srgbClr val="5E9EDA"/>
              </a:solidFill>
              <a:latin typeface="ＭＳ Ｐゴシック"/>
              <a:ea typeface="ＭＳ Ｐゴシック"/>
            </a:endParaRPr>
          </a:p>
          <a:p>
            <a:pPr marL="0">
              <a:lnSpc>
                <a:spcPct val="100000"/>
              </a:lnSpc>
              <a:spcBef>
                <a:spcPts val="280"/>
              </a:spcBef>
            </a:pPr>
            <a:r>
              <a:rPr lang="zh-CN" altLang="en-US" sz="1900" b="1" dirty="0">
                <a:solidFill>
                  <a:srgbClr val="221E1F"/>
                </a:solidFill>
                <a:latin typeface="ＭＳ Ｐゴシック"/>
                <a:ea typeface="ＭＳ Ｐゴシック"/>
              </a:rPr>
              <a:t>節</a:t>
            </a:r>
            <a:r>
              <a:rPr lang="zh-CN" altLang="en-US" sz="1900" b="1" spc="-50"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約</a:t>
            </a:r>
            <a:r>
              <a:rPr lang="zh-CN" altLang="en-US" sz="1900" b="1" spc="-55"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コ</a:t>
            </a:r>
            <a:r>
              <a:rPr lang="zh-CN" altLang="en-US" sz="1900" b="1" spc="-55"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ス</a:t>
            </a:r>
            <a:r>
              <a:rPr lang="zh-CN" altLang="en-US" sz="1900" b="1" spc="-55"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ト</a:t>
            </a:r>
            <a:r>
              <a:rPr lang="zh-CN" altLang="en-US" sz="1900" b="1" spc="-55"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の</a:t>
            </a:r>
            <a:r>
              <a:rPr lang="zh-CN" altLang="en-US" sz="1900" b="1" spc="-55"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概</a:t>
            </a:r>
            <a:r>
              <a:rPr lang="zh-CN" altLang="en-US" sz="1900" b="1" spc="-60" dirty="0">
                <a:solidFill>
                  <a:srgbClr val="221E1F"/>
                </a:solidFill>
                <a:latin typeface="SimSun"/>
                <a:ea typeface="ＭＳ Ｐゴシック"/>
                <a:cs typeface="SimSun"/>
              </a:rPr>
              <a:t> </a:t>
            </a:r>
            <a:r>
              <a:rPr lang="zh-CN" altLang="en-US" sz="1900" b="1" dirty="0">
                <a:solidFill>
                  <a:srgbClr val="221E1F"/>
                </a:solidFill>
                <a:latin typeface="ＭＳ Ｐゴシック"/>
                <a:ea typeface="ＭＳ Ｐゴシック"/>
              </a:rPr>
              <a:t>算</a:t>
            </a:r>
            <a:endParaRPr lang="zh-CN" altLang="en-US" sz="1900" b="1" dirty="0">
              <a:solidFill>
                <a:srgbClr val="221E1F"/>
              </a:solidFill>
              <a:latin typeface="ＭＳ Ｐゴシック"/>
              <a:ea typeface="ＭＳ Ｐゴシック"/>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Freeform 37"/>
          <p:cNvSpPr/>
          <p:nvPr/>
        </p:nvSpPr>
        <p:spPr>
          <a:xfrm>
            <a:off x="4514850" y="3765550"/>
            <a:ext cx="857250" cy="476250"/>
          </a:xfrm>
          <a:custGeom>
            <a:avLst/>
            <a:gdLst>
              <a:gd name="connsiteX0" fmla="*/ 10500 w 857250"/>
              <a:gd name="connsiteY0" fmla="*/ 247680 h 476250"/>
              <a:gd name="connsiteX1" fmla="*/ 224775 w 857250"/>
              <a:gd name="connsiteY1" fmla="*/ 247680 h 476250"/>
              <a:gd name="connsiteX2" fmla="*/ 224775 w 857250"/>
              <a:gd name="connsiteY2" fmla="*/ 6888 h 476250"/>
              <a:gd name="connsiteX3" fmla="*/ 653323 w 857250"/>
              <a:gd name="connsiteY3" fmla="*/ 6888 h 476250"/>
              <a:gd name="connsiteX4" fmla="*/ 653323 w 857250"/>
              <a:gd name="connsiteY4" fmla="*/ 247680 h 476250"/>
              <a:gd name="connsiteX5" fmla="*/ 867598 w 857250"/>
              <a:gd name="connsiteY5" fmla="*/ 247680 h 476250"/>
              <a:gd name="connsiteX6" fmla="*/ 439049 w 857250"/>
              <a:gd name="connsiteY6" fmla="*/ 488472 h 476250"/>
              <a:gd name="connsiteX7" fmla="*/ 10500 w 857250"/>
              <a:gd name="connsiteY7" fmla="*/ 24768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50" h="476250">
                <a:moveTo>
                  <a:pt x="10500" y="247680"/>
                </a:moveTo>
                <a:lnTo>
                  <a:pt x="224775" y="247680"/>
                </a:lnTo>
                <a:lnTo>
                  <a:pt x="224775" y="6888"/>
                </a:lnTo>
                <a:lnTo>
                  <a:pt x="653323" y="6888"/>
                </a:lnTo>
                <a:lnTo>
                  <a:pt x="653323" y="247680"/>
                </a:lnTo>
                <a:lnTo>
                  <a:pt x="867598" y="247680"/>
                </a:lnTo>
                <a:lnTo>
                  <a:pt x="439049" y="488472"/>
                </a:lnTo>
                <a:lnTo>
                  <a:pt x="10500" y="247680"/>
                </a:lnTo>
                <a:close/>
              </a:path>
            </a:pathLst>
          </a:custGeom>
          <a:solidFill>
            <a:srgbClr val="FAC733">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Freeform 38"/>
          <p:cNvSpPr/>
          <p:nvPr/>
        </p:nvSpPr>
        <p:spPr>
          <a:xfrm>
            <a:off x="527050" y="1060450"/>
            <a:ext cx="717550" cy="425450"/>
          </a:xfrm>
          <a:custGeom>
            <a:avLst/>
            <a:gdLst>
              <a:gd name="connsiteX0" fmla="*/ 14719 w 717550"/>
              <a:gd name="connsiteY0" fmla="*/ 435025 h 425450"/>
              <a:gd name="connsiteX1" fmla="*/ 725512 w 717550"/>
              <a:gd name="connsiteY1" fmla="*/ 435025 h 425450"/>
              <a:gd name="connsiteX2" fmla="*/ 725512 w 717550"/>
              <a:gd name="connsiteY2" fmla="*/ 18059 h 425450"/>
              <a:gd name="connsiteX3" fmla="*/ 14719 w 717550"/>
              <a:gd name="connsiteY3" fmla="*/ 18059 h 425450"/>
              <a:gd name="connsiteX4" fmla="*/ 14719 w 717550"/>
              <a:gd name="connsiteY4" fmla="*/ 435025 h 425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 h="425450">
                <a:moveTo>
                  <a:pt x="14719" y="435025"/>
                </a:moveTo>
                <a:lnTo>
                  <a:pt x="725512" y="435025"/>
                </a:lnTo>
                <a:lnTo>
                  <a:pt x="725512" y="18059"/>
                </a:lnTo>
                <a:lnTo>
                  <a:pt x="14719" y="18059"/>
                </a:lnTo>
                <a:lnTo>
                  <a:pt x="14719" y="43502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Freeform 39"/>
          <p:cNvSpPr/>
          <p:nvPr/>
        </p:nvSpPr>
        <p:spPr>
          <a:xfrm>
            <a:off x="538175" y="1541475"/>
            <a:ext cx="5964224" cy="20624"/>
          </a:xfrm>
          <a:custGeom>
            <a:avLst/>
            <a:gdLst>
              <a:gd name="connsiteX0" fmla="*/ 5969031 w 5964224"/>
              <a:gd name="connsiteY0" fmla="*/ 16242 h 20624"/>
              <a:gd name="connsiteX1" fmla="*/ 8921 w 5964224"/>
              <a:gd name="connsiteY1" fmla="*/ 16242 h 20624"/>
            </a:gdLst>
            <a:ahLst/>
            <a:cxnLst>
              <a:cxn ang="0">
                <a:pos x="connsiteX0" y="connsiteY0"/>
              </a:cxn>
              <a:cxn ang="0">
                <a:pos x="connsiteX1" y="connsiteY1"/>
              </a:cxn>
            </a:cxnLst>
            <a:rect l="l" t="t" r="r" b="b"/>
            <a:pathLst>
              <a:path w="5964224" h="20624">
                <a:moveTo>
                  <a:pt x="5969031" y="16242"/>
                </a:moveTo>
                <a:lnTo>
                  <a:pt x="8921" y="16242"/>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Freeform 40"/>
          <p:cNvSpPr/>
          <p:nvPr/>
        </p:nvSpPr>
        <p:spPr>
          <a:xfrm>
            <a:off x="6456375" y="1516075"/>
            <a:ext cx="71424" cy="71424"/>
          </a:xfrm>
          <a:custGeom>
            <a:avLst/>
            <a:gdLst>
              <a:gd name="connsiteX0" fmla="*/ 50831 w 71424"/>
              <a:gd name="connsiteY0" fmla="*/ 11162 h 71424"/>
              <a:gd name="connsiteX1" fmla="*/ 20351 w 71424"/>
              <a:gd name="connsiteY1" fmla="*/ 41642 h 71424"/>
              <a:gd name="connsiteX2" fmla="*/ 50831 w 71424"/>
              <a:gd name="connsiteY2" fmla="*/ 72122 h 71424"/>
              <a:gd name="connsiteX3" fmla="*/ 81311 w 71424"/>
              <a:gd name="connsiteY3" fmla="*/ 41642 h 71424"/>
              <a:gd name="connsiteX4" fmla="*/ 50831 w 71424"/>
              <a:gd name="connsiteY4" fmla="*/ 11162 h 7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24" h="71424">
                <a:moveTo>
                  <a:pt x="50831" y="11162"/>
                </a:moveTo>
                <a:cubicBezTo>
                  <a:pt x="33991" y="11162"/>
                  <a:pt x="20351" y="24802"/>
                  <a:pt x="20351" y="41642"/>
                </a:cubicBezTo>
                <a:cubicBezTo>
                  <a:pt x="20351" y="58482"/>
                  <a:pt x="33991" y="72122"/>
                  <a:pt x="50831" y="72122"/>
                </a:cubicBezTo>
                <a:cubicBezTo>
                  <a:pt x="67671" y="72122"/>
                  <a:pt x="81311" y="58482"/>
                  <a:pt x="81311" y="41642"/>
                </a:cubicBezTo>
                <a:cubicBezTo>
                  <a:pt x="81311" y="24802"/>
                  <a:pt x="67671" y="11162"/>
                  <a:pt x="50831" y="11162"/>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TextBox 41"/>
          <p:cNvSpPr txBox="1"/>
          <p:nvPr/>
        </p:nvSpPr>
        <p:spPr>
          <a:xfrm>
            <a:off x="990489" y="976347"/>
            <a:ext cx="9224350" cy="5239355"/>
          </a:xfrm>
          <a:prstGeom prst="rect">
            <a:avLst/>
          </a:prstGeom>
          <a:noFill/>
        </p:spPr>
        <p:txBody>
          <a:bodyPr wrap="square" lIns="0" tIns="0" rIns="0" bIns="0" rtlCol="0">
            <a:spAutoFit/>
          </a:bodyPr>
          <a:lstStyle/>
          <a:p>
            <a:pPr marL="0" indent="381635">
              <a:lnSpc>
                <a:spcPct val="138000"/>
              </a:lnSpc>
            </a:pPr>
            <a:r>
              <a:rPr lang="zh-CN" altLang="en-US" sz="2500" b="1" spc="-5" dirty="0">
                <a:solidFill>
                  <a:srgbClr val="221E1F"/>
                </a:solidFill>
                <a:latin typeface="ＭＳ Ｐゴシック"/>
                <a:ea typeface="ＭＳ Ｐゴシック"/>
              </a:rPr>
              <a:t>セルフ</a:t>
            </a:r>
            <a:r>
              <a:rPr lang="zh-CN" altLang="en-US" sz="2500" b="1" dirty="0">
                <a:solidFill>
                  <a:srgbClr val="221E1F"/>
                </a:solidFill>
                <a:latin typeface="ＭＳ Ｐゴシック"/>
                <a:ea typeface="ＭＳ Ｐゴシック"/>
              </a:rPr>
              <a:t>オーダーシステムとの比較</a:t>
            </a:r>
            <a:endParaRPr lang="zh-CN" altLang="en-US" sz="2500" b="1" dirty="0">
              <a:solidFill>
                <a:srgbClr val="221E1F"/>
              </a:solidFill>
              <a:latin typeface="ＭＳ Ｐゴシック"/>
              <a:ea typeface="ＭＳ Ｐゴシック"/>
            </a:endParaRPr>
          </a:p>
          <a:p>
            <a:pPr>
              <a:lnSpc>
                <a:spcPts val="1000"/>
              </a:lnSpc>
            </a:pPr>
            <a:endParaRPr lang="en-US" b="1" dirty="0" smtClean="0">
              <a:ea typeface="ＭＳ Ｐゴシック"/>
            </a:endParaRPr>
          </a:p>
          <a:p>
            <a:pPr>
              <a:lnSpc>
                <a:spcPts val="1000"/>
              </a:lnSpc>
            </a:pPr>
            <a:endParaRPr lang="en-US" b="1" dirty="0" smtClean="0">
              <a:ea typeface="ＭＳ Ｐゴシック"/>
            </a:endParaRPr>
          </a:p>
          <a:p>
            <a:pPr>
              <a:lnSpc>
                <a:spcPts val="1100"/>
              </a:lnSpc>
            </a:pPr>
            <a:endParaRPr lang="en-US" dirty="0" smtClean="0">
              <a:ea typeface="ＭＳ Ｐゴシック"/>
            </a:endParaRPr>
          </a:p>
          <a:p>
            <a:pPr marL="0">
              <a:lnSpc>
                <a:spcPct val="144000"/>
              </a:lnSpc>
            </a:pPr>
            <a:r>
              <a:rPr lang="zh-CN" altLang="en-US" sz="1800" spc="-5" dirty="0">
                <a:solidFill>
                  <a:srgbClr val="5F99D7"/>
                </a:solidFill>
                <a:latin typeface="ＭＳ Ｐゴシック"/>
                <a:ea typeface="ＭＳ Ｐゴシック"/>
              </a:rPr>
              <a:t>セルフオーダーシステ</a:t>
            </a:r>
            <a:r>
              <a:rPr lang="zh-CN" altLang="en-US" sz="1800" dirty="0">
                <a:solidFill>
                  <a:srgbClr val="5F99D7"/>
                </a:solidFill>
                <a:latin typeface="ＭＳ Ｐゴシック"/>
                <a:ea typeface="ＭＳ Ｐゴシック"/>
              </a:rPr>
              <a:t>ムは高額コストがかかります。</a:t>
            </a:r>
            <a:endParaRPr lang="zh-CN" altLang="en-US" sz="1800" dirty="0">
              <a:solidFill>
                <a:srgbClr val="5F99D7"/>
              </a:solidFill>
              <a:latin typeface="ＭＳ Ｐゴシック"/>
              <a:ea typeface="ＭＳ Ｐゴシック"/>
            </a:endParaRPr>
          </a:p>
          <a:p>
            <a:pPr>
              <a:lnSpc>
                <a:spcPts val="915"/>
              </a:lnSpc>
            </a:pPr>
            <a:endParaRPr lang="en-US" dirty="0" smtClean="0">
              <a:ea typeface="ＭＳ Ｐゴシック"/>
            </a:endParaRPr>
          </a:p>
          <a:p>
            <a:pPr marL="0">
              <a:lnSpc>
                <a:spcPct val="100000"/>
              </a:lnSpc>
            </a:pPr>
            <a:r>
              <a:rPr lang="zh-CN" altLang="en-US" sz="1600" spc="-20" dirty="0">
                <a:solidFill>
                  <a:srgbClr val="221E1F"/>
                </a:solidFill>
                <a:latin typeface="ＭＳ Ｐゴシック"/>
                <a:ea typeface="ＭＳ Ｐゴシック"/>
              </a:rPr>
              <a:t>①</a:t>
            </a:r>
            <a:r>
              <a:rPr lang="zh-CN" altLang="en-US" sz="1600" spc="-220" dirty="0">
                <a:solidFill>
                  <a:srgbClr val="221E1F"/>
                </a:solidFill>
                <a:latin typeface="SimSun"/>
                <a:ea typeface="ＭＳ Ｐゴシック"/>
                <a:cs typeface="SimSun"/>
              </a:rPr>
              <a:t> </a:t>
            </a:r>
            <a:r>
              <a:rPr lang="zh-CN" altLang="en-US" sz="1600" spc="-20" dirty="0">
                <a:solidFill>
                  <a:srgbClr val="221E1F"/>
                </a:solidFill>
                <a:latin typeface="ＭＳ Ｐゴシック"/>
                <a:ea typeface="ＭＳ Ｐゴシック"/>
              </a:rPr>
              <a:t>初期費用、</a:t>
            </a:r>
            <a:r>
              <a:rPr lang="zh-CN" altLang="en-US" sz="1600" spc="-25" dirty="0">
                <a:solidFill>
                  <a:srgbClr val="221E1F"/>
                </a:solidFill>
                <a:latin typeface="ＭＳ Ｐゴシック"/>
                <a:ea typeface="ＭＳ Ｐゴシック"/>
              </a:rPr>
              <a:t>導入費用がセルフオーダー端末機は高額です。</a:t>
            </a:r>
            <a:endParaRPr lang="zh-CN" altLang="en-US" sz="1600" spc="-25" dirty="0">
              <a:solidFill>
                <a:srgbClr val="221E1F"/>
              </a:solidFill>
              <a:latin typeface="ＭＳ Ｐゴシック"/>
              <a:ea typeface="ＭＳ Ｐゴシック"/>
            </a:endParaRPr>
          </a:p>
          <a:p>
            <a:pPr marL="0">
              <a:lnSpc>
                <a:spcPct val="100000"/>
              </a:lnSpc>
              <a:spcBef>
                <a:spcPts val="335"/>
              </a:spcBef>
            </a:pPr>
            <a:r>
              <a:rPr lang="zh-CN" altLang="en-US" sz="1600" dirty="0">
                <a:solidFill>
                  <a:srgbClr val="221E1F"/>
                </a:solidFill>
                <a:latin typeface="ＭＳ Ｐゴシック"/>
                <a:ea typeface="ＭＳ Ｐゴシック"/>
              </a:rPr>
              <a:t>②</a:t>
            </a:r>
            <a:r>
              <a:rPr lang="zh-CN" altLang="en-US" sz="1600" spc="-279" dirty="0">
                <a:solidFill>
                  <a:srgbClr val="221E1F"/>
                </a:solidFill>
                <a:latin typeface="SimSun"/>
                <a:ea typeface="ＭＳ Ｐゴシック"/>
                <a:cs typeface="SimSun"/>
              </a:rPr>
              <a:t> </a:t>
            </a:r>
            <a:r>
              <a:rPr lang="zh-CN" altLang="en-US" sz="1600" dirty="0">
                <a:solidFill>
                  <a:srgbClr val="221E1F"/>
                </a:solidFill>
                <a:latin typeface="ＭＳ Ｐゴシック"/>
                <a:ea typeface="ＭＳ Ｐゴシック"/>
              </a:rPr>
              <a:t>通常のセルフオーダーシステムは導入費用や端末の管理や修理代など多額のコストが発生します。</a:t>
            </a:r>
            <a:endParaRPr lang="zh-CN" altLang="en-US" sz="1600" dirty="0">
              <a:solidFill>
                <a:srgbClr val="221E1F"/>
              </a:solidFill>
              <a:latin typeface="ＭＳ Ｐゴシック"/>
              <a:ea typeface="ＭＳ Ｐゴシック"/>
            </a:endParaRPr>
          </a:p>
          <a:p>
            <a:pPr marL="0">
              <a:lnSpc>
                <a:spcPct val="100000"/>
              </a:lnSpc>
              <a:spcBef>
                <a:spcPts val="335"/>
              </a:spcBef>
            </a:pPr>
            <a:r>
              <a:rPr lang="zh-CN" altLang="en-US" sz="1600" dirty="0">
                <a:solidFill>
                  <a:srgbClr val="221E1F"/>
                </a:solidFill>
                <a:latin typeface="ＭＳ Ｐゴシック"/>
                <a:ea typeface="ＭＳ Ｐゴシック"/>
              </a:rPr>
              <a:t>③</a:t>
            </a:r>
            <a:r>
              <a:rPr lang="zh-CN" altLang="en-US" sz="1600" spc="-279" dirty="0">
                <a:solidFill>
                  <a:srgbClr val="221E1F"/>
                </a:solidFill>
                <a:latin typeface="SimSun"/>
                <a:ea typeface="ＭＳ Ｐゴシック"/>
                <a:cs typeface="SimSun"/>
              </a:rPr>
              <a:t> </a:t>
            </a:r>
            <a:r>
              <a:rPr lang="zh-CN" altLang="en-US" sz="1600" dirty="0">
                <a:solidFill>
                  <a:srgbClr val="221E1F"/>
                </a:solidFill>
                <a:latin typeface="ＭＳ Ｐゴシック"/>
                <a:ea typeface="ＭＳ Ｐゴシック"/>
              </a:rPr>
              <a:t>注文の対応を効率化しようとしても故障などの突発的な出費などにより利益が下がります。</a:t>
            </a:r>
            <a:endParaRPr lang="zh-CN" altLang="en-US" sz="1600" dirty="0">
              <a:solidFill>
                <a:srgbClr val="221E1F"/>
              </a:solidFill>
              <a:latin typeface="ＭＳ Ｐゴシック"/>
              <a:ea typeface="ＭＳ Ｐゴシック"/>
            </a:endParaRPr>
          </a:p>
          <a:p>
            <a:pPr marL="0" indent="3484245">
              <a:lnSpc>
                <a:spcPct val="100000"/>
              </a:lnSpc>
              <a:spcBef>
                <a:spcPts val="335"/>
              </a:spcBef>
            </a:pPr>
            <a:r>
              <a:rPr lang="zh-CN" altLang="en-US" sz="1600" spc="-5" dirty="0">
                <a:solidFill>
                  <a:srgbClr val="221E1F"/>
                </a:solidFill>
                <a:latin typeface="ＭＳ Ｐゴシック"/>
                <a:ea typeface="ＭＳ Ｐゴシック"/>
              </a:rPr>
              <a:t>（お客</a:t>
            </a:r>
            <a:r>
              <a:rPr lang="zh-CN" altLang="en-US" sz="1600" dirty="0">
                <a:solidFill>
                  <a:srgbClr val="221E1F"/>
                </a:solidFill>
                <a:latin typeface="ＭＳ Ｐゴシック"/>
                <a:ea typeface="ＭＳ Ｐゴシック"/>
              </a:rPr>
              <a:t>様が端末に水をこぼして修理代８万円かかった例など）</a:t>
            </a:r>
            <a:endParaRPr lang="zh-CN" altLang="en-US" sz="1600" dirty="0">
              <a:solidFill>
                <a:srgbClr val="221E1F"/>
              </a:solidFill>
              <a:latin typeface="ＭＳ Ｐゴシック"/>
              <a:ea typeface="ＭＳ Ｐゴシック"/>
            </a:endParaRPr>
          </a:p>
          <a:p>
            <a:pPr>
              <a:lnSpc>
                <a:spcPts val="1000"/>
              </a:lnSpc>
            </a:pPr>
            <a:endParaRPr lang="en-US" dirty="0" smtClean="0">
              <a:ea typeface="ＭＳ Ｐゴシック"/>
            </a:endParaRPr>
          </a:p>
          <a:p>
            <a:pPr>
              <a:lnSpc>
                <a:spcPts val="1000"/>
              </a:lnSpc>
            </a:pPr>
            <a:endParaRPr lang="en-US" dirty="0" smtClean="0">
              <a:ea typeface="ＭＳ Ｐゴシック"/>
            </a:endParaRPr>
          </a:p>
          <a:p>
            <a:pPr>
              <a:lnSpc>
                <a:spcPts val="1000"/>
              </a:lnSpc>
            </a:pPr>
            <a:endParaRPr lang="en-US" dirty="0" smtClean="0">
              <a:ea typeface="ＭＳ Ｐゴシック"/>
            </a:endParaRPr>
          </a:p>
          <a:p>
            <a:pPr>
              <a:lnSpc>
                <a:spcPts val="1000"/>
              </a:lnSpc>
            </a:pPr>
            <a:endParaRPr lang="en-US" dirty="0" smtClean="0">
              <a:ea typeface="ＭＳ Ｐゴシック"/>
            </a:endParaRPr>
          </a:p>
          <a:p>
            <a:pPr>
              <a:lnSpc>
                <a:spcPts val="1000"/>
              </a:lnSpc>
            </a:pPr>
            <a:endParaRPr lang="en-US" dirty="0" smtClean="0">
              <a:ea typeface="ＭＳ Ｐゴシック"/>
            </a:endParaRPr>
          </a:p>
          <a:p>
            <a:pPr>
              <a:lnSpc>
                <a:spcPts val="1255"/>
              </a:lnSpc>
            </a:pPr>
            <a:endParaRPr lang="en-US" dirty="0" smtClean="0">
              <a:ea typeface="ＭＳ Ｐゴシック"/>
            </a:endParaRPr>
          </a:p>
          <a:p>
            <a:pPr marL="0">
              <a:lnSpc>
                <a:spcPct val="100000"/>
              </a:lnSpc>
            </a:pPr>
            <a:r>
              <a:rPr lang="zh-CN" altLang="en-US" sz="1700" spc="50" dirty="0">
                <a:solidFill>
                  <a:srgbClr val="EE3B1D"/>
                </a:solidFill>
                <a:latin typeface="ＭＳ Ｐゴシック"/>
                <a:ea typeface="ＭＳ Ｐゴシック"/>
              </a:rPr>
              <a:t>解決：</a:t>
            </a:r>
            <a:r>
              <a:rPr lang="zh-CN" altLang="en-US" sz="1800" spc="55" dirty="0">
                <a:solidFill>
                  <a:srgbClr val="5F99D7"/>
                </a:solidFill>
                <a:latin typeface="ＭＳ Ｐゴシック"/>
                <a:ea typeface="ＭＳ Ｐゴシック"/>
              </a:rPr>
              <a:t>QRコード注文</a:t>
            </a:r>
            <a:r>
              <a:rPr lang="zh-CN" altLang="en-US" sz="1800" spc="44" dirty="0">
                <a:solidFill>
                  <a:srgbClr val="5F99D7"/>
                </a:solidFill>
                <a:latin typeface="ＭＳ Ｐゴシック"/>
                <a:ea typeface="ＭＳ Ｐゴシック"/>
              </a:rPr>
              <a:t>システム導入</a:t>
            </a:r>
            <a:endParaRPr lang="zh-CN" altLang="en-US" sz="1800" spc="44" dirty="0">
              <a:solidFill>
                <a:srgbClr val="5F99D7"/>
              </a:solidFill>
              <a:latin typeface="ＭＳ Ｐゴシック"/>
              <a:ea typeface="ＭＳ Ｐゴシック"/>
            </a:endParaRPr>
          </a:p>
          <a:p>
            <a:pPr>
              <a:lnSpc>
                <a:spcPts val="595"/>
              </a:lnSpc>
            </a:pPr>
            <a:endParaRPr lang="en-US" dirty="0" smtClean="0">
              <a:ea typeface="ＭＳ Ｐゴシック"/>
            </a:endParaRPr>
          </a:p>
          <a:p>
            <a:pPr marL="0" indent="592455">
              <a:lnSpc>
                <a:spcPct val="100000"/>
              </a:lnSpc>
            </a:pPr>
            <a:r>
              <a:rPr lang="zh-CN" altLang="en-US" sz="1600" dirty="0">
                <a:solidFill>
                  <a:srgbClr val="EE3B1D"/>
                </a:solidFill>
                <a:latin typeface="ＭＳ Ｐゴシック"/>
                <a:ea typeface="ＭＳ Ｐゴシック"/>
              </a:rPr>
              <a:t>お客様が自分のスマホでお店のQRコードを読み込み、</a:t>
            </a:r>
            <a:r>
              <a:rPr lang="zh-CN" altLang="en-US" sz="1600" spc="15" dirty="0">
                <a:solidFill>
                  <a:srgbClr val="EE3B1D"/>
                </a:solidFill>
                <a:latin typeface="ＭＳ Ｐゴシック"/>
                <a:ea typeface="ＭＳ Ｐゴシック"/>
              </a:rPr>
              <a:t>簡単に注文できる</a:t>
            </a:r>
            <a:r>
              <a:rPr lang="zh-CN" altLang="en-US" sz="1600" spc="10" dirty="0">
                <a:solidFill>
                  <a:srgbClr val="EE3B1D"/>
                </a:solidFill>
                <a:latin typeface="ＭＳ Ｐゴシック"/>
                <a:ea typeface="ＭＳ Ｐゴシック"/>
              </a:rPr>
              <a:t>ようになります。</a:t>
            </a:r>
            <a:endParaRPr lang="zh-CN" altLang="en-US" sz="1600" spc="10" dirty="0">
              <a:solidFill>
                <a:srgbClr val="EE3B1D"/>
              </a:solidFill>
              <a:latin typeface="ＭＳ Ｐゴシック"/>
              <a:ea typeface="ＭＳ Ｐゴシック"/>
            </a:endParaRPr>
          </a:p>
          <a:p>
            <a:pPr>
              <a:lnSpc>
                <a:spcPts val="1460"/>
              </a:lnSpc>
            </a:pPr>
            <a:endParaRPr lang="en-US" dirty="0" smtClean="0">
              <a:ea typeface="ＭＳ Ｐゴシック"/>
            </a:endParaRPr>
          </a:p>
          <a:p>
            <a:pPr marL="610235" hangingPunct="0">
              <a:lnSpc>
                <a:spcPct val="116000"/>
              </a:lnSpc>
            </a:pPr>
            <a:r>
              <a:rPr lang="zh-CN" altLang="en-US" sz="1600" spc="-5" dirty="0">
                <a:solidFill>
                  <a:srgbClr val="EE3B1D"/>
                </a:solidFill>
                <a:latin typeface="ＭＳ Ｐゴシック"/>
                <a:ea typeface="ＭＳ Ｐゴシック"/>
              </a:rPr>
              <a:t>①</a:t>
            </a:r>
            <a:r>
              <a:rPr lang="zh-CN" altLang="en-US" sz="1600" spc="-239" dirty="0">
                <a:solidFill>
                  <a:srgbClr val="EE3B1D"/>
                </a:solidFill>
                <a:latin typeface="SimSun"/>
                <a:ea typeface="ＭＳ Ｐゴシック"/>
                <a:cs typeface="SimSun"/>
              </a:rPr>
              <a:t> </a:t>
            </a:r>
            <a:r>
              <a:rPr lang="zh-CN" altLang="en-US" sz="1600" spc="-5" dirty="0">
                <a:solidFill>
                  <a:srgbClr val="EE3B1D"/>
                </a:solidFill>
                <a:latin typeface="ＭＳ Ｐゴシック"/>
                <a:ea typeface="ＭＳ Ｐゴシック"/>
              </a:rPr>
              <a:t>導入コストが安く端末故障の心配も一切不要です。</a:t>
            </a:r>
            <a:br>
              <a:rPr dirty="0">
                <a:ea typeface="ＭＳ Ｐゴシック"/>
              </a:rPr>
            </a:br>
            <a:r>
              <a:rPr lang="zh-CN" altLang="en-US" sz="1600" dirty="0">
                <a:solidFill>
                  <a:srgbClr val="EE3B1D"/>
                </a:solidFill>
                <a:latin typeface="ＭＳ Ｐゴシック"/>
                <a:ea typeface="ＭＳ Ｐゴシック"/>
              </a:rPr>
              <a:t>②</a:t>
            </a:r>
            <a:r>
              <a:rPr lang="zh-CN" altLang="en-US" sz="1600" spc="-304" dirty="0">
                <a:solidFill>
                  <a:srgbClr val="EE3B1D"/>
                </a:solidFill>
                <a:latin typeface="SimSun"/>
                <a:ea typeface="ＭＳ Ｐゴシック"/>
                <a:cs typeface="SimSun"/>
              </a:rPr>
              <a:t> </a:t>
            </a:r>
            <a:r>
              <a:rPr lang="zh-CN" altLang="en-US" sz="1600" dirty="0">
                <a:solidFill>
                  <a:srgbClr val="EE3B1D"/>
                </a:solidFill>
                <a:latin typeface="ＭＳ Ｐゴシック"/>
                <a:ea typeface="ＭＳ Ｐゴシック"/>
              </a:rPr>
              <a:t>導入設定初期費用０円キャンペーン中！</a:t>
            </a:r>
            <a:endParaRPr lang="zh-CN" altLang="en-US" sz="1600" dirty="0">
              <a:solidFill>
                <a:srgbClr val="EE3B1D"/>
              </a:solidFill>
              <a:latin typeface="ＭＳ Ｐゴシック"/>
              <a:ea typeface="ＭＳ Ｐゴシック"/>
            </a:endParaRPr>
          </a:p>
          <a:p>
            <a:pPr marL="609600" hangingPunct="0">
              <a:lnSpc>
                <a:spcPct val="116000"/>
              </a:lnSpc>
            </a:pPr>
            <a:r>
              <a:rPr lang="zh-CN" altLang="en-US" sz="1600" spc="-5" dirty="0">
                <a:solidFill>
                  <a:srgbClr val="EE3B1D"/>
                </a:solidFill>
                <a:latin typeface="ＭＳ Ｐゴシック"/>
                <a:ea typeface="ＭＳ Ｐゴシック"/>
              </a:rPr>
              <a:t>③</a:t>
            </a:r>
            <a:r>
              <a:rPr lang="zh-CN" altLang="en-US" sz="1600" spc="-229" dirty="0">
                <a:solidFill>
                  <a:srgbClr val="EE3B1D"/>
                </a:solidFill>
                <a:latin typeface="SimSun"/>
                <a:ea typeface="ＭＳ Ｐゴシック"/>
                <a:cs typeface="SimSun"/>
              </a:rPr>
              <a:t> </a:t>
            </a:r>
            <a:r>
              <a:rPr lang="zh-CN" altLang="en-US" sz="1600" spc="-5" dirty="0">
                <a:solidFill>
                  <a:srgbClr val="EE3B1D"/>
                </a:solidFill>
                <a:latin typeface="ＭＳ Ｐゴシック"/>
                <a:ea typeface="ＭＳ Ｐゴシック"/>
              </a:rPr>
              <a:t>現在使ってるパソコンやプリンターなどそのまま使えます。</a:t>
            </a:r>
            <a:br>
              <a:rPr dirty="0">
                <a:ea typeface="ＭＳ Ｐゴシック"/>
              </a:rPr>
            </a:br>
            <a:r>
              <a:rPr lang="zh-CN" altLang="en-US" sz="1600" spc="-5" dirty="0">
                <a:solidFill>
                  <a:srgbClr val="EE3B1D"/>
                </a:solidFill>
                <a:latin typeface="ＭＳ Ｐゴシック"/>
                <a:ea typeface="ＭＳ Ｐゴシック"/>
              </a:rPr>
              <a:t>④</a:t>
            </a:r>
            <a:r>
              <a:rPr lang="zh-CN" altLang="en-US" sz="1600" spc="-250" dirty="0">
                <a:solidFill>
                  <a:srgbClr val="EE3B1D"/>
                </a:solidFill>
                <a:latin typeface="SimSun"/>
                <a:ea typeface="ＭＳ Ｐゴシック"/>
                <a:cs typeface="SimSun"/>
              </a:rPr>
              <a:t> </a:t>
            </a:r>
            <a:r>
              <a:rPr lang="zh-CN" altLang="en-US" sz="1600" spc="-5" dirty="0">
                <a:solidFill>
                  <a:srgbClr val="EE3B1D"/>
                </a:solidFill>
                <a:latin typeface="ＭＳ Ｐゴシック"/>
                <a:ea typeface="ＭＳ Ｐゴシック"/>
              </a:rPr>
              <a:t>お店側はいつでも自由にメニューの追加や変更ができます。</a:t>
            </a:r>
            <a:endParaRPr lang="zh-CN" altLang="en-US" sz="1600" spc="-5" dirty="0">
              <a:solidFill>
                <a:srgbClr val="EE3B1D"/>
              </a:solidFill>
              <a:latin typeface="ＭＳ Ｐゴシック"/>
              <a:ea typeface="ＭＳ Ｐゴシック"/>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Freeform 42"/>
          <p:cNvSpPr/>
          <p:nvPr/>
        </p:nvSpPr>
        <p:spPr>
          <a:xfrm>
            <a:off x="527050" y="1060450"/>
            <a:ext cx="717550" cy="425450"/>
          </a:xfrm>
          <a:custGeom>
            <a:avLst/>
            <a:gdLst>
              <a:gd name="connsiteX0" fmla="*/ 14719 w 717550"/>
              <a:gd name="connsiteY0" fmla="*/ 435025 h 425450"/>
              <a:gd name="connsiteX1" fmla="*/ 725512 w 717550"/>
              <a:gd name="connsiteY1" fmla="*/ 435025 h 425450"/>
              <a:gd name="connsiteX2" fmla="*/ 725512 w 717550"/>
              <a:gd name="connsiteY2" fmla="*/ 18059 h 425450"/>
              <a:gd name="connsiteX3" fmla="*/ 14719 w 717550"/>
              <a:gd name="connsiteY3" fmla="*/ 18059 h 425450"/>
              <a:gd name="connsiteX4" fmla="*/ 14719 w 717550"/>
              <a:gd name="connsiteY4" fmla="*/ 435025 h 425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 h="425450">
                <a:moveTo>
                  <a:pt x="14719" y="435025"/>
                </a:moveTo>
                <a:lnTo>
                  <a:pt x="725512" y="435025"/>
                </a:lnTo>
                <a:lnTo>
                  <a:pt x="725512" y="18059"/>
                </a:lnTo>
                <a:lnTo>
                  <a:pt x="14719" y="18059"/>
                </a:lnTo>
                <a:lnTo>
                  <a:pt x="14719" y="43502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44" name="Picture 44"/>
          <p:cNvPicPr>
            <a:picLocks noChangeAspect="1"/>
          </p:cNvPicPr>
          <p:nvPr/>
        </p:nvPicPr>
        <p:blipFill>
          <a:blip r:embed="rId1"/>
          <a:stretch>
            <a:fillRect/>
          </a:stretch>
        </p:blipFill>
        <p:spPr>
          <a:xfrm>
            <a:off x="2217420" y="3246120"/>
            <a:ext cx="3093720" cy="3589020"/>
          </a:xfrm>
          <a:prstGeom prst="rect">
            <a:avLst/>
          </a:prstGeom>
        </p:spPr>
      </p:pic>
      <p:sp>
        <p:nvSpPr>
          <p:cNvPr id="2" name="Freeform 44"/>
          <p:cNvSpPr/>
          <p:nvPr/>
        </p:nvSpPr>
        <p:spPr>
          <a:xfrm>
            <a:off x="538175" y="1541475"/>
            <a:ext cx="5392724" cy="20624"/>
          </a:xfrm>
          <a:custGeom>
            <a:avLst/>
            <a:gdLst>
              <a:gd name="connsiteX0" fmla="*/ 5397531 w 5392724"/>
              <a:gd name="connsiteY0" fmla="*/ 16242 h 20624"/>
              <a:gd name="connsiteX1" fmla="*/ 8922 w 5392724"/>
              <a:gd name="connsiteY1" fmla="*/ 16242 h 20624"/>
            </a:gdLst>
            <a:ahLst/>
            <a:cxnLst>
              <a:cxn ang="0">
                <a:pos x="connsiteX0" y="connsiteY0"/>
              </a:cxn>
              <a:cxn ang="0">
                <a:pos x="connsiteX1" y="connsiteY1"/>
              </a:cxn>
            </a:cxnLst>
            <a:rect l="l" t="t" r="r" b="b"/>
            <a:pathLst>
              <a:path w="5392724" h="20624">
                <a:moveTo>
                  <a:pt x="5397531" y="16242"/>
                </a:moveTo>
                <a:lnTo>
                  <a:pt x="8922" y="16242"/>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Freeform 45"/>
          <p:cNvSpPr/>
          <p:nvPr/>
        </p:nvSpPr>
        <p:spPr>
          <a:xfrm>
            <a:off x="5884875" y="1516075"/>
            <a:ext cx="71424" cy="71424"/>
          </a:xfrm>
          <a:custGeom>
            <a:avLst/>
            <a:gdLst>
              <a:gd name="connsiteX0" fmla="*/ 50831 w 71424"/>
              <a:gd name="connsiteY0" fmla="*/ 11162 h 71424"/>
              <a:gd name="connsiteX1" fmla="*/ 20351 w 71424"/>
              <a:gd name="connsiteY1" fmla="*/ 41642 h 71424"/>
              <a:gd name="connsiteX2" fmla="*/ 50831 w 71424"/>
              <a:gd name="connsiteY2" fmla="*/ 72122 h 71424"/>
              <a:gd name="connsiteX3" fmla="*/ 81312 w 71424"/>
              <a:gd name="connsiteY3" fmla="*/ 41642 h 71424"/>
              <a:gd name="connsiteX4" fmla="*/ 50831 w 71424"/>
              <a:gd name="connsiteY4" fmla="*/ 11162 h 7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24" h="71424">
                <a:moveTo>
                  <a:pt x="50831" y="11162"/>
                </a:moveTo>
                <a:cubicBezTo>
                  <a:pt x="33991" y="11162"/>
                  <a:pt x="20351" y="24802"/>
                  <a:pt x="20351" y="41642"/>
                </a:cubicBezTo>
                <a:cubicBezTo>
                  <a:pt x="20351" y="58482"/>
                  <a:pt x="33991" y="72122"/>
                  <a:pt x="50831" y="72122"/>
                </a:cubicBezTo>
                <a:cubicBezTo>
                  <a:pt x="67672" y="72122"/>
                  <a:pt x="81312" y="58482"/>
                  <a:pt x="81312" y="41642"/>
                </a:cubicBezTo>
                <a:cubicBezTo>
                  <a:pt x="81312" y="24802"/>
                  <a:pt x="67672" y="11162"/>
                  <a:pt x="50831" y="11162"/>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47" name="Picture 47"/>
          <p:cNvPicPr>
            <a:picLocks noChangeAspect="1"/>
          </p:cNvPicPr>
          <p:nvPr/>
        </p:nvPicPr>
        <p:blipFill>
          <a:blip r:embed="rId2"/>
          <a:stretch>
            <a:fillRect/>
          </a:stretch>
        </p:blipFill>
        <p:spPr>
          <a:xfrm>
            <a:off x="7170420" y="2049780"/>
            <a:ext cx="3147060" cy="4686300"/>
          </a:xfrm>
          <a:prstGeom prst="rect">
            <a:avLst/>
          </a:prstGeom>
        </p:spPr>
      </p:pic>
      <p:sp>
        <p:nvSpPr>
          <p:cNvPr id="3" name="Freeform 47"/>
          <p:cNvSpPr/>
          <p:nvPr/>
        </p:nvSpPr>
        <p:spPr>
          <a:xfrm>
            <a:off x="7167574" y="2062175"/>
            <a:ext cx="3119424" cy="4656124"/>
          </a:xfrm>
          <a:custGeom>
            <a:avLst/>
            <a:gdLst>
              <a:gd name="connsiteX0" fmla="*/ 3103754 w 3119424"/>
              <a:gd name="connsiteY0" fmla="*/ 4658648 h 4656124"/>
              <a:gd name="connsiteX1" fmla="*/ 45467 w 3119424"/>
              <a:gd name="connsiteY1" fmla="*/ 4658648 h 4656124"/>
              <a:gd name="connsiteX2" fmla="*/ 20067 w 3119424"/>
              <a:gd name="connsiteY2" fmla="*/ 4633248 h 4656124"/>
              <a:gd name="connsiteX3" fmla="*/ 20067 w 3119424"/>
              <a:gd name="connsiteY3" fmla="*/ 33397 h 4656124"/>
              <a:gd name="connsiteX4" fmla="*/ 45467 w 3119424"/>
              <a:gd name="connsiteY4" fmla="*/ 7997 h 4656124"/>
              <a:gd name="connsiteX5" fmla="*/ 3103754 w 3119424"/>
              <a:gd name="connsiteY5" fmla="*/ 7997 h 4656124"/>
              <a:gd name="connsiteX6" fmla="*/ 3129154 w 3119424"/>
              <a:gd name="connsiteY6" fmla="*/ 33397 h 4656124"/>
              <a:gd name="connsiteX7" fmla="*/ 3129154 w 3119424"/>
              <a:gd name="connsiteY7" fmla="*/ 4633248 h 4656124"/>
              <a:gd name="connsiteX8" fmla="*/ 3103754 w 3119424"/>
              <a:gd name="connsiteY8" fmla="*/ 4658648 h 4656124"/>
              <a:gd name="connsiteX9" fmla="*/ 3103754 w 3119424"/>
              <a:gd name="connsiteY9" fmla="*/ 4658648 h 4656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9424" h="4656124">
                <a:moveTo>
                  <a:pt x="3103754" y="4658648"/>
                </a:moveTo>
                <a:lnTo>
                  <a:pt x="45467" y="4658648"/>
                </a:lnTo>
                <a:cubicBezTo>
                  <a:pt x="31498" y="4658648"/>
                  <a:pt x="20067" y="4647219"/>
                  <a:pt x="20067" y="4633248"/>
                </a:cubicBezTo>
                <a:lnTo>
                  <a:pt x="20067" y="33397"/>
                </a:lnTo>
                <a:cubicBezTo>
                  <a:pt x="20067" y="19427"/>
                  <a:pt x="31498" y="7997"/>
                  <a:pt x="45467" y="7997"/>
                </a:cubicBezTo>
                <a:lnTo>
                  <a:pt x="3103754" y="7997"/>
                </a:lnTo>
                <a:cubicBezTo>
                  <a:pt x="3117725" y="7997"/>
                  <a:pt x="3129154" y="19427"/>
                  <a:pt x="3129154" y="33397"/>
                </a:cubicBezTo>
                <a:lnTo>
                  <a:pt x="3129154" y="4633248"/>
                </a:lnTo>
                <a:cubicBezTo>
                  <a:pt x="3129154" y="4647219"/>
                  <a:pt x="3117725" y="4658648"/>
                  <a:pt x="3103754" y="4658648"/>
                </a:cubicBezTo>
                <a:lnTo>
                  <a:pt x="3103754" y="4658648"/>
                </a:lnTo>
                <a:close/>
              </a:path>
            </a:pathLst>
          </a:custGeom>
          <a:solidFill>
            <a:srgbClr val="000062">
              <a:alpha val="0"/>
            </a:srgbClr>
          </a:solidFill>
          <a:ln w="6350">
            <a:solidFill>
              <a:srgbClr val="7A7778">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8"/>
          <p:cNvSpPr txBox="1"/>
          <p:nvPr/>
        </p:nvSpPr>
        <p:spPr>
          <a:xfrm>
            <a:off x="719998" y="976347"/>
            <a:ext cx="6342770" cy="2240100"/>
          </a:xfrm>
          <a:prstGeom prst="rect">
            <a:avLst/>
          </a:prstGeom>
          <a:noFill/>
        </p:spPr>
        <p:txBody>
          <a:bodyPr wrap="square" lIns="0" tIns="0" rIns="0" bIns="0" rtlCol="0">
            <a:spAutoFit/>
          </a:bodyPr>
          <a:lstStyle/>
          <a:p>
            <a:pPr marL="0" indent="652145">
              <a:lnSpc>
                <a:spcPct val="138000"/>
              </a:lnSpc>
            </a:pPr>
            <a:r>
              <a:rPr lang="zh-CN" altLang="en-US" sz="2500" b="1" spc="109" dirty="0">
                <a:solidFill>
                  <a:srgbClr val="221E1F"/>
                </a:solidFill>
                <a:latin typeface="ＭＳ Ｐゴシック"/>
                <a:ea typeface="ＭＳ Ｐゴシック"/>
              </a:rPr>
              <a:t>利</a:t>
            </a:r>
            <a:r>
              <a:rPr lang="zh-CN" altLang="en-US" sz="2500" b="1" spc="104" dirty="0">
                <a:solidFill>
                  <a:srgbClr val="221E1F"/>
                </a:solidFill>
                <a:latin typeface="ＭＳ Ｐゴシック"/>
                <a:ea typeface="ＭＳ Ｐゴシック"/>
              </a:rPr>
              <a:t>便性サービス</a:t>
            </a:r>
            <a:endParaRPr lang="zh-CN" altLang="en-US" sz="2500" b="1" spc="104" dirty="0">
              <a:solidFill>
                <a:srgbClr val="221E1F"/>
              </a:solidFill>
              <a:latin typeface="ＭＳ Ｐゴシック"/>
              <a:ea typeface="ＭＳ Ｐゴシック"/>
            </a:endParaRPr>
          </a:p>
          <a:p>
            <a:pPr>
              <a:lnSpc>
                <a:spcPts val="1000"/>
              </a:lnSpc>
            </a:pPr>
            <a:endParaRPr lang="en-US" dirty="0" smtClean="0">
              <a:ea typeface="ＭＳ Ｐゴシック"/>
            </a:endParaRPr>
          </a:p>
          <a:p>
            <a:pPr>
              <a:lnSpc>
                <a:spcPts val="1370"/>
              </a:lnSpc>
            </a:pPr>
            <a:endParaRPr lang="en-US" dirty="0" smtClean="0">
              <a:ea typeface="ＭＳ Ｐゴシック"/>
            </a:endParaRPr>
          </a:p>
          <a:p>
            <a:pPr marL="0" indent="97155">
              <a:lnSpc>
                <a:spcPct val="100000"/>
              </a:lnSpc>
            </a:pPr>
            <a:r>
              <a:rPr lang="zh-CN" altLang="en-US" sz="1600" spc="10" dirty="0">
                <a:solidFill>
                  <a:srgbClr val="221E1F"/>
                </a:solidFill>
                <a:latin typeface="ＭＳ Ｐゴシック"/>
                <a:ea typeface="ＭＳ Ｐゴシック"/>
              </a:rPr>
              <a:t>訪日外国観光客にしっかり対応、</a:t>
            </a:r>
            <a:r>
              <a:rPr lang="zh-CN" altLang="en-US" sz="1600" spc="15" dirty="0">
                <a:solidFill>
                  <a:srgbClr val="221E1F"/>
                </a:solidFill>
                <a:latin typeface="ＭＳ Ｐゴシック"/>
                <a:ea typeface="ＭＳ Ｐゴシック"/>
              </a:rPr>
              <a:t>お店のQ</a:t>
            </a:r>
            <a:r>
              <a:rPr lang="zh-CN" altLang="en-US" sz="1600" spc="10" dirty="0">
                <a:solidFill>
                  <a:srgbClr val="221E1F"/>
                </a:solidFill>
                <a:latin typeface="ＭＳ Ｐゴシック"/>
                <a:ea typeface="ＭＳ Ｐゴシック"/>
              </a:rPr>
              <a:t>Rコードを読み</a:t>
            </a:r>
            <a:endParaRPr lang="zh-CN" altLang="en-US" sz="1600" spc="10" dirty="0">
              <a:solidFill>
                <a:srgbClr val="221E1F"/>
              </a:solidFill>
              <a:latin typeface="ＭＳ Ｐゴシック"/>
              <a:ea typeface="ＭＳ Ｐゴシック"/>
            </a:endParaRPr>
          </a:p>
          <a:p>
            <a:pPr marL="0" indent="97155">
              <a:lnSpc>
                <a:spcPct val="100000"/>
              </a:lnSpc>
              <a:spcBef>
                <a:spcPts val="295"/>
              </a:spcBef>
            </a:pPr>
            <a:r>
              <a:rPr lang="zh-CN" altLang="en-US" sz="1600" spc="-20" dirty="0">
                <a:solidFill>
                  <a:srgbClr val="221E1F"/>
                </a:solidFill>
                <a:latin typeface="ＭＳ Ｐゴシック"/>
                <a:ea typeface="ＭＳ Ｐゴシック"/>
              </a:rPr>
              <a:t>➡</a:t>
            </a:r>
            <a:r>
              <a:rPr lang="zh-CN" altLang="en-US" sz="1600" spc="-284" dirty="0">
                <a:solidFill>
                  <a:srgbClr val="221E1F"/>
                </a:solidFill>
                <a:latin typeface="SimSun"/>
                <a:ea typeface="ＭＳ Ｐゴシック"/>
                <a:cs typeface="SimSun"/>
              </a:rPr>
              <a:t> </a:t>
            </a:r>
            <a:r>
              <a:rPr lang="zh-CN" altLang="en-US" sz="1600" spc="-20" dirty="0">
                <a:solidFill>
                  <a:srgbClr val="221E1F"/>
                </a:solidFill>
                <a:latin typeface="ＭＳ Ｐゴシック"/>
                <a:ea typeface="ＭＳ Ｐゴシック"/>
              </a:rPr>
              <a:t>言語を選びパスワードを設置後、メニュ選択画面に入ります。</a:t>
            </a:r>
            <a:endParaRPr lang="zh-CN" altLang="en-US" sz="1600" spc="-20" dirty="0">
              <a:solidFill>
                <a:srgbClr val="221E1F"/>
              </a:solidFill>
              <a:latin typeface="ＭＳ Ｐゴシック"/>
              <a:ea typeface="ＭＳ Ｐゴシック"/>
            </a:endParaRPr>
          </a:p>
          <a:p>
            <a:pPr marL="0">
              <a:lnSpc>
                <a:spcPct val="100000"/>
              </a:lnSpc>
              <a:spcBef>
                <a:spcPts val="295"/>
              </a:spcBef>
            </a:pPr>
            <a:r>
              <a:rPr lang="zh-CN" altLang="en-US" sz="1600" spc="-80" dirty="0">
                <a:solidFill>
                  <a:srgbClr val="221E1F"/>
                </a:solidFill>
                <a:latin typeface="ＭＳ Ｐゴシック"/>
                <a:ea typeface="ＭＳ Ｐゴシック"/>
              </a:rPr>
              <a:t>（中国語、</a:t>
            </a:r>
            <a:r>
              <a:rPr lang="zh-CN" altLang="en-US" sz="1600" spc="-85" dirty="0">
                <a:solidFill>
                  <a:srgbClr val="221E1F"/>
                </a:solidFill>
                <a:latin typeface="ＭＳ Ｐゴシック"/>
                <a:ea typeface="ＭＳ Ｐゴシック"/>
              </a:rPr>
              <a:t>英語、</a:t>
            </a:r>
            <a:r>
              <a:rPr lang="zh-CN" altLang="en-US" sz="1600" spc="-80" dirty="0">
                <a:solidFill>
                  <a:srgbClr val="221E1F"/>
                </a:solidFill>
                <a:latin typeface="ＭＳ Ｐゴシック"/>
                <a:ea typeface="ＭＳ Ｐゴシック"/>
              </a:rPr>
              <a:t>韓国語、</a:t>
            </a:r>
            <a:r>
              <a:rPr lang="zh-CN" altLang="en-US" sz="1600" spc="-85" dirty="0">
                <a:solidFill>
                  <a:srgbClr val="221E1F"/>
                </a:solidFill>
                <a:latin typeface="ＭＳ Ｐゴシック"/>
                <a:ea typeface="ＭＳ Ｐゴシック"/>
              </a:rPr>
              <a:t>日本語）</a:t>
            </a:r>
            <a:r>
              <a:rPr lang="zh-CN" altLang="en-US" sz="1600" spc="-80" dirty="0">
                <a:solidFill>
                  <a:srgbClr val="221E1F"/>
                </a:solidFill>
                <a:latin typeface="ＭＳ Ｐゴシック"/>
                <a:ea typeface="ＭＳ Ｐゴシック"/>
              </a:rPr>
              <a:t>4ヵ国語から選択</a:t>
            </a:r>
            <a:r>
              <a:rPr lang="zh-CN" altLang="en-US" sz="1600" spc="-75" dirty="0">
                <a:solidFill>
                  <a:srgbClr val="221E1F"/>
                </a:solidFill>
                <a:latin typeface="ＭＳ Ｐゴシック"/>
                <a:ea typeface="ＭＳ Ｐゴシック"/>
              </a:rPr>
              <a:t>できます。</a:t>
            </a:r>
            <a:endParaRPr lang="zh-CN" altLang="en-US" sz="1600" spc="-75" dirty="0">
              <a:solidFill>
                <a:srgbClr val="221E1F"/>
              </a:solidFill>
              <a:latin typeface="ＭＳ Ｐゴシック"/>
              <a:ea typeface="ＭＳ Ｐゴシック"/>
            </a:endParaRPr>
          </a:p>
          <a:p>
            <a:pPr marL="97155" hangingPunct="0">
              <a:lnSpc>
                <a:spcPct val="115000"/>
              </a:lnSpc>
              <a:spcBef>
                <a:spcPts val="145"/>
              </a:spcBef>
            </a:pPr>
            <a:r>
              <a:rPr lang="zh-CN" altLang="en-US" sz="1600" spc="25" dirty="0">
                <a:solidFill>
                  <a:srgbClr val="221E1F"/>
                </a:solidFill>
                <a:latin typeface="ＭＳ Ｐゴシック"/>
                <a:ea typeface="ＭＳ Ｐゴシック"/>
              </a:rPr>
              <a:t>2018年のデータによると、</a:t>
            </a:r>
            <a:r>
              <a:rPr lang="zh-CN" altLang="en-US" sz="1600" spc="40" dirty="0">
                <a:solidFill>
                  <a:srgbClr val="221E1F"/>
                </a:solidFill>
                <a:latin typeface="ＭＳ Ｐゴシック"/>
                <a:ea typeface="ＭＳ Ｐゴシック"/>
              </a:rPr>
              <a:t>この4</a:t>
            </a:r>
            <a:r>
              <a:rPr lang="zh-CN" altLang="en-US" sz="1600" spc="34" dirty="0">
                <a:solidFill>
                  <a:srgbClr val="221E1F"/>
                </a:solidFill>
                <a:latin typeface="ＭＳ Ｐゴシック"/>
                <a:ea typeface="ＭＳ Ｐゴシック"/>
              </a:rPr>
              <a:t>ヵ国で訪日観光客の8割をカバー</a:t>
            </a:r>
            <a:r>
              <a:rPr lang="zh-CN" altLang="en-US" sz="1600" spc="34" dirty="0" smtClean="0">
                <a:solidFill>
                  <a:srgbClr val="221E1F"/>
                </a:solidFill>
                <a:latin typeface="ＭＳ Ｐゴシック"/>
                <a:ea typeface="ＭＳ Ｐゴシック"/>
              </a:rPr>
              <a:t>。</a:t>
            </a:r>
            <a:endParaRPr lang="en-US" altLang="zh-CN" sz="1600" spc="34" dirty="0" smtClean="0">
              <a:solidFill>
                <a:srgbClr val="221E1F"/>
              </a:solidFill>
              <a:latin typeface="ＭＳ Ｐゴシック"/>
              <a:ea typeface="ＭＳ Ｐゴシック"/>
            </a:endParaRPr>
          </a:p>
          <a:p>
            <a:pPr marL="97155" hangingPunct="0">
              <a:lnSpc>
                <a:spcPct val="115000"/>
              </a:lnSpc>
              <a:spcBef>
                <a:spcPts val="145"/>
              </a:spcBef>
            </a:pPr>
            <a:r>
              <a:rPr lang="zh-CN" altLang="en-US" sz="1600" spc="-5" dirty="0" smtClean="0">
                <a:solidFill>
                  <a:srgbClr val="EF451B"/>
                </a:solidFill>
                <a:latin typeface="ＭＳ Ｐゴシック"/>
                <a:ea typeface="ＭＳ Ｐゴシック"/>
              </a:rPr>
              <a:t>※</a:t>
            </a:r>
            <a:r>
              <a:rPr lang="zh-CN" altLang="en-US" sz="1600" spc="-5" dirty="0">
                <a:solidFill>
                  <a:srgbClr val="EF451B"/>
                </a:solidFill>
                <a:latin typeface="ＭＳ Ｐゴシック"/>
                <a:ea typeface="ＭＳ Ｐゴシック"/>
              </a:rPr>
              <a:t>要望</a:t>
            </a:r>
            <a:r>
              <a:rPr lang="zh-CN" altLang="en-US" sz="1600" dirty="0">
                <a:solidFill>
                  <a:srgbClr val="EF451B"/>
                </a:solidFill>
                <a:latin typeface="ＭＳ Ｐゴシック"/>
                <a:ea typeface="ＭＳ Ｐゴシック"/>
              </a:rPr>
              <a:t>により言語を増やすことは可能です。</a:t>
            </a:r>
            <a:endParaRPr lang="zh-CN" altLang="en-US" sz="1600" dirty="0">
              <a:solidFill>
                <a:srgbClr val="EF451B"/>
              </a:solidFill>
              <a:latin typeface="ＭＳ Ｐゴシック"/>
              <a:ea typeface="ＭＳ Ｐゴシック"/>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50"/>
          <p:cNvPicPr>
            <a:picLocks noChangeAspect="1"/>
          </p:cNvPicPr>
          <p:nvPr/>
        </p:nvPicPr>
        <p:blipFill>
          <a:blip r:embed="rId1"/>
          <a:stretch>
            <a:fillRect/>
          </a:stretch>
        </p:blipFill>
        <p:spPr>
          <a:xfrm>
            <a:off x="1303020" y="2887980"/>
            <a:ext cx="8046720" cy="3794760"/>
          </a:xfrm>
          <a:prstGeom prst="rect">
            <a:avLst/>
          </a:prstGeom>
        </p:spPr>
      </p:pic>
      <p:sp>
        <p:nvSpPr>
          <p:cNvPr id="2" name="Freeform 50"/>
          <p:cNvSpPr/>
          <p:nvPr/>
        </p:nvSpPr>
        <p:spPr>
          <a:xfrm>
            <a:off x="527050" y="1060450"/>
            <a:ext cx="717550" cy="425450"/>
          </a:xfrm>
          <a:custGeom>
            <a:avLst/>
            <a:gdLst>
              <a:gd name="connsiteX0" fmla="*/ 14719 w 717550"/>
              <a:gd name="connsiteY0" fmla="*/ 435025 h 425450"/>
              <a:gd name="connsiteX1" fmla="*/ 725512 w 717550"/>
              <a:gd name="connsiteY1" fmla="*/ 435025 h 425450"/>
              <a:gd name="connsiteX2" fmla="*/ 725512 w 717550"/>
              <a:gd name="connsiteY2" fmla="*/ 18059 h 425450"/>
              <a:gd name="connsiteX3" fmla="*/ 14719 w 717550"/>
              <a:gd name="connsiteY3" fmla="*/ 18059 h 425450"/>
              <a:gd name="connsiteX4" fmla="*/ 14719 w 717550"/>
              <a:gd name="connsiteY4" fmla="*/ 435025 h 425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 h="425450">
                <a:moveTo>
                  <a:pt x="14719" y="435025"/>
                </a:moveTo>
                <a:lnTo>
                  <a:pt x="725512" y="435025"/>
                </a:lnTo>
                <a:lnTo>
                  <a:pt x="725512" y="18059"/>
                </a:lnTo>
                <a:lnTo>
                  <a:pt x="14719" y="18059"/>
                </a:lnTo>
                <a:lnTo>
                  <a:pt x="14719" y="43502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1" name="Freeform 51"/>
          <p:cNvSpPr/>
          <p:nvPr/>
        </p:nvSpPr>
        <p:spPr>
          <a:xfrm>
            <a:off x="538175" y="1541475"/>
            <a:ext cx="5392724" cy="20624"/>
          </a:xfrm>
          <a:custGeom>
            <a:avLst/>
            <a:gdLst>
              <a:gd name="connsiteX0" fmla="*/ 5397531 w 5392724"/>
              <a:gd name="connsiteY0" fmla="*/ 16242 h 20624"/>
              <a:gd name="connsiteX1" fmla="*/ 8922 w 5392724"/>
              <a:gd name="connsiteY1" fmla="*/ 16242 h 20624"/>
            </a:gdLst>
            <a:ahLst/>
            <a:cxnLst>
              <a:cxn ang="0">
                <a:pos x="connsiteX0" y="connsiteY0"/>
              </a:cxn>
              <a:cxn ang="0">
                <a:pos x="connsiteX1" y="connsiteY1"/>
              </a:cxn>
            </a:cxnLst>
            <a:rect l="l" t="t" r="r" b="b"/>
            <a:pathLst>
              <a:path w="5392724" h="20624">
                <a:moveTo>
                  <a:pt x="5397531" y="16242"/>
                </a:moveTo>
                <a:lnTo>
                  <a:pt x="8922" y="16242"/>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Freeform 52"/>
          <p:cNvSpPr/>
          <p:nvPr/>
        </p:nvSpPr>
        <p:spPr>
          <a:xfrm>
            <a:off x="5884875" y="1516075"/>
            <a:ext cx="71424" cy="71424"/>
          </a:xfrm>
          <a:custGeom>
            <a:avLst/>
            <a:gdLst>
              <a:gd name="connsiteX0" fmla="*/ 50831 w 71424"/>
              <a:gd name="connsiteY0" fmla="*/ 11162 h 71424"/>
              <a:gd name="connsiteX1" fmla="*/ 20351 w 71424"/>
              <a:gd name="connsiteY1" fmla="*/ 41642 h 71424"/>
              <a:gd name="connsiteX2" fmla="*/ 50831 w 71424"/>
              <a:gd name="connsiteY2" fmla="*/ 72122 h 71424"/>
              <a:gd name="connsiteX3" fmla="*/ 81312 w 71424"/>
              <a:gd name="connsiteY3" fmla="*/ 41642 h 71424"/>
              <a:gd name="connsiteX4" fmla="*/ 50831 w 71424"/>
              <a:gd name="connsiteY4" fmla="*/ 11162 h 7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24" h="71424">
                <a:moveTo>
                  <a:pt x="50831" y="11162"/>
                </a:moveTo>
                <a:cubicBezTo>
                  <a:pt x="33991" y="11162"/>
                  <a:pt x="20351" y="24802"/>
                  <a:pt x="20351" y="41642"/>
                </a:cubicBezTo>
                <a:cubicBezTo>
                  <a:pt x="20351" y="58482"/>
                  <a:pt x="33991" y="72122"/>
                  <a:pt x="50831" y="72122"/>
                </a:cubicBezTo>
                <a:cubicBezTo>
                  <a:pt x="67672" y="72122"/>
                  <a:pt x="81312" y="58482"/>
                  <a:pt x="81312" y="41642"/>
                </a:cubicBezTo>
                <a:cubicBezTo>
                  <a:pt x="81312" y="24802"/>
                  <a:pt x="67672" y="11162"/>
                  <a:pt x="50831" y="11162"/>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TextBox 53"/>
          <p:cNvSpPr txBox="1"/>
          <p:nvPr/>
        </p:nvSpPr>
        <p:spPr>
          <a:xfrm>
            <a:off x="969527" y="976347"/>
            <a:ext cx="8676925" cy="1569165"/>
          </a:xfrm>
          <a:prstGeom prst="rect">
            <a:avLst/>
          </a:prstGeom>
          <a:noFill/>
        </p:spPr>
        <p:txBody>
          <a:bodyPr wrap="square" lIns="0" tIns="0" rIns="0" bIns="0" rtlCol="0">
            <a:spAutoFit/>
          </a:bodyPr>
          <a:lstStyle/>
          <a:p>
            <a:pPr marL="0" indent="402590">
              <a:lnSpc>
                <a:spcPct val="138000"/>
              </a:lnSpc>
            </a:pPr>
            <a:r>
              <a:rPr lang="zh-CN" altLang="en-US" sz="2500" b="1" spc="55" dirty="0">
                <a:solidFill>
                  <a:srgbClr val="221E1F"/>
                </a:solidFill>
                <a:latin typeface="ＭＳ Ｐゴシック"/>
                <a:ea typeface="ＭＳ Ｐゴシック"/>
              </a:rPr>
              <a:t>店舗管理</a:t>
            </a:r>
            <a:r>
              <a:rPr lang="zh-CN" altLang="en-US" sz="2500" b="1" spc="50" dirty="0">
                <a:solidFill>
                  <a:srgbClr val="221E1F"/>
                </a:solidFill>
                <a:latin typeface="ＭＳ Ｐゴシック"/>
                <a:ea typeface="ＭＳ Ｐゴシック"/>
              </a:rPr>
              <a:t>と作業内容</a:t>
            </a:r>
            <a:endParaRPr lang="zh-CN" altLang="en-US" sz="2500" b="1" spc="50" dirty="0">
              <a:solidFill>
                <a:srgbClr val="221E1F"/>
              </a:solidFill>
              <a:latin typeface="ＭＳ Ｐゴシック"/>
              <a:ea typeface="ＭＳ Ｐゴシック"/>
            </a:endParaRPr>
          </a:p>
          <a:p>
            <a:pPr>
              <a:lnSpc>
                <a:spcPts val="1480"/>
              </a:lnSpc>
            </a:pPr>
            <a:endParaRPr lang="en-US" dirty="0" smtClean="0">
              <a:ea typeface="ＭＳ Ｐゴシック"/>
            </a:endParaRPr>
          </a:p>
          <a:p>
            <a:pPr marL="0" hangingPunct="0">
              <a:lnSpc>
                <a:spcPct val="117000"/>
              </a:lnSpc>
            </a:pPr>
            <a:r>
              <a:rPr lang="zh-CN" altLang="en-US" sz="1600" spc="20" dirty="0">
                <a:solidFill>
                  <a:srgbClr val="221E1F"/>
                </a:solidFill>
                <a:latin typeface="ＭＳ Ｐゴシック"/>
                <a:ea typeface="ＭＳ Ｐゴシック"/>
              </a:rPr>
              <a:t>新しいメニューの入れ替えも、</a:t>
            </a:r>
            <a:r>
              <a:rPr lang="zh-CN" altLang="en-US" sz="1600" spc="25" dirty="0">
                <a:solidFill>
                  <a:srgbClr val="221E1F"/>
                </a:solidFill>
                <a:latin typeface="ＭＳ Ｐゴシック"/>
                <a:ea typeface="ＭＳ Ｐゴシック"/>
              </a:rPr>
              <a:t>店舗管理システム側で自由自在に作業できるようになり</a:t>
            </a:r>
            <a:r>
              <a:rPr lang="zh-CN" altLang="en-US" sz="1600" spc="20" dirty="0">
                <a:solidFill>
                  <a:srgbClr val="221E1F"/>
                </a:solidFill>
                <a:latin typeface="ＭＳ Ｐゴシック"/>
                <a:ea typeface="ＭＳ Ｐゴシック"/>
              </a:rPr>
              <a:t>ます。新しい料理の写真と説明を添付するだけで、</a:t>
            </a:r>
            <a:r>
              <a:rPr lang="zh-CN" altLang="en-US" sz="1600" spc="30" dirty="0">
                <a:solidFill>
                  <a:srgbClr val="221E1F"/>
                </a:solidFill>
                <a:latin typeface="ＭＳ Ｐゴシック"/>
                <a:ea typeface="ＭＳ Ｐゴシック"/>
              </a:rPr>
              <a:t>各国言語替</a:t>
            </a:r>
            <a:r>
              <a:rPr lang="zh-CN" altLang="en-US" sz="1600" spc="25" dirty="0">
                <a:solidFill>
                  <a:srgbClr val="221E1F"/>
                </a:solidFill>
                <a:latin typeface="ＭＳ Ｐゴシック"/>
                <a:ea typeface="ＭＳ Ｐゴシック"/>
              </a:rPr>
              <a:t>え作業など全て弊社の担当者が対応。</a:t>
            </a:r>
            <a:r>
              <a:rPr lang="zh-CN" altLang="en-US" sz="1600" spc="40" dirty="0">
                <a:solidFill>
                  <a:srgbClr val="221E1F"/>
                </a:solidFill>
                <a:latin typeface="ＭＳ Ｐゴシック"/>
                <a:ea typeface="ＭＳ Ｐゴシック"/>
              </a:rPr>
              <a:t>お店側には</a:t>
            </a:r>
            <a:r>
              <a:rPr lang="zh-CN" altLang="en-US" sz="1600" spc="34" dirty="0">
                <a:solidFill>
                  <a:srgbClr val="221E1F"/>
                </a:solidFill>
                <a:latin typeface="ＭＳ Ｐゴシック"/>
                <a:ea typeface="ＭＳ Ｐゴシック"/>
              </a:rPr>
              <a:t>翻訳などのお手間がかかりません。</a:t>
            </a:r>
            <a:endParaRPr lang="zh-CN" altLang="en-US" sz="1600" spc="34" dirty="0">
              <a:solidFill>
                <a:srgbClr val="221E1F"/>
              </a:solidFill>
              <a:latin typeface="ＭＳ Ｐゴシック"/>
              <a:ea typeface="ＭＳ Ｐゴシック"/>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Freeform 54"/>
          <p:cNvSpPr/>
          <p:nvPr/>
        </p:nvSpPr>
        <p:spPr>
          <a:xfrm>
            <a:off x="527050" y="1060450"/>
            <a:ext cx="717550" cy="425450"/>
          </a:xfrm>
          <a:custGeom>
            <a:avLst/>
            <a:gdLst>
              <a:gd name="connsiteX0" fmla="*/ 14719 w 717550"/>
              <a:gd name="connsiteY0" fmla="*/ 435025 h 425450"/>
              <a:gd name="connsiteX1" fmla="*/ 725512 w 717550"/>
              <a:gd name="connsiteY1" fmla="*/ 435025 h 425450"/>
              <a:gd name="connsiteX2" fmla="*/ 725512 w 717550"/>
              <a:gd name="connsiteY2" fmla="*/ 18059 h 425450"/>
              <a:gd name="connsiteX3" fmla="*/ 14719 w 717550"/>
              <a:gd name="connsiteY3" fmla="*/ 18059 h 425450"/>
              <a:gd name="connsiteX4" fmla="*/ 14719 w 717550"/>
              <a:gd name="connsiteY4" fmla="*/ 435025 h 425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 h="425450">
                <a:moveTo>
                  <a:pt x="14719" y="435025"/>
                </a:moveTo>
                <a:lnTo>
                  <a:pt x="725512" y="435025"/>
                </a:lnTo>
                <a:lnTo>
                  <a:pt x="725512" y="18059"/>
                </a:lnTo>
                <a:lnTo>
                  <a:pt x="14719" y="18059"/>
                </a:lnTo>
                <a:lnTo>
                  <a:pt x="14719" y="43502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Freeform 55"/>
          <p:cNvSpPr/>
          <p:nvPr/>
        </p:nvSpPr>
        <p:spPr>
          <a:xfrm>
            <a:off x="538175" y="1541475"/>
            <a:ext cx="5392724" cy="20624"/>
          </a:xfrm>
          <a:custGeom>
            <a:avLst/>
            <a:gdLst>
              <a:gd name="connsiteX0" fmla="*/ 5397531 w 5392724"/>
              <a:gd name="connsiteY0" fmla="*/ 16242 h 20624"/>
              <a:gd name="connsiteX1" fmla="*/ 8922 w 5392724"/>
              <a:gd name="connsiteY1" fmla="*/ 16242 h 20624"/>
            </a:gdLst>
            <a:ahLst/>
            <a:cxnLst>
              <a:cxn ang="0">
                <a:pos x="connsiteX0" y="connsiteY0"/>
              </a:cxn>
              <a:cxn ang="0">
                <a:pos x="connsiteX1" y="connsiteY1"/>
              </a:cxn>
            </a:cxnLst>
            <a:rect l="l" t="t" r="r" b="b"/>
            <a:pathLst>
              <a:path w="5392724" h="20624">
                <a:moveTo>
                  <a:pt x="5397531" y="16242"/>
                </a:moveTo>
                <a:lnTo>
                  <a:pt x="8922" y="16242"/>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6" name="Freeform 56"/>
          <p:cNvSpPr/>
          <p:nvPr/>
        </p:nvSpPr>
        <p:spPr>
          <a:xfrm>
            <a:off x="5884875" y="1516075"/>
            <a:ext cx="71424" cy="71424"/>
          </a:xfrm>
          <a:custGeom>
            <a:avLst/>
            <a:gdLst>
              <a:gd name="connsiteX0" fmla="*/ 50831 w 71424"/>
              <a:gd name="connsiteY0" fmla="*/ 11162 h 71424"/>
              <a:gd name="connsiteX1" fmla="*/ 20351 w 71424"/>
              <a:gd name="connsiteY1" fmla="*/ 41642 h 71424"/>
              <a:gd name="connsiteX2" fmla="*/ 50831 w 71424"/>
              <a:gd name="connsiteY2" fmla="*/ 72122 h 71424"/>
              <a:gd name="connsiteX3" fmla="*/ 81312 w 71424"/>
              <a:gd name="connsiteY3" fmla="*/ 41642 h 71424"/>
              <a:gd name="connsiteX4" fmla="*/ 50831 w 71424"/>
              <a:gd name="connsiteY4" fmla="*/ 11162 h 7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24" h="71424">
                <a:moveTo>
                  <a:pt x="50831" y="11162"/>
                </a:moveTo>
                <a:cubicBezTo>
                  <a:pt x="33991" y="11162"/>
                  <a:pt x="20351" y="24802"/>
                  <a:pt x="20351" y="41642"/>
                </a:cubicBezTo>
                <a:cubicBezTo>
                  <a:pt x="20351" y="58482"/>
                  <a:pt x="33991" y="72122"/>
                  <a:pt x="50831" y="72122"/>
                </a:cubicBezTo>
                <a:cubicBezTo>
                  <a:pt x="67672" y="72122"/>
                  <a:pt x="81312" y="58482"/>
                  <a:pt x="81312" y="41642"/>
                </a:cubicBezTo>
                <a:cubicBezTo>
                  <a:pt x="81312" y="24802"/>
                  <a:pt x="67672" y="11162"/>
                  <a:pt x="50831" y="11162"/>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58" name="Picture 58"/>
          <p:cNvPicPr>
            <a:picLocks noChangeAspect="1"/>
          </p:cNvPicPr>
          <p:nvPr/>
        </p:nvPicPr>
        <p:blipFill>
          <a:blip r:embed="rId1"/>
          <a:stretch>
            <a:fillRect/>
          </a:stretch>
        </p:blipFill>
        <p:spPr>
          <a:xfrm>
            <a:off x="1569720" y="3307079"/>
            <a:ext cx="7680959" cy="3627120"/>
          </a:xfrm>
          <a:prstGeom prst="rect">
            <a:avLst/>
          </a:prstGeom>
        </p:spPr>
      </p:pic>
      <p:sp>
        <p:nvSpPr>
          <p:cNvPr id="2" name="TextBox 58"/>
          <p:cNvSpPr txBox="1"/>
          <p:nvPr/>
        </p:nvSpPr>
        <p:spPr>
          <a:xfrm>
            <a:off x="969528" y="976347"/>
            <a:ext cx="9082720" cy="2111066"/>
          </a:xfrm>
          <a:prstGeom prst="rect">
            <a:avLst/>
          </a:prstGeom>
          <a:noFill/>
        </p:spPr>
        <p:txBody>
          <a:bodyPr wrap="square" lIns="0" tIns="0" rIns="0" bIns="0" rtlCol="0">
            <a:spAutoFit/>
          </a:bodyPr>
          <a:lstStyle/>
          <a:p>
            <a:pPr marL="0" indent="402590">
              <a:lnSpc>
                <a:spcPct val="138000"/>
              </a:lnSpc>
            </a:pPr>
            <a:r>
              <a:rPr lang="zh-CN" altLang="en-US" sz="2500" b="1" spc="45" dirty="0">
                <a:solidFill>
                  <a:srgbClr val="221E1F"/>
                </a:solidFill>
                <a:latin typeface="ＭＳ Ｐゴシック"/>
                <a:ea typeface="ＭＳ Ｐゴシック"/>
              </a:rPr>
              <a:t>本部</a:t>
            </a:r>
            <a:r>
              <a:rPr lang="zh-CN" altLang="en-US" sz="2500" b="1" spc="40" dirty="0">
                <a:solidFill>
                  <a:srgbClr val="221E1F"/>
                </a:solidFill>
                <a:latin typeface="ＭＳ Ｐゴシック"/>
                <a:ea typeface="ＭＳ Ｐゴシック"/>
              </a:rPr>
              <a:t>管理</a:t>
            </a:r>
            <a:endParaRPr lang="zh-CN" altLang="en-US" sz="2500" b="1" spc="40" dirty="0">
              <a:solidFill>
                <a:srgbClr val="221E1F"/>
              </a:solidFill>
              <a:latin typeface="ＭＳ Ｐゴシック"/>
              <a:ea typeface="ＭＳ Ｐゴシック"/>
            </a:endParaRPr>
          </a:p>
          <a:p>
            <a:pPr>
              <a:lnSpc>
                <a:spcPts val="1705"/>
              </a:lnSpc>
            </a:pPr>
            <a:endParaRPr lang="en-US" dirty="0" smtClean="0">
              <a:ea typeface="ＭＳ Ｐゴシック"/>
            </a:endParaRPr>
          </a:p>
          <a:p>
            <a:pPr marL="0">
              <a:lnSpc>
                <a:spcPct val="100000"/>
              </a:lnSpc>
            </a:pPr>
            <a:r>
              <a:rPr lang="zh-CN" altLang="en-US" sz="1600" spc="-15" dirty="0">
                <a:solidFill>
                  <a:srgbClr val="221E1F"/>
                </a:solidFill>
                <a:latin typeface="ＭＳ Ｐゴシック"/>
                <a:ea typeface="ＭＳ Ｐゴシック"/>
              </a:rPr>
              <a:t>店舗管理システムにログインし、</a:t>
            </a:r>
            <a:r>
              <a:rPr lang="zh-CN" altLang="en-US" sz="1600" spc="-20" dirty="0">
                <a:solidFill>
                  <a:srgbClr val="221E1F"/>
                </a:solidFill>
                <a:latin typeface="ＭＳ Ｐゴシック"/>
                <a:ea typeface="ＭＳ Ｐゴシック"/>
              </a:rPr>
              <a:t>いつでも簡単にテーブル管理が可能で</a:t>
            </a:r>
            <a:r>
              <a:rPr lang="zh-CN" altLang="en-US" sz="1600" spc="-15" dirty="0">
                <a:solidFill>
                  <a:srgbClr val="221E1F"/>
                </a:solidFill>
                <a:latin typeface="ＭＳ Ｐゴシック"/>
                <a:ea typeface="ＭＳ Ｐゴシック"/>
              </a:rPr>
              <a:t>す。</a:t>
            </a:r>
            <a:endParaRPr lang="zh-CN" altLang="en-US" sz="1600" spc="-15" dirty="0">
              <a:solidFill>
                <a:srgbClr val="221E1F"/>
              </a:solidFill>
              <a:latin typeface="ＭＳ Ｐゴシック"/>
              <a:ea typeface="ＭＳ Ｐゴシック"/>
            </a:endParaRPr>
          </a:p>
          <a:p>
            <a:pPr marL="0" hangingPunct="0">
              <a:lnSpc>
                <a:spcPct val="115000"/>
              </a:lnSpc>
              <a:spcBef>
                <a:spcPts val="145"/>
              </a:spcBef>
            </a:pPr>
            <a:r>
              <a:rPr lang="zh-CN" altLang="en-US" sz="1600" spc="-15" dirty="0">
                <a:solidFill>
                  <a:srgbClr val="221E1F"/>
                </a:solidFill>
                <a:latin typeface="ＭＳ Ｐゴシック"/>
                <a:ea typeface="ＭＳ Ｐゴシック"/>
              </a:rPr>
              <a:t>各種機能により来店客を分析し</a:t>
            </a:r>
            <a:r>
              <a:rPr lang="zh-CN" altLang="en-US" sz="1600" spc="-20" dirty="0">
                <a:solidFill>
                  <a:srgbClr val="221E1F"/>
                </a:solidFill>
                <a:latin typeface="ＭＳ Ｐゴシック"/>
                <a:ea typeface="ＭＳ Ｐゴシック"/>
              </a:rPr>
              <a:t>（日本人客と外国人客来</a:t>
            </a:r>
            <a:r>
              <a:rPr lang="zh-CN" altLang="en-US" sz="1600" spc="-15" dirty="0">
                <a:solidFill>
                  <a:srgbClr val="221E1F"/>
                </a:solidFill>
                <a:latin typeface="ＭＳ Ｐゴシック"/>
                <a:ea typeface="ＭＳ Ｐゴシック"/>
              </a:rPr>
              <a:t>店数を分けて把握できます）</a:t>
            </a:r>
            <a:br>
              <a:rPr dirty="0">
                <a:ea typeface="ＭＳ Ｐゴシック"/>
              </a:rPr>
            </a:br>
            <a:r>
              <a:rPr lang="zh-CN" altLang="en-US" sz="1600" spc="-30" dirty="0">
                <a:solidFill>
                  <a:srgbClr val="221E1F"/>
                </a:solidFill>
                <a:latin typeface="ＭＳ Ｐゴシック"/>
                <a:ea typeface="ＭＳ Ｐゴシック"/>
              </a:rPr>
              <a:t>お客様の注文リストにより、</a:t>
            </a:r>
            <a:r>
              <a:rPr lang="zh-CN" altLang="en-US" sz="1600" spc="-35" dirty="0">
                <a:solidFill>
                  <a:srgbClr val="221E1F"/>
                </a:solidFill>
                <a:latin typeface="ＭＳ Ｐゴシック"/>
                <a:ea typeface="ＭＳ Ｐゴシック"/>
              </a:rPr>
              <a:t>メニューの満足度を反映し、</a:t>
            </a:r>
            <a:r>
              <a:rPr lang="zh-CN" altLang="en-US" sz="1600" spc="-34" dirty="0">
                <a:solidFill>
                  <a:srgbClr val="221E1F"/>
                </a:solidFill>
                <a:latin typeface="ＭＳ Ｐゴシック"/>
                <a:ea typeface="ＭＳ Ｐゴシック"/>
              </a:rPr>
              <a:t>新メニューの</a:t>
            </a:r>
            <a:r>
              <a:rPr lang="zh-CN" altLang="en-US" sz="1600" spc="-25" dirty="0">
                <a:solidFill>
                  <a:srgbClr val="221E1F"/>
                </a:solidFill>
                <a:latin typeface="ＭＳ Ｐゴシック"/>
                <a:ea typeface="ＭＳ Ｐゴシック"/>
              </a:rPr>
              <a:t>入れ替えや</a:t>
            </a:r>
            <a:endParaRPr lang="zh-CN" altLang="en-US" sz="1600" spc="-25" dirty="0">
              <a:solidFill>
                <a:srgbClr val="221E1F"/>
              </a:solidFill>
              <a:latin typeface="ＭＳ Ｐゴシック"/>
              <a:ea typeface="ＭＳ Ｐゴシック"/>
            </a:endParaRPr>
          </a:p>
          <a:p>
            <a:pPr marL="0">
              <a:lnSpc>
                <a:spcPct val="100000"/>
              </a:lnSpc>
              <a:spcBef>
                <a:spcPts val="150"/>
              </a:spcBef>
            </a:pPr>
            <a:r>
              <a:rPr lang="zh-CN" altLang="en-US" sz="1600" spc="-25" dirty="0">
                <a:solidFill>
                  <a:srgbClr val="221E1F"/>
                </a:solidFill>
                <a:latin typeface="ＭＳ Ｐゴシック"/>
                <a:ea typeface="ＭＳ Ｐゴシック"/>
              </a:rPr>
              <a:t>仕込み量の判断がスムーズに。</a:t>
            </a:r>
            <a:r>
              <a:rPr lang="zh-CN" altLang="en-US" sz="1600" spc="-30" dirty="0">
                <a:solidFill>
                  <a:srgbClr val="221E1F"/>
                </a:solidFill>
                <a:latin typeface="ＭＳ Ｐゴシック"/>
                <a:ea typeface="ＭＳ Ｐゴシック"/>
              </a:rPr>
              <a:t>お客様の満足度を高め、リピート客や新規顧</a:t>
            </a:r>
            <a:r>
              <a:rPr lang="zh-CN" altLang="en-US" sz="1600" spc="-25" dirty="0">
                <a:solidFill>
                  <a:srgbClr val="221E1F"/>
                </a:solidFill>
                <a:latin typeface="ＭＳ Ｐゴシック"/>
                <a:ea typeface="ＭＳ Ｐゴシック"/>
              </a:rPr>
              <a:t>客に繋がります。</a:t>
            </a:r>
            <a:endParaRPr lang="zh-CN" altLang="en-US" sz="1600" spc="-25" dirty="0">
              <a:solidFill>
                <a:srgbClr val="221E1F"/>
              </a:solidFill>
              <a:latin typeface="ＭＳ Ｐゴシック"/>
              <a:ea typeface="ＭＳ Ｐゴシック"/>
            </a:endParaRPr>
          </a:p>
          <a:p>
            <a:pPr marL="0">
              <a:lnSpc>
                <a:spcPct val="100000"/>
              </a:lnSpc>
              <a:spcBef>
                <a:spcPts val="295"/>
              </a:spcBef>
            </a:pPr>
            <a:r>
              <a:rPr lang="zh-CN" altLang="en-US" sz="1600" spc="-15" dirty="0">
                <a:solidFill>
                  <a:srgbClr val="EF451B"/>
                </a:solidFill>
                <a:latin typeface="ＭＳ Ｐゴシック"/>
                <a:ea typeface="ＭＳ Ｐゴシック"/>
              </a:rPr>
              <a:t>※</a:t>
            </a:r>
            <a:r>
              <a:rPr lang="zh-CN" altLang="en-US" sz="1600" spc="-15" dirty="0">
                <a:solidFill>
                  <a:srgbClr val="221E1F"/>
                </a:solidFill>
                <a:latin typeface="ＭＳ Ｐゴシック"/>
                <a:ea typeface="ＭＳ Ｐゴシック"/>
              </a:rPr>
              <a:t>一般的に訪日観光客は新規顧客扱いですが、外国人向け飲食店</a:t>
            </a:r>
            <a:r>
              <a:rPr lang="zh-CN" altLang="en-US" sz="1600" spc="-10" dirty="0">
                <a:solidFill>
                  <a:srgbClr val="221E1F"/>
                </a:solidFill>
                <a:latin typeface="ＭＳ Ｐゴシック"/>
                <a:ea typeface="ＭＳ Ｐゴシック"/>
              </a:rPr>
              <a:t>評価アプリを見て来店しています。</a:t>
            </a:r>
            <a:endParaRPr lang="zh-CN" altLang="en-US" sz="1600" spc="-10" dirty="0">
              <a:solidFill>
                <a:srgbClr val="221E1F"/>
              </a:solidFill>
              <a:latin typeface="ＭＳ Ｐゴシック"/>
              <a:ea typeface="ＭＳ Ｐゴシック"/>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Freeform 59"/>
          <p:cNvSpPr/>
          <p:nvPr/>
        </p:nvSpPr>
        <p:spPr>
          <a:xfrm>
            <a:off x="520700" y="1054100"/>
            <a:ext cx="723900" cy="431800"/>
          </a:xfrm>
          <a:custGeom>
            <a:avLst/>
            <a:gdLst>
              <a:gd name="connsiteX0" fmla="*/ 21069 w 723900"/>
              <a:gd name="connsiteY0" fmla="*/ 441375 h 431800"/>
              <a:gd name="connsiteX1" fmla="*/ 731862 w 723900"/>
              <a:gd name="connsiteY1" fmla="*/ 441375 h 431800"/>
              <a:gd name="connsiteX2" fmla="*/ 731862 w 723900"/>
              <a:gd name="connsiteY2" fmla="*/ 24409 h 431800"/>
              <a:gd name="connsiteX3" fmla="*/ 21069 w 723900"/>
              <a:gd name="connsiteY3" fmla="*/ 24409 h 431800"/>
              <a:gd name="connsiteX4" fmla="*/ 21069 w 723900"/>
              <a:gd name="connsiteY4" fmla="*/ 441375 h 431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3900" h="431800">
                <a:moveTo>
                  <a:pt x="21069" y="441375"/>
                </a:moveTo>
                <a:lnTo>
                  <a:pt x="731862" y="441375"/>
                </a:lnTo>
                <a:lnTo>
                  <a:pt x="731862" y="24409"/>
                </a:lnTo>
                <a:lnTo>
                  <a:pt x="21069" y="24409"/>
                </a:lnTo>
                <a:lnTo>
                  <a:pt x="21069" y="441375"/>
                </a:lnTo>
                <a:close/>
              </a:path>
            </a:pathLst>
          </a:custGeom>
          <a:solidFill>
            <a:srgbClr val="5E9EDA">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0" name="Freeform 60"/>
          <p:cNvSpPr/>
          <p:nvPr/>
        </p:nvSpPr>
        <p:spPr>
          <a:xfrm>
            <a:off x="533400" y="1536700"/>
            <a:ext cx="5397500" cy="25400"/>
          </a:xfrm>
          <a:custGeom>
            <a:avLst/>
            <a:gdLst>
              <a:gd name="connsiteX0" fmla="*/ 5402307 w 5397500"/>
              <a:gd name="connsiteY0" fmla="*/ 21017 h 25400"/>
              <a:gd name="connsiteX1" fmla="*/ 13697 w 5397500"/>
              <a:gd name="connsiteY1" fmla="*/ 21017 h 25400"/>
            </a:gdLst>
            <a:ahLst/>
            <a:cxnLst>
              <a:cxn ang="0">
                <a:pos x="connsiteX0" y="connsiteY0"/>
              </a:cxn>
              <a:cxn ang="0">
                <a:pos x="connsiteX1" y="connsiteY1"/>
              </a:cxn>
            </a:cxnLst>
            <a:rect l="l" t="t" r="r" b="b"/>
            <a:pathLst>
              <a:path w="5397500" h="25400">
                <a:moveTo>
                  <a:pt x="5402307" y="21017"/>
                </a:moveTo>
                <a:lnTo>
                  <a:pt x="13697" y="21017"/>
                </a:lnTo>
              </a:path>
            </a:pathLst>
          </a:custGeom>
          <a:ln w="15849">
            <a:solidFill>
              <a:srgbClr val="FAC749">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Freeform 61"/>
          <p:cNvSpPr/>
          <p:nvPr/>
        </p:nvSpPr>
        <p:spPr>
          <a:xfrm>
            <a:off x="5880100" y="1511300"/>
            <a:ext cx="76200" cy="76200"/>
          </a:xfrm>
          <a:custGeom>
            <a:avLst/>
            <a:gdLst>
              <a:gd name="connsiteX0" fmla="*/ 55607 w 76200"/>
              <a:gd name="connsiteY0" fmla="*/ 15937 h 76200"/>
              <a:gd name="connsiteX1" fmla="*/ 25127 w 76200"/>
              <a:gd name="connsiteY1" fmla="*/ 46417 h 76200"/>
              <a:gd name="connsiteX2" fmla="*/ 55607 w 76200"/>
              <a:gd name="connsiteY2" fmla="*/ 76897 h 76200"/>
              <a:gd name="connsiteX3" fmla="*/ 86087 w 76200"/>
              <a:gd name="connsiteY3" fmla="*/ 46417 h 76200"/>
              <a:gd name="connsiteX4" fmla="*/ 55607 w 76200"/>
              <a:gd name="connsiteY4" fmla="*/ 15937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76200">
                <a:moveTo>
                  <a:pt x="55607" y="15937"/>
                </a:moveTo>
                <a:cubicBezTo>
                  <a:pt x="38767" y="15937"/>
                  <a:pt x="25127" y="29577"/>
                  <a:pt x="25127" y="46417"/>
                </a:cubicBezTo>
                <a:cubicBezTo>
                  <a:pt x="25127" y="63257"/>
                  <a:pt x="38767" y="76897"/>
                  <a:pt x="55607" y="76897"/>
                </a:cubicBezTo>
                <a:cubicBezTo>
                  <a:pt x="72447" y="76897"/>
                  <a:pt x="86087" y="63257"/>
                  <a:pt x="86087" y="46417"/>
                </a:cubicBezTo>
                <a:cubicBezTo>
                  <a:pt x="86087" y="29577"/>
                  <a:pt x="72447" y="15937"/>
                  <a:pt x="55607" y="15937"/>
                </a:cubicBezTo>
                <a:close/>
              </a:path>
            </a:pathLst>
          </a:custGeom>
          <a:solidFill>
            <a:srgbClr val="FAC749">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2" name="TextBox 62"/>
          <p:cNvSpPr txBox="1"/>
          <p:nvPr/>
        </p:nvSpPr>
        <p:spPr>
          <a:xfrm>
            <a:off x="1290557" y="976347"/>
            <a:ext cx="6784419" cy="3075940"/>
          </a:xfrm>
          <a:prstGeom prst="rect">
            <a:avLst/>
          </a:prstGeom>
          <a:noFill/>
        </p:spPr>
        <p:txBody>
          <a:bodyPr wrap="square" lIns="0" tIns="0" rIns="0" bIns="0" rtlCol="0">
            <a:spAutoFit/>
          </a:bodyPr>
          <a:lstStyle/>
          <a:p>
            <a:pPr marL="0" indent="81915">
              <a:lnSpc>
                <a:spcPct val="138000"/>
              </a:lnSpc>
            </a:pPr>
            <a:r>
              <a:rPr lang="zh-CN" altLang="en-US" sz="2500" b="1" spc="55" dirty="0">
                <a:solidFill>
                  <a:srgbClr val="221E1F"/>
                </a:solidFill>
                <a:latin typeface="ＭＳ Ｐゴシック"/>
                <a:ea typeface="ＭＳ Ｐゴシック"/>
              </a:rPr>
              <a:t>他社との</a:t>
            </a:r>
            <a:r>
              <a:rPr lang="zh-CN" altLang="en-US" sz="2500" b="1" spc="50" dirty="0">
                <a:solidFill>
                  <a:srgbClr val="221E1F"/>
                </a:solidFill>
                <a:latin typeface="ＭＳ Ｐゴシック"/>
                <a:ea typeface="ＭＳ Ｐゴシック"/>
              </a:rPr>
              <a:t>料金を比較</a:t>
            </a:r>
            <a:endParaRPr lang="zh-CN" altLang="en-US" sz="2500" b="1" spc="50" dirty="0">
              <a:solidFill>
                <a:srgbClr val="221E1F"/>
              </a:solidFill>
              <a:latin typeface="ＭＳ Ｐゴシック"/>
              <a:ea typeface="ＭＳ Ｐゴシック"/>
            </a:endParaRPr>
          </a:p>
          <a:p>
            <a:pPr>
              <a:lnSpc>
                <a:spcPts val="1350"/>
              </a:lnSpc>
            </a:pPr>
            <a:endParaRPr lang="en-US" dirty="0" smtClean="0">
              <a:ea typeface="ＭＳ Ｐゴシック"/>
            </a:endParaRPr>
          </a:p>
          <a:p>
            <a:pPr marL="0" indent="67945">
              <a:lnSpc>
                <a:spcPct val="100000"/>
              </a:lnSpc>
            </a:pPr>
            <a:r>
              <a:rPr lang="zh-CN" altLang="en-US" sz="1800" spc="-5" dirty="0">
                <a:solidFill>
                  <a:srgbClr val="5F99D7"/>
                </a:solidFill>
                <a:latin typeface="ＭＳ Ｐゴシック"/>
                <a:ea typeface="ＭＳ Ｐゴシック"/>
              </a:rPr>
              <a:t>各社の</a:t>
            </a:r>
            <a:r>
              <a:rPr lang="zh-CN" altLang="en-US" sz="1800" dirty="0">
                <a:solidFill>
                  <a:srgbClr val="5F99D7"/>
                </a:solidFill>
                <a:latin typeface="ＭＳ Ｐゴシック"/>
                <a:ea typeface="ＭＳ Ｐゴシック"/>
              </a:rPr>
              <a:t>平均料金の計算</a:t>
            </a:r>
            <a:endParaRPr lang="zh-CN" altLang="en-US" sz="1800" dirty="0">
              <a:solidFill>
                <a:srgbClr val="5F99D7"/>
              </a:solidFill>
              <a:latin typeface="ＭＳ Ｐゴシック"/>
              <a:ea typeface="ＭＳ Ｐゴシック"/>
            </a:endParaRPr>
          </a:p>
          <a:p>
            <a:pPr>
              <a:lnSpc>
                <a:spcPts val="430"/>
              </a:lnSpc>
            </a:pPr>
            <a:endParaRPr lang="en-US" dirty="0" smtClean="0">
              <a:ea typeface="ＭＳ Ｐゴシック"/>
            </a:endParaRPr>
          </a:p>
          <a:p>
            <a:pPr marL="0" indent="67945">
              <a:lnSpc>
                <a:spcPct val="100000"/>
              </a:lnSpc>
            </a:pPr>
            <a:r>
              <a:rPr lang="zh-CN" altLang="en-US" sz="1600" spc="15" dirty="0">
                <a:solidFill>
                  <a:srgbClr val="EE3B1D"/>
                </a:solidFill>
                <a:latin typeface="ＭＳ Ｐゴシック"/>
                <a:ea typeface="ＭＳ Ｐゴシック"/>
              </a:rPr>
              <a:t>※</a:t>
            </a:r>
            <a:r>
              <a:rPr lang="zh-CN" altLang="en-US" sz="1600" spc="10" dirty="0">
                <a:solidFill>
                  <a:srgbClr val="EE3B1D"/>
                </a:solidFill>
                <a:latin typeface="SimSun"/>
                <a:ea typeface="ＭＳ Ｐゴシック"/>
                <a:cs typeface="SimSun"/>
              </a:rPr>
              <a:t> </a:t>
            </a:r>
            <a:r>
              <a:rPr lang="zh-CN" altLang="en-US" sz="1600" spc="15" dirty="0">
                <a:solidFill>
                  <a:srgbClr val="221E1F"/>
                </a:solidFill>
                <a:latin typeface="ＭＳ Ｐゴシック"/>
                <a:ea typeface="ＭＳ Ｐゴシック"/>
              </a:rPr>
              <a:t>他社セルフオーダーシステムを導入した場合</a:t>
            </a:r>
            <a:r>
              <a:rPr lang="zh-CN" altLang="en-US" sz="1600" spc="10" dirty="0">
                <a:solidFill>
                  <a:srgbClr val="221E1F"/>
                </a:solidFill>
                <a:latin typeface="SimSun"/>
                <a:ea typeface="ＭＳ Ｐゴシック"/>
                <a:cs typeface="SimSun"/>
              </a:rPr>
              <a:t> </a:t>
            </a:r>
            <a:r>
              <a:rPr lang="zh-CN" altLang="en-US" sz="1700" u="sng" spc="20" dirty="0">
                <a:solidFill>
                  <a:srgbClr val="EF451B"/>
                </a:solidFill>
                <a:uFill>
                  <a:solidFill>
                    <a:srgbClr val="EF451B"/>
                  </a:solidFill>
                </a:uFill>
                <a:latin typeface="ＭＳ Ｐゴシック"/>
                <a:ea typeface="ＭＳ Ｐゴシック"/>
              </a:rPr>
              <a:t>300万円から</a:t>
            </a:r>
            <a:r>
              <a:rPr lang="zh-CN" altLang="en-US" sz="1600" spc="20" dirty="0">
                <a:solidFill>
                  <a:srgbClr val="221E1F"/>
                </a:solidFill>
                <a:latin typeface="ＭＳ Ｐゴシック"/>
                <a:ea typeface="ＭＳ Ｐゴシック"/>
              </a:rPr>
              <a:t>です。</a:t>
            </a:r>
            <a:endParaRPr lang="zh-CN" altLang="en-US" sz="1600" spc="20" dirty="0">
              <a:solidFill>
                <a:srgbClr val="221E1F"/>
              </a:solidFill>
              <a:latin typeface="ＭＳ Ｐゴシック"/>
              <a:ea typeface="ＭＳ Ｐゴシック"/>
            </a:endParaRPr>
          </a:p>
          <a:p>
            <a:pPr>
              <a:lnSpc>
                <a:spcPts val="405"/>
              </a:lnSpc>
            </a:pPr>
            <a:endParaRPr lang="en-US" dirty="0" smtClean="0">
              <a:ea typeface="ＭＳ Ｐゴシック"/>
            </a:endParaRPr>
          </a:p>
          <a:p>
            <a:pPr marL="0" indent="67945">
              <a:lnSpc>
                <a:spcPct val="100000"/>
              </a:lnSpc>
            </a:pPr>
            <a:r>
              <a:rPr lang="zh-CN" altLang="en-US" sz="1600" spc="69" dirty="0">
                <a:solidFill>
                  <a:srgbClr val="EE3B1D"/>
                </a:solidFill>
                <a:latin typeface="ＭＳ Ｐゴシック"/>
                <a:ea typeface="ＭＳ Ｐゴシック"/>
              </a:rPr>
              <a:t>※</a:t>
            </a:r>
            <a:r>
              <a:rPr lang="zh-CN" altLang="en-US" sz="1600" spc="50" dirty="0">
                <a:solidFill>
                  <a:srgbClr val="EE3B1D"/>
                </a:solidFill>
                <a:latin typeface="SimSun"/>
                <a:ea typeface="ＭＳ Ｐゴシック"/>
                <a:cs typeface="SimSun"/>
              </a:rPr>
              <a:t> </a:t>
            </a:r>
            <a:r>
              <a:rPr lang="zh-CN" altLang="en-US" sz="1600" spc="69" dirty="0">
                <a:solidFill>
                  <a:srgbClr val="221E1F"/>
                </a:solidFill>
                <a:latin typeface="ＭＳ Ｐゴシック"/>
                <a:ea typeface="ＭＳ Ｐゴシック"/>
              </a:rPr>
              <a:t>別途料金で月々メンテナンス料</a:t>
            </a:r>
            <a:r>
              <a:rPr lang="zh-CN" altLang="en-US" sz="1600" spc="50" dirty="0">
                <a:solidFill>
                  <a:srgbClr val="221E1F"/>
                </a:solidFill>
                <a:latin typeface="SimSun"/>
                <a:ea typeface="ＭＳ Ｐゴシック"/>
                <a:cs typeface="SimSun"/>
              </a:rPr>
              <a:t> </a:t>
            </a:r>
            <a:r>
              <a:rPr lang="zh-CN" altLang="en-US" sz="1700" spc="44" dirty="0">
                <a:solidFill>
                  <a:srgbClr val="EF451B"/>
                </a:solidFill>
                <a:latin typeface="ＭＳ Ｐゴシック"/>
                <a:ea typeface="ＭＳ Ｐゴシック"/>
              </a:rPr>
              <a:t>35,000円～45,000円</a:t>
            </a:r>
            <a:r>
              <a:rPr lang="zh-CN" altLang="en-US" sz="1600" spc="75" dirty="0">
                <a:solidFill>
                  <a:srgbClr val="221E1F"/>
                </a:solidFill>
                <a:latin typeface="ＭＳ Ｐゴシック"/>
                <a:ea typeface="ＭＳ Ｐゴシック"/>
              </a:rPr>
              <a:t>かかります。</a:t>
            </a:r>
            <a:endParaRPr lang="zh-CN" altLang="en-US" sz="1600" spc="75" dirty="0">
              <a:solidFill>
                <a:srgbClr val="221E1F"/>
              </a:solidFill>
              <a:latin typeface="ＭＳ Ｐゴシック"/>
              <a:ea typeface="ＭＳ Ｐゴシック"/>
            </a:endParaRPr>
          </a:p>
          <a:p>
            <a:pPr>
              <a:lnSpc>
                <a:spcPts val="1095"/>
              </a:lnSpc>
            </a:pPr>
            <a:endParaRPr lang="en-US" dirty="0" smtClean="0">
              <a:ea typeface="ＭＳ Ｐゴシック"/>
            </a:endParaRPr>
          </a:p>
          <a:p>
            <a:pPr marL="0" indent="67945">
              <a:lnSpc>
                <a:spcPct val="100000"/>
              </a:lnSpc>
            </a:pPr>
            <a:r>
              <a:rPr lang="zh-CN" altLang="en-US" sz="1800" spc="-5" dirty="0">
                <a:solidFill>
                  <a:srgbClr val="5F99D7"/>
                </a:solidFill>
                <a:latin typeface="ＭＳ Ｐゴシック"/>
                <a:ea typeface="ＭＳ Ｐゴシック"/>
              </a:rPr>
              <a:t>当社の</a:t>
            </a:r>
            <a:r>
              <a:rPr lang="zh-CN" altLang="en-US" sz="1800" dirty="0">
                <a:solidFill>
                  <a:srgbClr val="5F99D7"/>
                </a:solidFill>
                <a:latin typeface="ＭＳ Ｐゴシック"/>
                <a:ea typeface="ＭＳ Ｐゴシック"/>
              </a:rPr>
              <a:t>料金ご案内</a:t>
            </a:r>
            <a:endParaRPr lang="zh-CN" altLang="en-US" sz="1800" dirty="0">
              <a:solidFill>
                <a:srgbClr val="5F99D7"/>
              </a:solidFill>
              <a:latin typeface="ＭＳ Ｐゴシック"/>
              <a:ea typeface="ＭＳ Ｐゴシック"/>
            </a:endParaRPr>
          </a:p>
          <a:p>
            <a:pPr>
              <a:lnSpc>
                <a:spcPts val="405"/>
              </a:lnSpc>
            </a:pPr>
            <a:endParaRPr lang="en-US" dirty="0" smtClean="0">
              <a:ea typeface="ＭＳ Ｐゴシック"/>
            </a:endParaRPr>
          </a:p>
          <a:p>
            <a:pPr marL="0" indent="67945">
              <a:lnSpc>
                <a:spcPct val="100000"/>
              </a:lnSpc>
            </a:pPr>
            <a:r>
              <a:rPr lang="zh-CN" altLang="en-US" sz="1600" spc="100" dirty="0">
                <a:solidFill>
                  <a:srgbClr val="221E1F"/>
                </a:solidFill>
                <a:latin typeface="ＭＳ Ｐゴシック"/>
                <a:ea typeface="ＭＳ Ｐゴシック"/>
              </a:rPr>
              <a:t>QRコード注文システム導入：</a:t>
            </a:r>
            <a:r>
              <a:rPr lang="en-US" altLang="zh-CN" sz="1600" spc="100" dirty="0">
                <a:solidFill>
                  <a:srgbClr val="FF0000"/>
                </a:solidFill>
                <a:latin typeface="ＭＳ Ｐゴシック"/>
                <a:ea typeface="ＭＳ Ｐゴシック"/>
              </a:rPr>
              <a:t>0</a:t>
            </a:r>
            <a:r>
              <a:rPr lang="ja-JP" altLang="zh-CN" sz="1600" spc="100" dirty="0">
                <a:solidFill>
                  <a:srgbClr val="FF0000"/>
                </a:solidFill>
                <a:latin typeface="ＭＳ Ｐゴシック"/>
                <a:ea typeface="ＭＳ Ｐゴシック"/>
              </a:rPr>
              <a:t>円</a:t>
            </a:r>
            <a:endParaRPr lang="zh-CN" altLang="en-US" sz="1700" u="sng" spc="94" dirty="0">
              <a:solidFill>
                <a:srgbClr val="EF451B"/>
              </a:solidFill>
              <a:uFill>
                <a:solidFill>
                  <a:srgbClr val="EF451B"/>
                </a:solidFill>
              </a:uFill>
              <a:latin typeface="ＭＳ Ｐゴシック"/>
              <a:ea typeface="ＭＳ Ｐゴシック"/>
            </a:endParaRPr>
          </a:p>
          <a:p>
            <a:pPr marL="67945" hangingPunct="0">
              <a:lnSpc>
                <a:spcPct val="119000"/>
              </a:lnSpc>
              <a:spcBef>
                <a:spcPts val="190"/>
              </a:spcBef>
            </a:pPr>
            <a:r>
              <a:rPr lang="zh-CN" altLang="en-US" sz="1600" dirty="0">
                <a:solidFill>
                  <a:srgbClr val="EE3B1D"/>
                </a:solidFill>
                <a:latin typeface="ＭＳ Ｐゴシック"/>
                <a:ea typeface="ＭＳ Ｐゴシック"/>
              </a:rPr>
              <a:t>※</a:t>
            </a:r>
            <a:r>
              <a:rPr lang="zh-CN" altLang="en-US" sz="1600" spc="-164" dirty="0">
                <a:solidFill>
                  <a:srgbClr val="EE3B1D"/>
                </a:solidFill>
                <a:latin typeface="SimSun"/>
                <a:ea typeface="ＭＳ Ｐゴシック"/>
                <a:cs typeface="SimSun"/>
              </a:rPr>
              <a:t> </a:t>
            </a:r>
            <a:r>
              <a:rPr lang="zh-CN" altLang="en-US" sz="1600" dirty="0">
                <a:solidFill>
                  <a:srgbClr val="221E1F"/>
                </a:solidFill>
                <a:latin typeface="ＭＳ Ｐゴシック"/>
                <a:ea typeface="ＭＳ Ｐゴシック"/>
              </a:rPr>
              <a:t>初期導入設定料20万円</a:t>
            </a:r>
            <a:r>
              <a:rPr lang="zh-CN" altLang="en-US" sz="1600" spc="-164" dirty="0">
                <a:solidFill>
                  <a:srgbClr val="221E1F"/>
                </a:solidFill>
                <a:latin typeface="SimSun"/>
                <a:ea typeface="ＭＳ Ｐゴシック"/>
                <a:cs typeface="SimSun"/>
              </a:rPr>
              <a:t> </a:t>
            </a:r>
            <a:r>
              <a:rPr lang="zh-CN" altLang="en-US" sz="1600" dirty="0">
                <a:solidFill>
                  <a:srgbClr val="221E1F"/>
                </a:solidFill>
                <a:latin typeface="ＭＳ Ｐゴシック"/>
                <a:ea typeface="ＭＳ Ｐゴシック"/>
              </a:rPr>
              <a:t>➡</a:t>
            </a:r>
            <a:r>
              <a:rPr lang="zh-CN" altLang="en-US" sz="1600" spc="-164" dirty="0">
                <a:solidFill>
                  <a:srgbClr val="221E1F"/>
                </a:solidFill>
                <a:latin typeface="SimSun"/>
                <a:ea typeface="ＭＳ Ｐゴシック"/>
                <a:cs typeface="SimSun"/>
              </a:rPr>
              <a:t> </a:t>
            </a:r>
            <a:r>
              <a:rPr lang="zh-CN" altLang="en-US" sz="1600" dirty="0">
                <a:solidFill>
                  <a:srgbClr val="221E1F"/>
                </a:solidFill>
                <a:latin typeface="ＭＳ Ｐゴシック"/>
                <a:ea typeface="ＭＳ Ｐゴシック"/>
              </a:rPr>
              <a:t>今ならキャンペーン期間中</a:t>
            </a:r>
            <a:r>
              <a:rPr lang="zh-CN" altLang="en-US" sz="1600" spc="-170" dirty="0">
                <a:solidFill>
                  <a:srgbClr val="221E1F"/>
                </a:solidFill>
                <a:latin typeface="SimSun"/>
                <a:ea typeface="ＭＳ Ｐゴシック"/>
                <a:cs typeface="SimSun"/>
              </a:rPr>
              <a:t> </a:t>
            </a:r>
            <a:r>
              <a:rPr lang="zh-CN" altLang="en-US" sz="1600" dirty="0">
                <a:solidFill>
                  <a:srgbClr val="221E1F"/>
                </a:solidFill>
                <a:latin typeface="ＭＳ Ｐゴシック"/>
                <a:ea typeface="ＭＳ Ｐゴシック"/>
              </a:rPr>
              <a:t>➡</a:t>
            </a:r>
            <a:r>
              <a:rPr lang="zh-CN" altLang="en-US" sz="1600" spc="-169" dirty="0">
                <a:solidFill>
                  <a:srgbClr val="221E1F"/>
                </a:solidFill>
                <a:latin typeface="SimSun"/>
                <a:ea typeface="ＭＳ Ｐゴシック"/>
                <a:cs typeface="SimSun"/>
              </a:rPr>
              <a:t> </a:t>
            </a:r>
            <a:r>
              <a:rPr lang="zh-CN" altLang="en-US" sz="1700" dirty="0">
                <a:solidFill>
                  <a:srgbClr val="EF451B"/>
                </a:solidFill>
                <a:latin typeface="ＭＳ Ｐゴシック"/>
                <a:ea typeface="ＭＳ Ｐゴシック"/>
              </a:rPr>
              <a:t>０円。</a:t>
            </a:r>
            <a:br>
              <a:rPr dirty="0">
                <a:ea typeface="ＭＳ Ｐゴシック"/>
              </a:rPr>
            </a:br>
            <a:r>
              <a:rPr lang="zh-CN" altLang="en-US" sz="1600" spc="-34" dirty="0">
                <a:solidFill>
                  <a:srgbClr val="EE3B1D"/>
                </a:solidFill>
                <a:latin typeface="ＭＳ Ｐゴシック"/>
                <a:ea typeface="ＭＳ Ｐゴシック"/>
              </a:rPr>
              <a:t>※</a:t>
            </a:r>
            <a:r>
              <a:rPr lang="zh-CN" altLang="en-US" sz="1600" spc="-15" dirty="0">
                <a:solidFill>
                  <a:srgbClr val="EE3B1D"/>
                </a:solidFill>
                <a:latin typeface="SimSun"/>
                <a:ea typeface="ＭＳ Ｐゴシック"/>
                <a:cs typeface="SimSun"/>
              </a:rPr>
              <a:t> </a:t>
            </a:r>
            <a:r>
              <a:rPr lang="zh-CN" altLang="en-US" sz="1600" spc="-34" dirty="0">
                <a:solidFill>
                  <a:srgbClr val="221E1F"/>
                </a:solidFill>
                <a:latin typeface="ＭＳ Ｐゴシック"/>
                <a:ea typeface="ＭＳ Ｐゴシック"/>
              </a:rPr>
              <a:t>毎月メンテナンス料</a:t>
            </a:r>
            <a:r>
              <a:rPr lang="zh-CN" altLang="en-US" sz="1600" spc="-15" dirty="0">
                <a:solidFill>
                  <a:srgbClr val="221E1F"/>
                </a:solidFill>
                <a:latin typeface="SimSun"/>
                <a:ea typeface="ＭＳ Ｐゴシック"/>
                <a:cs typeface="SimSun"/>
              </a:rPr>
              <a:t> </a:t>
            </a:r>
            <a:r>
              <a:rPr lang="zh-CN" altLang="en-US" sz="1600" spc="-50" dirty="0">
                <a:solidFill>
                  <a:srgbClr val="221E1F"/>
                </a:solidFill>
                <a:latin typeface="ＭＳ Ｐゴシック"/>
                <a:ea typeface="ＭＳ Ｐゴシック"/>
              </a:rPr>
              <a:t>➡</a:t>
            </a:r>
            <a:r>
              <a:rPr lang="zh-CN" altLang="en-US" sz="1600" spc="-20" dirty="0">
                <a:solidFill>
                  <a:srgbClr val="221E1F"/>
                </a:solidFill>
                <a:latin typeface="SimSun"/>
                <a:ea typeface="ＭＳ Ｐゴシック"/>
                <a:cs typeface="SimSun"/>
              </a:rPr>
              <a:t> </a:t>
            </a:r>
            <a:r>
              <a:rPr lang="ja-JP" altLang="zh-CN" sz="1600" spc="-20" dirty="0">
                <a:solidFill>
                  <a:srgbClr val="221E1F"/>
                </a:solidFill>
                <a:latin typeface="SimSun"/>
                <a:ea typeface="ＭＳ Ｐゴシック"/>
                <a:cs typeface="SimSun"/>
              </a:rPr>
              <a:t>２</a:t>
            </a:r>
            <a:r>
              <a:rPr lang="ja-JP" altLang="en-US" sz="1600" spc="-20" dirty="0">
                <a:solidFill>
                  <a:srgbClr val="221E1F"/>
                </a:solidFill>
                <a:latin typeface="SimSun"/>
                <a:ea typeface="ＭＳ Ｐゴシック"/>
                <a:cs typeface="SimSun"/>
              </a:rPr>
              <a:t>万</a:t>
            </a:r>
            <a:r>
              <a:rPr lang="zh-CN" altLang="en-US" sz="1700" spc="-40" dirty="0">
                <a:solidFill>
                  <a:srgbClr val="EF451B"/>
                </a:solidFill>
                <a:latin typeface="ＭＳ Ｐゴシック"/>
                <a:ea typeface="ＭＳ Ｐゴシック"/>
              </a:rPr>
              <a:t>円。</a:t>
            </a:r>
            <a:endParaRPr lang="zh-CN" altLang="en-US" sz="1700" spc="-40" dirty="0">
              <a:solidFill>
                <a:srgbClr val="EF451B"/>
              </a:solidFill>
              <a:latin typeface="ＭＳ Ｐゴシック"/>
              <a:ea typeface="ＭＳ Ｐゴシック"/>
            </a:endParaRPr>
          </a:p>
          <a:p>
            <a:pPr>
              <a:lnSpc>
                <a:spcPts val="800"/>
              </a:lnSpc>
            </a:pPr>
            <a:endParaRPr lang="zh-CN" altLang="en-US" sz="1600" dirty="0">
              <a:solidFill>
                <a:srgbClr val="221E1F"/>
              </a:solidFill>
              <a:latin typeface="ＭＳ Ｐゴシック"/>
              <a:ea typeface="ＭＳ Ｐゴシック"/>
            </a:endParaRPr>
          </a:p>
        </p:txBody>
      </p:sp>
      <p:sp>
        <p:nvSpPr>
          <p:cNvPr id="64" name="TextBox 64"/>
          <p:cNvSpPr txBox="1"/>
          <p:nvPr/>
        </p:nvSpPr>
        <p:spPr>
          <a:xfrm>
            <a:off x="1449383" y="4052849"/>
            <a:ext cx="3565230" cy="307340"/>
          </a:xfrm>
          <a:prstGeom prst="rect">
            <a:avLst/>
          </a:prstGeom>
          <a:noFill/>
        </p:spPr>
        <p:txBody>
          <a:bodyPr wrap="square" lIns="0" tIns="0" rIns="0" bIns="0" rtlCol="0">
            <a:spAutoFit/>
          </a:bodyPr>
          <a:lstStyle/>
          <a:p>
            <a:pPr marL="0" hangingPunct="0">
              <a:lnSpc>
                <a:spcPct val="125000"/>
              </a:lnSpc>
            </a:pPr>
            <a:r>
              <a:rPr lang="ja-JP" altLang="zh-CN" sz="1600" spc="110" dirty="0">
                <a:solidFill>
                  <a:srgbClr val="221E1F"/>
                </a:solidFill>
                <a:latin typeface="ＭＳ Ｐゴシック"/>
                <a:ea typeface="ＭＳ Ｐゴシック"/>
              </a:rPr>
              <a:t>タッチパネル本体導入無料</a:t>
            </a:r>
            <a:endParaRPr lang="ja-JP" altLang="zh-CN" sz="1600" spc="110" dirty="0">
              <a:solidFill>
                <a:srgbClr val="221E1F"/>
              </a:solidFill>
              <a:latin typeface="ＭＳ Ｐゴシック"/>
              <a:ea typeface="ＭＳ Ｐゴシック"/>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1575</Words>
  <Application>WPS Presentation</Application>
  <PresentationFormat>ユーザー設定</PresentationFormat>
  <Paragraphs>116</Paragraphs>
  <Slides>9</Slides>
  <Notes>0</Notes>
  <HiddenSlides>0</HiddenSlides>
  <MMClips>0</MMClips>
  <ScaleCrop>false</ScaleCrop>
  <HeadingPairs>
    <vt:vector size="6" baseType="variant">
      <vt:variant>
        <vt:lpstr>已用的字体</vt:lpstr>
      </vt:variant>
      <vt:variant>
        <vt:i4>21</vt:i4>
      </vt:variant>
      <vt:variant>
        <vt:lpstr>主题</vt:lpstr>
      </vt:variant>
      <vt:variant>
        <vt:i4>1</vt:i4>
      </vt:variant>
      <vt:variant>
        <vt:lpstr>幻灯片标题</vt:lpstr>
      </vt:variant>
      <vt:variant>
        <vt:i4>9</vt:i4>
      </vt:variant>
    </vt:vector>
  </HeadingPairs>
  <TitlesOfParts>
    <vt:vector size="31" baseType="lpstr">
      <vt:lpstr>Arial</vt:lpstr>
      <vt:lpstr>ＭＳ Ｐゴシック</vt:lpstr>
      <vt:lpstr>Wingdings</vt:lpstr>
      <vt:lpstr>Arial</vt:lpstr>
      <vt:lpstr>ＭＳ ゴシック</vt:lpstr>
      <vt:lpstr>ＭＳ Ｐゴシック</vt:lpstr>
      <vt:lpstr>MS Gothic</vt:lpstr>
      <vt:lpstr>SimSun</vt:lpstr>
      <vt:lpstr>Times New Roman</vt:lpstr>
      <vt:lpstr>ＭＳ Ｐ明朝</vt:lpstr>
      <vt:lpstr>Calibri</vt:lpstr>
      <vt:lpstr>Helvetica Neue</vt:lpstr>
      <vt:lpstr>微软雅黑</vt:lpstr>
      <vt:lpstr>HYQiHeiKW</vt:lpstr>
      <vt:lpstr>ＭＳ Ｐゴシック</vt:lpstr>
      <vt:lpstr>Arial Unicode MS</vt:lpstr>
      <vt:lpstr>ヒラギノ丸ゴ ProN</vt:lpstr>
      <vt:lpstr>ＭＳ Ｐゴシック</vt:lpstr>
      <vt:lpstr>Thonburi</vt:lpstr>
      <vt:lpstr>SimSun</vt:lpstr>
      <vt:lpstr>HYShuSongErKW</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user</cp:lastModifiedBy>
  <cp:revision>11</cp:revision>
  <dcterms:created xsi:type="dcterms:W3CDTF">2020-06-17T09:18:48Z</dcterms:created>
  <dcterms:modified xsi:type="dcterms:W3CDTF">2020-06-17T09:18:48Z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1041-1.1.0.1615</vt:lpwstr>
  </property>
</Properties>
</file>