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03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CCFFFF"/>
    <a:srgbClr val="FFFF99"/>
    <a:srgbClr val="6600FF"/>
    <a:srgbClr val="FFFFCC"/>
    <a:srgbClr val="66FFFF"/>
    <a:srgbClr val="FEC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 showGuides="1">
      <p:cViewPr varScale="1">
        <p:scale>
          <a:sx n="79" d="100"/>
          <a:sy n="79" d="100"/>
        </p:scale>
        <p:origin x="192" y="84"/>
      </p:cViewPr>
      <p:guideLst>
        <p:guide orient="horz" pos="2903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7A6BB-DE3F-4C7C-8F92-E1D4E12025FC}" type="datetimeFigureOut">
              <a:rPr kumimoji="1" lang="ja-JP" altLang="en-US" smtClean="0"/>
              <a:t>2020/10/27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9A221-58CD-4948-A434-958F1BF0EC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5905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7A6BB-DE3F-4C7C-8F92-E1D4E12025FC}" type="datetimeFigureOut">
              <a:rPr kumimoji="1" lang="ja-JP" altLang="en-US" smtClean="0"/>
              <a:t>2020/10/27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9A221-58CD-4948-A434-958F1BF0EC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5385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7A6BB-DE3F-4C7C-8F92-E1D4E12025FC}" type="datetimeFigureOut">
              <a:rPr kumimoji="1" lang="ja-JP" altLang="en-US" smtClean="0"/>
              <a:t>2020/10/27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9A221-58CD-4948-A434-958F1BF0EC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924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7A6BB-DE3F-4C7C-8F92-E1D4E12025FC}" type="datetimeFigureOut">
              <a:rPr kumimoji="1" lang="ja-JP" altLang="en-US" smtClean="0"/>
              <a:t>2020/10/27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9A221-58CD-4948-A434-958F1BF0EC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2601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7A6BB-DE3F-4C7C-8F92-E1D4E12025FC}" type="datetimeFigureOut">
              <a:rPr kumimoji="1" lang="ja-JP" altLang="en-US" smtClean="0"/>
              <a:t>2020/10/27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9A221-58CD-4948-A434-958F1BF0EC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18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7A6BB-DE3F-4C7C-8F92-E1D4E12025FC}" type="datetimeFigureOut">
              <a:rPr kumimoji="1" lang="ja-JP" altLang="en-US" smtClean="0"/>
              <a:t>2020/10/27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9A221-58CD-4948-A434-958F1BF0EC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0577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7A6BB-DE3F-4C7C-8F92-E1D4E12025FC}" type="datetimeFigureOut">
              <a:rPr kumimoji="1" lang="ja-JP" altLang="en-US" smtClean="0"/>
              <a:t>2020/10/27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9A221-58CD-4948-A434-958F1BF0EC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5038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7A6BB-DE3F-4C7C-8F92-E1D4E12025FC}" type="datetimeFigureOut">
              <a:rPr kumimoji="1" lang="ja-JP" altLang="en-US" smtClean="0"/>
              <a:t>2020/10/27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9A221-58CD-4948-A434-958F1BF0EC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61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7A6BB-DE3F-4C7C-8F92-E1D4E12025FC}" type="datetimeFigureOut">
              <a:rPr kumimoji="1" lang="ja-JP" altLang="en-US" smtClean="0"/>
              <a:t>2020/10/27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9A221-58CD-4948-A434-958F1BF0EC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7437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7A6BB-DE3F-4C7C-8F92-E1D4E12025FC}" type="datetimeFigureOut">
              <a:rPr kumimoji="1" lang="ja-JP" altLang="en-US" smtClean="0"/>
              <a:t>2020/10/27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9A221-58CD-4948-A434-958F1BF0EC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113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7A6BB-DE3F-4C7C-8F92-E1D4E12025FC}" type="datetimeFigureOut">
              <a:rPr kumimoji="1" lang="ja-JP" altLang="en-US" smtClean="0"/>
              <a:t>2020/10/27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9A221-58CD-4948-A434-958F1BF0EC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33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27A6BB-DE3F-4C7C-8F92-E1D4E12025FC}" type="datetimeFigureOut">
              <a:rPr kumimoji="1" lang="ja-JP" altLang="en-US" smtClean="0"/>
              <a:t>2020/10/27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09A221-58CD-4948-A434-958F1BF0EC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4672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g"/><Relationship Id="rId3" Type="http://schemas.openxmlformats.org/officeDocument/2006/relationships/hyperlink" Target="https://zoom.us/webinar/register/WN_hWpgqDI-RnWuGFZsAF8Rkw" TargetMode="External"/><Relationship Id="rId7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kataoka@bic-net.com" TargetMode="External"/><Relationship Id="rId11" Type="http://schemas.openxmlformats.org/officeDocument/2006/relationships/image" Target="../media/image6.png"/><Relationship Id="rId5" Type="http://schemas.openxmlformats.org/officeDocument/2006/relationships/hyperlink" Target="https://zoom.us/webinar/register/WN_mMp-tAemTTipnroDkx9yXw" TargetMode="External"/><Relationship Id="rId10" Type="http://schemas.openxmlformats.org/officeDocument/2006/relationships/image" Target="../media/image5.png"/><Relationship Id="rId4" Type="http://schemas.openxmlformats.org/officeDocument/2006/relationships/hyperlink" Target="https://zoom.us/webinar/register/WN_2vEO39pESoO-6z4f603SVA" TargetMode="Externa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図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337"/>
            <a:ext cx="6858000" cy="4575572"/>
          </a:xfrm>
          <a:prstGeom prst="rect">
            <a:avLst/>
          </a:prstGeom>
        </p:spPr>
      </p:pic>
      <p:sp>
        <p:nvSpPr>
          <p:cNvPr id="18" name="フローチャート: 書類 17"/>
          <p:cNvSpPr/>
          <p:nvPr/>
        </p:nvSpPr>
        <p:spPr>
          <a:xfrm rot="10800000">
            <a:off x="-3594" y="1027186"/>
            <a:ext cx="6870313" cy="8091022"/>
          </a:xfrm>
          <a:prstGeom prst="flowChartDocument">
            <a:avLst/>
          </a:prstGeom>
          <a:gradFill flip="none" rotWithShape="1">
            <a:gsLst>
              <a:gs pos="0">
                <a:srgbClr val="FFFF99"/>
              </a:gs>
              <a:gs pos="50000">
                <a:schemeClr val="bg1"/>
              </a:gs>
              <a:gs pos="100000">
                <a:srgbClr val="CCFFFF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8155968" y="7507678"/>
            <a:ext cx="7712396" cy="624177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角丸四角形 46"/>
          <p:cNvSpPr/>
          <p:nvPr/>
        </p:nvSpPr>
        <p:spPr>
          <a:xfrm>
            <a:off x="7405802" y="2876691"/>
            <a:ext cx="2390054" cy="169502"/>
          </a:xfrm>
          <a:prstGeom prst="roundRect">
            <a:avLst>
              <a:gd name="adj" fmla="val 40857"/>
            </a:avLst>
          </a:prstGeom>
          <a:pattFill prst="smCheck">
            <a:fgClr>
              <a:schemeClr val="bg2">
                <a:lumMod val="75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-57239" y="634601"/>
            <a:ext cx="70030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コーポレート明朝" panose="02000600000000000000" pitchFamily="2" charset="-128"/>
                <a:ea typeface="コーポレート明朝" panose="02000600000000000000" pitchFamily="2" charset="-128"/>
              </a:rPr>
              <a:t> </a:t>
            </a:r>
            <a:r>
              <a:rPr lang="en-US" altLang="ja-JP" sz="4000" b="1" u="dbl" dirty="0" smtClean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C00000"/>
                  </a:solidFill>
                </a:uFill>
                <a:latin typeface="コーポレート明朝" panose="02000600000000000000" pitchFamily="2" charset="-128"/>
                <a:ea typeface="コーポレート明朝" panose="02000600000000000000" pitchFamily="2" charset="-128"/>
              </a:rPr>
              <a:t>2020</a:t>
            </a:r>
            <a:r>
              <a:rPr lang="ja-JP" altLang="en-US" sz="3600" b="1" u="dbl" dirty="0" smtClean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C00000"/>
                  </a:solidFill>
                </a:uFill>
                <a:latin typeface="コーポレート明朝" panose="02000600000000000000" pitchFamily="2" charset="-128"/>
                <a:ea typeface="コーポレート明朝" panose="02000600000000000000" pitchFamily="2" charset="-128"/>
              </a:rPr>
              <a:t>年度上期</a:t>
            </a:r>
            <a:endParaRPr lang="en-US" altLang="ja-JP" sz="3600" b="1" u="dbl" dirty="0" smtClean="0">
              <a:solidFill>
                <a:schemeClr val="tx1">
                  <a:lumMod val="95000"/>
                  <a:lumOff val="5000"/>
                </a:schemeClr>
              </a:solidFill>
              <a:uFill>
                <a:solidFill>
                  <a:srgbClr val="C00000"/>
                </a:solidFill>
              </a:uFill>
              <a:latin typeface="コーポレート明朝" panose="02000600000000000000" pitchFamily="2" charset="-128"/>
              <a:ea typeface="コーポレート明朝" panose="02000600000000000000" pitchFamily="2" charset="-128"/>
            </a:endParaRPr>
          </a:p>
          <a:p>
            <a:r>
              <a:rPr lang="en-US" altLang="ja-JP" sz="4000" b="1" u="dbl" dirty="0" err="1" smtClean="0">
                <a:uFill>
                  <a:solidFill>
                    <a:srgbClr val="C00000"/>
                  </a:solidFill>
                </a:uFill>
                <a:latin typeface="コーポレート明朝" panose="02000600000000000000" pitchFamily="2" charset="-128"/>
                <a:ea typeface="コーポレート明朝" panose="02000600000000000000" pitchFamily="2" charset="-128"/>
              </a:rPr>
              <a:t>i</a:t>
            </a:r>
            <a:r>
              <a:rPr lang="en-US" altLang="ja-JP" sz="4000" b="1" u="dbl" dirty="0" smtClean="0">
                <a:uFill>
                  <a:solidFill>
                    <a:srgbClr val="C00000"/>
                  </a:solidFill>
                </a:uFill>
                <a:latin typeface="コーポレート明朝" panose="02000600000000000000" pitchFamily="2" charset="-128"/>
                <a:ea typeface="コーポレート明朝" panose="02000600000000000000" pitchFamily="2" charset="-128"/>
              </a:rPr>
              <a:t>-Construction</a:t>
            </a:r>
            <a:r>
              <a:rPr lang="ja-JP" altLang="en-US" sz="3600" u="dbl" dirty="0" smtClean="0">
                <a:solidFill>
                  <a:schemeClr val="tx1">
                    <a:lumMod val="95000"/>
                    <a:lumOff val="5000"/>
                  </a:schemeClr>
                </a:solidFill>
                <a:uFill>
                  <a:solidFill>
                    <a:srgbClr val="C00000"/>
                  </a:solidFill>
                </a:uFill>
                <a:latin typeface="コーポレート明朝" panose="02000600000000000000" pitchFamily="2" charset="-128"/>
                <a:ea typeface="コーポレート明朝" panose="02000600000000000000" pitchFamily="2" charset="-128"/>
              </a:rPr>
              <a:t>最新動向セミナー</a:t>
            </a:r>
            <a:endParaRPr lang="en-US" altLang="ja-JP" sz="3600" u="dbl" dirty="0" smtClean="0">
              <a:solidFill>
                <a:schemeClr val="tx1">
                  <a:lumMod val="95000"/>
                  <a:lumOff val="5000"/>
                </a:schemeClr>
              </a:solidFill>
              <a:uFill>
                <a:solidFill>
                  <a:srgbClr val="C00000"/>
                </a:solidFill>
              </a:uFill>
              <a:latin typeface="コーポレート明朝" panose="02000600000000000000" pitchFamily="2" charset="-128"/>
              <a:ea typeface="コーポレート明朝" panose="02000600000000000000" pitchFamily="2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165363" y="514600"/>
            <a:ext cx="6857999" cy="954107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solidFill>
                  <a:schemeClr val="bg1"/>
                </a:solidFill>
                <a:latin typeface="HGS明朝E" panose="02020900000000000000" pitchFamily="18" charset="-128"/>
                <a:ea typeface="HGS明朝E" panose="02020900000000000000" pitchFamily="18" charset="-128"/>
              </a:rPr>
              <a:t>２０１７年にスタートした</a:t>
            </a:r>
            <a:r>
              <a:rPr kumimoji="1" lang="ja-JP" altLang="en-US" sz="1400" dirty="0" smtClean="0">
                <a:solidFill>
                  <a:srgbClr val="FFFF00"/>
                </a:solidFill>
                <a:latin typeface="HGS明朝E" panose="02020900000000000000" pitchFamily="18" charset="-128"/>
                <a:ea typeface="HGS明朝E" panose="02020900000000000000" pitchFamily="18" charset="-128"/>
              </a:rPr>
              <a:t>「全国土木工事情報</a:t>
            </a:r>
            <a:r>
              <a:rPr kumimoji="1" lang="en-US" altLang="ja-JP" sz="1400" dirty="0" smtClean="0">
                <a:solidFill>
                  <a:srgbClr val="FFFF00"/>
                </a:solidFill>
                <a:latin typeface="HGS明朝E" panose="02020900000000000000" pitchFamily="18" charset="-128"/>
                <a:ea typeface="HGS明朝E" panose="02020900000000000000" pitchFamily="18" charset="-128"/>
              </a:rPr>
              <a:t>D-NET</a:t>
            </a:r>
            <a:r>
              <a:rPr kumimoji="1" lang="ja-JP" altLang="en-US" sz="1400" dirty="0" smtClean="0">
                <a:solidFill>
                  <a:srgbClr val="FFFF00"/>
                </a:solidFill>
                <a:latin typeface="HGS明朝E" panose="02020900000000000000" pitchFamily="18" charset="-128"/>
                <a:ea typeface="HGS明朝E" panose="02020900000000000000" pitchFamily="18" charset="-128"/>
              </a:rPr>
              <a:t>」</a:t>
            </a:r>
            <a:r>
              <a:rPr kumimoji="1" lang="ja-JP" altLang="en-US" sz="1400" dirty="0" smtClean="0">
                <a:solidFill>
                  <a:schemeClr val="bg1"/>
                </a:solidFill>
                <a:latin typeface="HGS明朝E" panose="02020900000000000000" pitchFamily="18" charset="-128"/>
                <a:ea typeface="HGS明朝E" panose="02020900000000000000" pitchFamily="18" charset="-128"/>
              </a:rPr>
              <a:t>その製作や営業から得た工事入札情報の見方・使い方を解説！</a:t>
            </a:r>
            <a:endParaRPr kumimoji="1" lang="en-US" altLang="ja-JP" sz="1400" dirty="0" smtClean="0">
              <a:solidFill>
                <a:schemeClr val="bg1"/>
              </a:solidFill>
              <a:latin typeface="HGS明朝E" panose="02020900000000000000" pitchFamily="18" charset="-128"/>
              <a:ea typeface="HGS明朝E" panose="02020900000000000000" pitchFamily="18" charset="-128"/>
            </a:endParaRPr>
          </a:p>
          <a:p>
            <a:r>
              <a:rPr kumimoji="1" lang="ja-JP" altLang="en-US" sz="1400" dirty="0" smtClean="0">
                <a:solidFill>
                  <a:srgbClr val="FFFF00"/>
                </a:solidFill>
                <a:latin typeface="HGS明朝E" panose="02020900000000000000" pitchFamily="18" charset="-128"/>
                <a:ea typeface="HGS明朝E" panose="02020900000000000000" pitchFamily="18" charset="-128"/>
              </a:rPr>
              <a:t>初めて</a:t>
            </a:r>
            <a:r>
              <a:rPr kumimoji="1" lang="ja-JP" altLang="en-US" sz="1400" dirty="0" smtClean="0">
                <a:solidFill>
                  <a:schemeClr val="bg1"/>
                </a:solidFill>
                <a:latin typeface="HGS明朝E" panose="02020900000000000000" pitchFamily="18" charset="-128"/>
                <a:ea typeface="HGS明朝E" panose="02020900000000000000" pitchFamily="18" charset="-128"/>
              </a:rPr>
              <a:t>工事入札情報に触れる方、工事入札情報を</a:t>
            </a:r>
            <a:r>
              <a:rPr kumimoji="1" lang="ja-JP" altLang="en-US" sz="1400" dirty="0" smtClean="0">
                <a:solidFill>
                  <a:srgbClr val="FFFF00"/>
                </a:solidFill>
                <a:latin typeface="HGS明朝E" panose="02020900000000000000" pitchFamily="18" charset="-128"/>
                <a:ea typeface="HGS明朝E" panose="02020900000000000000" pitchFamily="18" charset="-128"/>
              </a:rPr>
              <a:t>効率的</a:t>
            </a:r>
            <a:r>
              <a:rPr kumimoji="1" lang="ja-JP" altLang="en-US" sz="1400" dirty="0" smtClean="0">
                <a:solidFill>
                  <a:schemeClr val="bg1"/>
                </a:solidFill>
                <a:latin typeface="HGS明朝E" panose="02020900000000000000" pitchFamily="18" charset="-128"/>
                <a:ea typeface="HGS明朝E" panose="02020900000000000000" pitchFamily="18" charset="-128"/>
              </a:rPr>
              <a:t>に運用したい方も</a:t>
            </a:r>
            <a:r>
              <a:rPr kumimoji="1" lang="ja-JP" altLang="en-US" sz="1400" dirty="0" smtClean="0">
                <a:solidFill>
                  <a:srgbClr val="FFFF00"/>
                </a:solidFill>
                <a:latin typeface="HGS明朝E" panose="02020900000000000000" pitchFamily="18" charset="-128"/>
                <a:ea typeface="HGS明朝E" panose="02020900000000000000" pitchFamily="18" charset="-128"/>
              </a:rPr>
              <a:t>必見</a:t>
            </a:r>
            <a:r>
              <a:rPr kumimoji="1" lang="ja-JP" altLang="en-US" sz="1400" dirty="0" smtClean="0">
                <a:solidFill>
                  <a:schemeClr val="bg1"/>
                </a:solidFill>
                <a:latin typeface="HGS明朝E" panose="02020900000000000000" pitchFamily="18" charset="-128"/>
                <a:ea typeface="HGS明朝E" panose="02020900000000000000" pitchFamily="18" charset="-128"/>
              </a:rPr>
              <a:t>の無料</a:t>
            </a:r>
            <a:r>
              <a:rPr kumimoji="1" lang="ja-JP" altLang="en-US" sz="1400" dirty="0" smtClean="0">
                <a:solidFill>
                  <a:srgbClr val="FFFF00"/>
                </a:solidFill>
                <a:latin typeface="HGS明朝E" panose="02020900000000000000" pitchFamily="18" charset="-128"/>
                <a:ea typeface="HGS明朝E" panose="02020900000000000000" pitchFamily="18" charset="-128"/>
              </a:rPr>
              <a:t>ＷＥＢセミナー</a:t>
            </a:r>
            <a:r>
              <a:rPr kumimoji="1" lang="ja-JP" altLang="en-US" sz="1400" dirty="0" smtClean="0">
                <a:solidFill>
                  <a:schemeClr val="bg1"/>
                </a:solidFill>
                <a:latin typeface="HGS明朝E" panose="02020900000000000000" pitchFamily="18" charset="-128"/>
                <a:ea typeface="HGS明朝E" panose="02020900000000000000" pitchFamily="18" charset="-128"/>
              </a:rPr>
              <a:t>です。</a:t>
            </a:r>
            <a:endParaRPr kumimoji="1" lang="en-US" altLang="ja-JP" sz="1400" dirty="0" smtClean="0">
              <a:solidFill>
                <a:schemeClr val="bg1"/>
              </a:solidFill>
              <a:latin typeface="HGS明朝E" panose="02020900000000000000" pitchFamily="18" charset="-128"/>
              <a:ea typeface="HGS明朝E" panose="02020900000000000000" pitchFamily="18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05371" y="2296381"/>
            <a:ext cx="62092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cs typeface="メイリオ" panose="020B0604030504040204" pitchFamily="50" charset="-128"/>
              </a:rPr>
              <a:t>２０２０</a:t>
            </a:r>
            <a:r>
              <a:rPr lang="ja-JP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cs typeface="メイリオ" panose="020B0604030504040204" pitchFamily="50" charset="-128"/>
              </a:rPr>
              <a:t>年</a:t>
            </a:r>
            <a:r>
              <a:rPr lang="ja-JP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cs typeface="メイリオ" panose="020B0604030504040204" pitchFamily="50" charset="-128"/>
              </a:rPr>
              <a:t>１１</a:t>
            </a:r>
            <a:r>
              <a:rPr lang="ja-JP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cs typeface="メイリオ" panose="020B0604030504040204" pitchFamily="50" charset="-128"/>
              </a:rPr>
              <a:t>月</a:t>
            </a:r>
            <a:r>
              <a:rPr lang="ja-JP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cs typeface="メイリオ" panose="020B0604030504040204" pitchFamily="50" charset="-128"/>
              </a:rPr>
              <a:t>１</a:t>
            </a:r>
            <a:r>
              <a:rPr lang="ja-JP" alt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cs typeface="メイリオ" panose="020B0604030504040204" pitchFamily="50" charset="-128"/>
              </a:rPr>
              <a:t>３</a:t>
            </a:r>
            <a:r>
              <a:rPr lang="ja-JP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cs typeface="メイリオ" panose="020B0604030504040204" pitchFamily="50" charset="-128"/>
              </a:rPr>
              <a:t>日（金）</a:t>
            </a:r>
            <a:r>
              <a:rPr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cs typeface="メイリオ" panose="020B0604030504040204" pitchFamily="50" charset="-128"/>
              </a:rPr>
              <a:t> 15</a:t>
            </a:r>
            <a:r>
              <a:rPr lang="ja-JP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cs typeface="メイリオ" panose="020B0604030504040204" pitchFamily="50" charset="-128"/>
              </a:rPr>
              <a:t>時</a:t>
            </a:r>
            <a:r>
              <a:rPr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cs typeface="メイリオ" panose="020B0604030504040204" pitchFamily="50" charset="-128"/>
              </a:rPr>
              <a:t>00</a:t>
            </a:r>
            <a:r>
              <a:rPr lang="ja-JP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cs typeface="メイリオ" panose="020B0604030504040204" pitchFamily="50" charset="-128"/>
              </a:rPr>
              <a:t>分～</a:t>
            </a:r>
            <a:r>
              <a:rPr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cs typeface="メイリオ" panose="020B0604030504040204" pitchFamily="50" charset="-128"/>
              </a:rPr>
              <a:t>15</a:t>
            </a:r>
            <a:r>
              <a:rPr lang="ja-JP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cs typeface="メイリオ" panose="020B0604030504040204" pitchFamily="50" charset="-128"/>
              </a:rPr>
              <a:t>時</a:t>
            </a:r>
            <a:r>
              <a:rPr lang="en-US" altLang="ja-JP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cs typeface="メイリオ" panose="020B0604030504040204" pitchFamily="50" charset="-128"/>
              </a:rPr>
              <a:t>50</a:t>
            </a:r>
            <a:r>
              <a:rPr lang="ja-JP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cs typeface="メイリオ" panose="020B0604030504040204" pitchFamily="50" charset="-128"/>
              </a:rPr>
              <a:t>分</a:t>
            </a:r>
            <a:endParaRPr lang="en-US" altLang="ja-JP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あおぞら明朝 Bold" panose="02020600000000000000" pitchFamily="18" charset="-128"/>
              <a:ea typeface="あおぞら明朝 Bold" panose="02020600000000000000" pitchFamily="18" charset="-128"/>
              <a:cs typeface="メイリオ" panose="020B0604030504040204" pitchFamily="50" charset="-128"/>
            </a:endParaRPr>
          </a:p>
          <a:p>
            <a:r>
              <a:rPr lang="ja-JP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cs typeface="メイリオ" panose="020B0604030504040204" pitchFamily="50" charset="-128"/>
              </a:rPr>
              <a:t>   　　　</a:t>
            </a:r>
            <a:r>
              <a:rPr lang="ja-JP" alt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cs typeface="メイリオ" panose="020B0604030504040204" pitchFamily="50" charset="-128"/>
              </a:rPr>
              <a:t> </a:t>
            </a:r>
            <a:r>
              <a:rPr lang="ja-JP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cs typeface="メイリオ" panose="020B0604030504040204" pitchFamily="50" charset="-128"/>
              </a:rPr>
              <a:t>   １７</a:t>
            </a:r>
            <a:r>
              <a:rPr lang="ja-JP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cs typeface="メイリオ" panose="020B0604030504040204" pitchFamily="50" charset="-128"/>
              </a:rPr>
              <a:t>日（火） </a:t>
            </a:r>
            <a:r>
              <a:rPr lang="en-US" altLang="ja-JP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cs typeface="メイリオ" panose="020B0604030504040204" pitchFamily="50" charset="-128"/>
              </a:rPr>
              <a:t>15</a:t>
            </a:r>
            <a:r>
              <a:rPr lang="ja-JP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cs typeface="メイリオ" panose="020B0604030504040204" pitchFamily="50" charset="-128"/>
              </a:rPr>
              <a:t>時</a:t>
            </a:r>
            <a:r>
              <a:rPr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cs typeface="メイリオ" panose="020B0604030504040204" pitchFamily="50" charset="-128"/>
              </a:rPr>
              <a:t>00</a:t>
            </a:r>
            <a:r>
              <a:rPr lang="ja-JP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cs typeface="メイリオ" panose="020B0604030504040204" pitchFamily="50" charset="-128"/>
              </a:rPr>
              <a:t>分～</a:t>
            </a:r>
            <a:r>
              <a:rPr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cs typeface="メイリオ" panose="020B0604030504040204" pitchFamily="50" charset="-128"/>
              </a:rPr>
              <a:t>15</a:t>
            </a:r>
            <a:r>
              <a:rPr lang="ja-JP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cs typeface="メイリオ" panose="020B0604030504040204" pitchFamily="50" charset="-128"/>
              </a:rPr>
              <a:t>時</a:t>
            </a:r>
            <a:r>
              <a:rPr lang="en-US" altLang="ja-JP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cs typeface="メイリオ" panose="020B0604030504040204" pitchFamily="50" charset="-128"/>
              </a:rPr>
              <a:t>50</a:t>
            </a:r>
            <a:r>
              <a:rPr lang="ja-JP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cs typeface="メイリオ" panose="020B0604030504040204" pitchFamily="50" charset="-128"/>
              </a:rPr>
              <a:t>分</a:t>
            </a:r>
            <a:endParaRPr lang="en-US" altLang="ja-JP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あおぞら明朝 Bold" panose="02020600000000000000" pitchFamily="18" charset="-128"/>
              <a:ea typeface="あおぞら明朝 Bold" panose="02020600000000000000" pitchFamily="18" charset="-128"/>
              <a:cs typeface="メイリオ" panose="020B0604030504040204" pitchFamily="50" charset="-128"/>
            </a:endParaRPr>
          </a:p>
          <a:p>
            <a:r>
              <a:rPr lang="ja-JP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cs typeface="メイリオ" panose="020B0604030504040204" pitchFamily="50" charset="-128"/>
              </a:rPr>
              <a:t> </a:t>
            </a:r>
            <a:r>
              <a:rPr lang="ja-JP" alt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cs typeface="メイリオ" panose="020B0604030504040204" pitchFamily="50" charset="-128"/>
              </a:rPr>
              <a:t>　</a:t>
            </a:r>
            <a:r>
              <a:rPr lang="ja-JP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cs typeface="メイリオ" panose="020B0604030504040204" pitchFamily="50" charset="-128"/>
              </a:rPr>
              <a:t>  </a:t>
            </a:r>
            <a:r>
              <a:rPr lang="ja-JP" alt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cs typeface="メイリオ" panose="020B0604030504040204" pitchFamily="50" charset="-128"/>
              </a:rPr>
              <a:t>　　</a:t>
            </a:r>
            <a:r>
              <a:rPr lang="ja-JP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cs typeface="メイリオ" panose="020B0604030504040204" pitchFamily="50" charset="-128"/>
              </a:rPr>
              <a:t>    ２５</a:t>
            </a:r>
            <a:r>
              <a:rPr lang="ja-JP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cs typeface="メイリオ" panose="020B0604030504040204" pitchFamily="50" charset="-128"/>
              </a:rPr>
              <a:t>日（水）</a:t>
            </a:r>
            <a:r>
              <a:rPr lang="en-US" altLang="ja-JP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cs typeface="メイリオ" panose="020B0604030504040204" pitchFamily="50" charset="-128"/>
              </a:rPr>
              <a:t> 15</a:t>
            </a:r>
            <a:r>
              <a:rPr lang="ja-JP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cs typeface="メイリオ" panose="020B0604030504040204" pitchFamily="50" charset="-128"/>
              </a:rPr>
              <a:t>時</a:t>
            </a:r>
            <a:r>
              <a:rPr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cs typeface="メイリオ" panose="020B0604030504040204" pitchFamily="50" charset="-128"/>
              </a:rPr>
              <a:t>00</a:t>
            </a:r>
            <a:r>
              <a:rPr lang="ja-JP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cs typeface="メイリオ" panose="020B0604030504040204" pitchFamily="50" charset="-128"/>
              </a:rPr>
              <a:t>分～</a:t>
            </a:r>
            <a:r>
              <a:rPr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cs typeface="メイリオ" panose="020B0604030504040204" pitchFamily="50" charset="-128"/>
              </a:rPr>
              <a:t>15</a:t>
            </a:r>
            <a:r>
              <a:rPr lang="ja-JP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cs typeface="メイリオ" panose="020B0604030504040204" pitchFamily="50" charset="-128"/>
              </a:rPr>
              <a:t>時</a:t>
            </a:r>
            <a:r>
              <a:rPr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cs typeface="メイリオ" panose="020B0604030504040204" pitchFamily="50" charset="-128"/>
              </a:rPr>
              <a:t>50</a:t>
            </a:r>
            <a:r>
              <a:rPr lang="ja-JP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cs typeface="メイリオ" panose="020B0604030504040204" pitchFamily="50" charset="-128"/>
              </a:rPr>
              <a:t>分（</a:t>
            </a:r>
            <a:r>
              <a:rPr lang="ja-JP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cs typeface="メイリオ" panose="020B0604030504040204" pitchFamily="50" charset="-128"/>
              </a:rPr>
              <a:t>各回は同一内容となります</a:t>
            </a:r>
            <a:r>
              <a:rPr lang="ja-JP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cs typeface="メイリオ" panose="020B0604030504040204" pitchFamily="50" charset="-128"/>
              </a:rPr>
              <a:t>）</a:t>
            </a:r>
            <a:endParaRPr lang="ja-JP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あおぞら明朝 Bold" panose="02020600000000000000" pitchFamily="18" charset="-128"/>
              <a:ea typeface="あおぞら明朝 Bold" panose="02020600000000000000" pitchFamily="18" charset="-128"/>
              <a:cs typeface="メイリオ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193280" y="2755392"/>
            <a:ext cx="4058430" cy="2799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　　　　　　　</a:t>
            </a:r>
            <a:endParaRPr kumimoji="1" lang="en-US" altLang="ja-JP" sz="1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72823" y="3319733"/>
            <a:ext cx="62288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ｚｏｏｍ</a:t>
            </a:r>
            <a:r>
              <a:rPr lang="zh-TW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を</a:t>
            </a:r>
            <a:r>
              <a:rPr lang="zh-TW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使用したウェビナー（オンラインセミナー</a:t>
            </a:r>
            <a:r>
              <a:rPr lang="zh-TW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）</a:t>
            </a:r>
            <a:r>
              <a:rPr lang="en-US" altLang="zh-TW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※</a:t>
            </a:r>
            <a:r>
              <a:rPr lang="en-US" altLang="zh-TW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PC</a:t>
            </a:r>
            <a:r>
              <a:rPr lang="zh-TW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やスマホ経由で受講</a:t>
            </a:r>
            <a:r>
              <a:rPr lang="zh-TW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可能</a:t>
            </a:r>
            <a:endParaRPr lang="en-US" altLang="zh-TW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あおぞら明朝 Bold" panose="02020600000000000000" pitchFamily="18" charset="-128"/>
              <a:ea typeface="あおぞら明朝 Bold" panose="02020600000000000000" pitchFamily="18" charset="-128"/>
            </a:endParaRPr>
          </a:p>
          <a:p>
            <a:r>
              <a:rPr lang="zh-TW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お申込み</a:t>
            </a:r>
            <a:r>
              <a:rPr lang="zh-TW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サイトで必要事項の登録お願い致します</a:t>
            </a:r>
            <a:r>
              <a:rPr lang="zh-TW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。</a:t>
            </a:r>
            <a:r>
              <a:rPr lang="ja-JP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　</a:t>
            </a:r>
            <a:endParaRPr lang="en-US" altLang="ja-JP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あおぞら明朝 Bold" panose="02020600000000000000" pitchFamily="18" charset="-128"/>
              <a:ea typeface="あおぞら明朝 Bold" panose="02020600000000000000" pitchFamily="18" charset="-128"/>
            </a:endParaRPr>
          </a:p>
          <a:p>
            <a:endParaRPr lang="en-US" altLang="zh-TW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あおぞら明朝 Bold" panose="02020600000000000000" pitchFamily="18" charset="-128"/>
              <a:ea typeface="あおぞら明朝 Bold" panose="02020600000000000000" pitchFamily="18" charset="-128"/>
            </a:endParaRPr>
          </a:p>
          <a:p>
            <a:r>
              <a:rPr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↓ </a:t>
            </a:r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web</a:t>
            </a:r>
            <a:r>
              <a:rPr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セミナーお申込みサイトはこちらから↓ </a:t>
            </a:r>
            <a:r>
              <a:rPr lang="ja-JP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 </a:t>
            </a:r>
            <a:r>
              <a:rPr lang="ja-JP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（</a:t>
            </a:r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FAX</a:t>
            </a:r>
            <a:r>
              <a:rPr lang="ja-JP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でご返信の方はメールに</a:t>
            </a:r>
            <a:r>
              <a:rPr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て</a:t>
            </a:r>
            <a:r>
              <a:rPr lang="ja-JP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ご招待します）</a:t>
            </a:r>
            <a:endParaRPr lang="ja-JP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あおぞら明朝 Bold" panose="02020600000000000000" pitchFamily="18" charset="-128"/>
              <a:ea typeface="あおぞら明朝 Bold" panose="02020600000000000000" pitchFamily="18" charset="-128"/>
            </a:endParaRPr>
          </a:p>
          <a:p>
            <a:r>
              <a:rPr lang="zh-TW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hlinkClick r:id="rId3"/>
              </a:rPr>
              <a:t>２０２０年</a:t>
            </a:r>
            <a:r>
              <a:rPr lang="ja-JP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hlinkClick r:id="rId3"/>
              </a:rPr>
              <a:t>１</a:t>
            </a:r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hlinkClick r:id="rId3"/>
              </a:rPr>
              <a:t>1</a:t>
            </a:r>
            <a:r>
              <a:rPr lang="zh-TW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hlinkClick r:id="rId3"/>
              </a:rPr>
              <a:t>月１</a:t>
            </a:r>
            <a:r>
              <a:rPr lang="en-US" altLang="zh-TW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hlinkClick r:id="rId3"/>
              </a:rPr>
              <a:t>3</a:t>
            </a:r>
            <a:r>
              <a:rPr lang="zh-TW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hlinkClick r:id="rId3"/>
              </a:rPr>
              <a:t>日</a:t>
            </a:r>
            <a:r>
              <a:rPr lang="zh-TW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hlinkClick r:id="rId3"/>
              </a:rPr>
              <a:t>（金</a:t>
            </a:r>
            <a:r>
              <a:rPr lang="zh-TW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hlinkClick r:id="rId3"/>
              </a:rPr>
              <a:t>）</a:t>
            </a:r>
            <a:r>
              <a:rPr lang="ja-JP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hlinkClick r:id="rId3"/>
              </a:rPr>
              <a:t>の回申込み</a:t>
            </a:r>
            <a:r>
              <a:rPr lang="ja-JP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　</a:t>
            </a:r>
            <a:r>
              <a:rPr lang="ja-JP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　</a:t>
            </a:r>
            <a:r>
              <a:rPr lang="zh-TW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hlinkClick r:id="rId4"/>
              </a:rPr>
              <a:t>２０２０年</a:t>
            </a:r>
            <a:r>
              <a:rPr lang="ja-JP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hlinkClick r:id="rId4"/>
              </a:rPr>
              <a:t>１</a:t>
            </a:r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hlinkClick r:id="rId4"/>
              </a:rPr>
              <a:t>1</a:t>
            </a:r>
            <a:r>
              <a:rPr lang="zh-TW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hlinkClick r:id="rId4"/>
              </a:rPr>
              <a:t>月</a:t>
            </a:r>
            <a:r>
              <a:rPr lang="en-US" altLang="zh-TW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hlinkClick r:id="rId4"/>
              </a:rPr>
              <a:t>17</a:t>
            </a:r>
            <a:r>
              <a:rPr lang="zh-TW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hlinkClick r:id="rId4"/>
              </a:rPr>
              <a:t>日（</a:t>
            </a:r>
            <a:r>
              <a:rPr lang="ja-JP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hlinkClick r:id="rId4"/>
              </a:rPr>
              <a:t>火</a:t>
            </a:r>
            <a:r>
              <a:rPr lang="zh-TW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hlinkClick r:id="rId4"/>
              </a:rPr>
              <a:t>）</a:t>
            </a:r>
            <a:r>
              <a:rPr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hlinkClick r:id="rId4"/>
              </a:rPr>
              <a:t>の</a:t>
            </a:r>
            <a:r>
              <a:rPr lang="ja-JP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hlinkClick r:id="rId4"/>
              </a:rPr>
              <a:t>回申込み</a:t>
            </a:r>
            <a:r>
              <a:rPr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　</a:t>
            </a:r>
            <a:endParaRPr lang="en-US" altLang="ja-JP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あおぞら明朝 Bold" panose="02020600000000000000" pitchFamily="18" charset="-128"/>
              <a:ea typeface="あおぞら明朝 Bold" panose="02020600000000000000" pitchFamily="18" charset="-128"/>
            </a:endParaRPr>
          </a:p>
          <a:p>
            <a:endParaRPr lang="en-US" altLang="ja-JP" sz="1200" dirty="0">
              <a:solidFill>
                <a:schemeClr val="tx1">
                  <a:lumMod val="75000"/>
                  <a:lumOff val="25000"/>
                </a:schemeClr>
              </a:solidFill>
              <a:latin typeface="あおぞら明朝 Bold" panose="02020600000000000000" pitchFamily="18" charset="-128"/>
              <a:ea typeface="あおぞら明朝 Bold" panose="02020600000000000000" pitchFamily="18" charset="-128"/>
            </a:endParaRPr>
          </a:p>
          <a:p>
            <a:r>
              <a:rPr lang="zh-TW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hlinkClick r:id="rId5"/>
              </a:rPr>
              <a:t>２０２０年</a:t>
            </a:r>
            <a:r>
              <a:rPr lang="ja-JP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hlinkClick r:id="rId5"/>
              </a:rPr>
              <a:t>１</a:t>
            </a:r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hlinkClick r:id="rId5"/>
              </a:rPr>
              <a:t>1</a:t>
            </a:r>
            <a:r>
              <a:rPr lang="zh-TW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hlinkClick r:id="rId5"/>
              </a:rPr>
              <a:t>月</a:t>
            </a:r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hlinkClick r:id="rId5"/>
              </a:rPr>
              <a:t>25</a:t>
            </a:r>
            <a:r>
              <a:rPr lang="zh-TW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hlinkClick r:id="rId5"/>
              </a:rPr>
              <a:t>日（</a:t>
            </a:r>
            <a:r>
              <a:rPr lang="ja-JP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hlinkClick r:id="rId5"/>
              </a:rPr>
              <a:t>水</a:t>
            </a:r>
            <a:r>
              <a:rPr lang="zh-TW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hlinkClick r:id="rId5"/>
              </a:rPr>
              <a:t>）</a:t>
            </a:r>
            <a:r>
              <a:rPr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hlinkClick r:id="rId5"/>
              </a:rPr>
              <a:t>の回申込み</a:t>
            </a:r>
            <a:endParaRPr lang="en-US" altLang="ja-JP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あおぞら明朝 Bold" panose="02020600000000000000" pitchFamily="18" charset="-128"/>
              <a:ea typeface="あおぞら明朝 Bold" panose="02020600000000000000" pitchFamily="18" charset="-128"/>
            </a:endParaRPr>
          </a:p>
        </p:txBody>
      </p:sp>
      <p:sp>
        <p:nvSpPr>
          <p:cNvPr id="11" name="角丸四角形 10"/>
          <p:cNvSpPr/>
          <p:nvPr/>
        </p:nvSpPr>
        <p:spPr>
          <a:xfrm>
            <a:off x="64085" y="2593241"/>
            <a:ext cx="623020" cy="302124"/>
          </a:xfrm>
          <a:prstGeom prst="round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 smtClean="0">
                <a:solidFill>
                  <a:schemeClr val="bg1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日時</a:t>
            </a:r>
            <a:endParaRPr kumimoji="1" lang="ja-JP" altLang="en-US" sz="1200" b="1" dirty="0">
              <a:solidFill>
                <a:schemeClr val="bg1"/>
              </a:solidFill>
              <a:latin typeface="あおぞら明朝 Bold" panose="02020600000000000000" pitchFamily="18" charset="-128"/>
              <a:ea typeface="あおぞら明朝 Bold" panose="02020600000000000000" pitchFamily="18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021646" y="5708638"/>
            <a:ext cx="5531205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400" u="sng" dirty="0" smtClean="0">
                <a:solidFill>
                  <a:schemeClr val="bg2">
                    <a:lumMod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◆</a:t>
            </a:r>
            <a:r>
              <a:rPr lang="en-US" altLang="ja-JP" sz="1400" u="sng" dirty="0" smtClean="0">
                <a:solidFill>
                  <a:schemeClr val="bg2">
                    <a:lumMod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2020</a:t>
            </a:r>
            <a:r>
              <a:rPr lang="ja-JP" altLang="en-US" sz="1400" u="sng" dirty="0" smtClean="0">
                <a:solidFill>
                  <a:schemeClr val="bg2">
                    <a:lumMod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年度上期の</a:t>
            </a:r>
            <a:r>
              <a:rPr lang="en-US" altLang="ja-JP" sz="1400" u="sng" dirty="0" err="1" smtClean="0">
                <a:solidFill>
                  <a:schemeClr val="bg2">
                    <a:lumMod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i</a:t>
            </a:r>
            <a:r>
              <a:rPr lang="en-US" altLang="ja-JP" sz="1400" u="sng" dirty="0" smtClean="0">
                <a:solidFill>
                  <a:schemeClr val="bg2">
                    <a:lumMod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-Construction</a:t>
            </a:r>
            <a:r>
              <a:rPr lang="ja-JP" altLang="en-US" sz="1400" u="sng" dirty="0" smtClean="0">
                <a:solidFill>
                  <a:schemeClr val="bg2">
                    <a:lumMod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最新動向</a:t>
            </a:r>
            <a:endParaRPr lang="en-US" altLang="ja-JP" sz="1400" u="sng" dirty="0" smtClean="0">
              <a:solidFill>
                <a:schemeClr val="bg2">
                  <a:lumMod val="25000"/>
                </a:schemeClr>
              </a:solidFill>
              <a:latin typeface="あおぞら明朝 Bold" panose="02020600000000000000" pitchFamily="18" charset="-128"/>
              <a:ea typeface="あおぞら明朝 Bold" panose="02020600000000000000" pitchFamily="18" charset="-128"/>
            </a:endParaRPr>
          </a:p>
          <a:p>
            <a:endParaRPr lang="en-US" altLang="ja-JP" sz="1600" u="sng" dirty="0" smtClean="0">
              <a:solidFill>
                <a:schemeClr val="bg2">
                  <a:lumMod val="25000"/>
                </a:schemeClr>
              </a:solidFill>
              <a:latin typeface="あおぞら明朝 Bold" panose="02020600000000000000" pitchFamily="18" charset="-128"/>
              <a:ea typeface="あおぞら明朝 Bold" panose="02020600000000000000" pitchFamily="18" charset="-128"/>
            </a:endParaRPr>
          </a:p>
          <a:p>
            <a:r>
              <a:rPr lang="ja-JP" altLang="en-US" sz="1200" dirty="0" smtClean="0">
                <a:solidFill>
                  <a:schemeClr val="bg2">
                    <a:lumMod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・</a:t>
            </a:r>
            <a:r>
              <a:rPr lang="ja-JP" altLang="en-US" sz="1200" dirty="0">
                <a:solidFill>
                  <a:schemeClr val="bg2">
                    <a:lumMod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新型コロナウイルスについて～影響がどの程度あったのか！？～</a:t>
            </a:r>
          </a:p>
          <a:p>
            <a:r>
              <a:rPr lang="ja-JP" altLang="en-US" sz="1200" dirty="0" smtClean="0">
                <a:solidFill>
                  <a:schemeClr val="bg2">
                    <a:lumMod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・</a:t>
            </a:r>
            <a:r>
              <a:rPr lang="en-US" altLang="ja-JP" sz="1200" dirty="0">
                <a:solidFill>
                  <a:schemeClr val="bg2">
                    <a:lumMod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ICT</a:t>
            </a:r>
            <a:r>
              <a:rPr lang="ja-JP" altLang="en-US" sz="1200" dirty="0">
                <a:solidFill>
                  <a:schemeClr val="bg2">
                    <a:lumMod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活用工事の最新</a:t>
            </a:r>
            <a:r>
              <a:rPr lang="ja-JP" altLang="en-US" sz="1200" dirty="0" smtClean="0">
                <a:solidFill>
                  <a:schemeClr val="bg2">
                    <a:lumMod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件数　　・</a:t>
            </a:r>
            <a:r>
              <a:rPr lang="ja-JP" altLang="en-US" sz="1200" dirty="0">
                <a:solidFill>
                  <a:schemeClr val="bg2">
                    <a:lumMod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発注機関別に前年度と比較</a:t>
            </a:r>
          </a:p>
          <a:p>
            <a:r>
              <a:rPr lang="ja-JP" altLang="en-US" sz="1200" dirty="0" smtClean="0">
                <a:solidFill>
                  <a:schemeClr val="bg2">
                    <a:lumMod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・</a:t>
            </a:r>
            <a:r>
              <a:rPr lang="ja-JP" altLang="en-US" sz="1200" dirty="0">
                <a:solidFill>
                  <a:schemeClr val="bg2">
                    <a:lumMod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エリアでの傾向を</a:t>
            </a:r>
            <a:r>
              <a:rPr lang="ja-JP" altLang="en-US" sz="1200" dirty="0" smtClean="0">
                <a:solidFill>
                  <a:schemeClr val="bg2">
                    <a:lumMod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チェック　　・</a:t>
            </a:r>
            <a:r>
              <a:rPr lang="en-US" altLang="ja-JP" sz="1200" dirty="0">
                <a:solidFill>
                  <a:schemeClr val="bg2">
                    <a:lumMod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BIM/CIM</a:t>
            </a:r>
            <a:r>
              <a:rPr lang="ja-JP" altLang="en-US" sz="1200" dirty="0">
                <a:solidFill>
                  <a:schemeClr val="bg2">
                    <a:lumMod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対象工事の動向</a:t>
            </a:r>
          </a:p>
          <a:p>
            <a:r>
              <a:rPr lang="ja-JP" altLang="en-US" sz="1200" dirty="0" smtClean="0">
                <a:solidFill>
                  <a:schemeClr val="bg2">
                    <a:lumMod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・</a:t>
            </a:r>
            <a:r>
              <a:rPr lang="ja-JP" altLang="en-US" sz="1200" dirty="0">
                <a:solidFill>
                  <a:schemeClr val="bg2">
                    <a:lumMod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発注方式別の</a:t>
            </a:r>
            <a:r>
              <a:rPr lang="ja-JP" altLang="en-US" sz="1200" dirty="0" smtClean="0">
                <a:solidFill>
                  <a:schemeClr val="bg2">
                    <a:lumMod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内訳　　　　  ・</a:t>
            </a:r>
            <a:r>
              <a:rPr lang="ja-JP" altLang="en-US" sz="1200" dirty="0">
                <a:solidFill>
                  <a:schemeClr val="bg2">
                    <a:lumMod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全国土木工事情報</a:t>
            </a:r>
            <a:r>
              <a:rPr lang="en-US" altLang="ja-JP" sz="1200" dirty="0">
                <a:solidFill>
                  <a:schemeClr val="bg2">
                    <a:lumMod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D-NET</a:t>
            </a:r>
            <a:r>
              <a:rPr lang="ja-JP" altLang="en-US" sz="1200" dirty="0">
                <a:solidFill>
                  <a:schemeClr val="bg2">
                    <a:lumMod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の</a:t>
            </a:r>
            <a:r>
              <a:rPr lang="ja-JP" altLang="en-US" sz="1200" dirty="0" smtClean="0">
                <a:solidFill>
                  <a:schemeClr val="bg2">
                    <a:lumMod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ご紹介</a:t>
            </a:r>
            <a:endParaRPr lang="en-US" altLang="ja-JP" sz="1200" dirty="0" smtClean="0">
              <a:solidFill>
                <a:schemeClr val="bg2">
                  <a:lumMod val="25000"/>
                </a:schemeClr>
              </a:solidFill>
              <a:latin typeface="あおぞら明朝 Bold" panose="02020600000000000000" pitchFamily="18" charset="-128"/>
              <a:ea typeface="あおぞら明朝 Bold" panose="02020600000000000000" pitchFamily="18" charset="-128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8048780" y="4951117"/>
            <a:ext cx="10224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30</a:t>
            </a:r>
            <a:r>
              <a:rPr kumimoji="1" lang="ja-JP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名</a:t>
            </a:r>
            <a:endParaRPr kumimoji="1" lang="ja-JP" altLang="en-US" sz="2000" b="1" dirty="0">
              <a:solidFill>
                <a:schemeClr val="tx1">
                  <a:lumMod val="75000"/>
                  <a:lumOff val="25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8" name="角丸四角形 37"/>
          <p:cNvSpPr/>
          <p:nvPr/>
        </p:nvSpPr>
        <p:spPr>
          <a:xfrm>
            <a:off x="64085" y="3680114"/>
            <a:ext cx="621659" cy="332117"/>
          </a:xfrm>
          <a:prstGeom prst="round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 dirty="0">
                <a:solidFill>
                  <a:schemeClr val="bg1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会場</a:t>
            </a:r>
            <a:endParaRPr kumimoji="1" lang="ja-JP" altLang="en-US" sz="1200" b="1" dirty="0">
              <a:solidFill>
                <a:schemeClr val="bg1"/>
              </a:solidFill>
              <a:latin typeface="あおぞら明朝 Bold" panose="02020600000000000000" pitchFamily="18" charset="-128"/>
              <a:ea typeface="あおぞら明朝 Bold" panose="02020600000000000000" pitchFamily="18" charset="-128"/>
            </a:endParaRPr>
          </a:p>
        </p:txBody>
      </p:sp>
      <p:sp>
        <p:nvSpPr>
          <p:cNvPr id="39" name="角丸四角形 38"/>
          <p:cNvSpPr/>
          <p:nvPr/>
        </p:nvSpPr>
        <p:spPr>
          <a:xfrm>
            <a:off x="8719435" y="5219776"/>
            <a:ext cx="491107" cy="262901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00" b="1" dirty="0" smtClean="0">
                <a:solidFill>
                  <a:schemeClr val="bg1"/>
                </a:solidFill>
              </a:rPr>
              <a:t>定員</a:t>
            </a:r>
            <a:endParaRPr kumimoji="1" lang="ja-JP" altLang="en-US" sz="1000" b="1" dirty="0">
              <a:solidFill>
                <a:schemeClr val="bg1"/>
              </a:solidFill>
            </a:endParaRPr>
          </a:p>
        </p:txBody>
      </p:sp>
      <p:sp>
        <p:nvSpPr>
          <p:cNvPr id="40" name="角丸四角形 39"/>
          <p:cNvSpPr/>
          <p:nvPr/>
        </p:nvSpPr>
        <p:spPr>
          <a:xfrm>
            <a:off x="5115794" y="2238886"/>
            <a:ext cx="1362936" cy="605619"/>
          </a:xfrm>
          <a:prstGeom prst="roundRect">
            <a:avLst>
              <a:gd name="adj" fmla="val 40857"/>
            </a:avLst>
          </a:prstGeom>
          <a:gradFill flip="none" rotWithShape="1">
            <a:gsLst>
              <a:gs pos="100000">
                <a:srgbClr val="FFCCFF"/>
              </a:gs>
              <a:gs pos="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graphicFrame>
        <p:nvGraphicFramePr>
          <p:cNvPr id="51" name="表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3293012"/>
              </p:ext>
            </p:extLst>
          </p:nvPr>
        </p:nvGraphicFramePr>
        <p:xfrm>
          <a:off x="41461" y="7059421"/>
          <a:ext cx="6746415" cy="11634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2723"/>
                <a:gridCol w="1757576"/>
                <a:gridCol w="660073"/>
                <a:gridCol w="753663"/>
                <a:gridCol w="964418"/>
                <a:gridCol w="706902"/>
                <a:gridCol w="1021060"/>
              </a:tblGrid>
              <a:tr h="2589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 smtClean="0">
                          <a:solidFill>
                            <a:sysClr val="windowText" lastClr="000000"/>
                          </a:solidFill>
                          <a:latin typeface="コーポレート明朝" panose="02000600000000000000" pitchFamily="2" charset="-128"/>
                          <a:ea typeface="コーポレート明朝" panose="02000600000000000000" pitchFamily="2" charset="-128"/>
                        </a:rPr>
                        <a:t>貴　社　名</a:t>
                      </a:r>
                      <a:endParaRPr kumimoji="1" lang="ja-JP" altLang="en-US" sz="900" b="1" dirty="0">
                        <a:solidFill>
                          <a:sysClr val="windowText" lastClr="000000"/>
                        </a:solidFill>
                        <a:latin typeface="コーポレート明朝" panose="02000600000000000000" pitchFamily="2" charset="-128"/>
                        <a:ea typeface="コーポレート明朝" panose="02000600000000000000" pitchFamily="2" charset="-128"/>
                      </a:endParaRPr>
                    </a:p>
                  </a:txBody>
                  <a:tcPr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900" b="0" dirty="0">
                        <a:solidFill>
                          <a:sysClr val="windowText" lastClr="000000"/>
                        </a:solidFill>
                        <a:latin typeface="コーポレート明朝" panose="02000600000000000000" pitchFamily="2" charset="-128"/>
                        <a:ea typeface="コーポレート明朝" panose="02000600000000000000" pitchFamily="2" charset="-128"/>
                      </a:endParaRPr>
                    </a:p>
                  </a:txBody>
                  <a:tcPr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900" b="1" dirty="0" smtClean="0">
                          <a:solidFill>
                            <a:sysClr val="windowText" lastClr="000000"/>
                          </a:solidFill>
                          <a:latin typeface="コーポレート明朝" panose="02000600000000000000" pitchFamily="2" charset="-128"/>
                          <a:ea typeface="コーポレート明朝" panose="02000600000000000000" pitchFamily="2" charset="-128"/>
                        </a:rPr>
                        <a:t>ご希望の回を○で囲んで下さい</a:t>
                      </a:r>
                    </a:p>
                  </a:txBody>
                  <a:tcPr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コーポレート明朝" panose="02000600000000000000" pitchFamily="2" charset="-128"/>
                          <a:ea typeface="コーポレート明朝" panose="02000600000000000000" pitchFamily="2" charset="-128"/>
                        </a:rPr>
                        <a:t>13</a:t>
                      </a:r>
                      <a:r>
                        <a:rPr kumimoji="1" lang="ja-JP" altLang="en-US" sz="12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コーポレート明朝" panose="02000600000000000000" pitchFamily="2" charset="-128"/>
                          <a:ea typeface="コーポレート明朝" panose="02000600000000000000" pitchFamily="2" charset="-128"/>
                        </a:rPr>
                        <a:t>日　</a:t>
                      </a:r>
                      <a:r>
                        <a:rPr kumimoji="1" lang="en-US" altLang="ja-JP" sz="12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コーポレート明朝" panose="02000600000000000000" pitchFamily="2" charset="-128"/>
                          <a:ea typeface="コーポレート明朝" panose="02000600000000000000" pitchFamily="2" charset="-128"/>
                        </a:rPr>
                        <a:t>17</a:t>
                      </a:r>
                      <a:r>
                        <a:rPr kumimoji="1" lang="ja-JP" altLang="en-US" sz="12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コーポレート明朝" panose="02000600000000000000" pitchFamily="2" charset="-128"/>
                          <a:ea typeface="コーポレート明朝" panose="02000600000000000000" pitchFamily="2" charset="-128"/>
                        </a:rPr>
                        <a:t>日　</a:t>
                      </a:r>
                      <a:r>
                        <a:rPr kumimoji="1" lang="en-US" altLang="ja-JP" sz="12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コーポレート明朝" panose="02000600000000000000" pitchFamily="2" charset="-128"/>
                          <a:ea typeface="コーポレート明朝" panose="02000600000000000000" pitchFamily="2" charset="-128"/>
                        </a:rPr>
                        <a:t>25</a:t>
                      </a:r>
                      <a:r>
                        <a:rPr kumimoji="1" lang="ja-JP" altLang="en-US" sz="12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コーポレート明朝" panose="02000600000000000000" pitchFamily="2" charset="-128"/>
                          <a:ea typeface="コーポレート明朝" panose="02000600000000000000" pitchFamily="2" charset="-128"/>
                        </a:rPr>
                        <a:t>日</a:t>
                      </a:r>
                      <a:endParaRPr kumimoji="1" lang="ja-JP" altLang="en-US" sz="12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コーポレート明朝" panose="02000600000000000000" pitchFamily="2" charset="-128"/>
                        <a:ea typeface="コーポレート明朝" panose="02000600000000000000" pitchFamily="2" charset="-128"/>
                      </a:endParaRPr>
                    </a:p>
                  </a:txBody>
                  <a:tcPr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905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 smtClean="0">
                          <a:solidFill>
                            <a:sysClr val="windowText" lastClr="000000"/>
                          </a:solidFill>
                          <a:latin typeface="コーポレート明朝" panose="02000600000000000000" pitchFamily="2" charset="-128"/>
                          <a:ea typeface="コーポレート明朝" panose="02000600000000000000" pitchFamily="2" charset="-128"/>
                        </a:rPr>
                        <a:t>お　名　前</a:t>
                      </a:r>
                      <a:endParaRPr kumimoji="1" lang="ja-JP" altLang="en-US" sz="900" b="1" dirty="0">
                        <a:solidFill>
                          <a:sysClr val="windowText" lastClr="000000"/>
                        </a:solidFill>
                        <a:latin typeface="コーポレート明朝" panose="02000600000000000000" pitchFamily="2" charset="-128"/>
                        <a:ea typeface="コーポレート明朝" panose="02000600000000000000" pitchFamily="2" charset="-128"/>
                      </a:endParaRPr>
                    </a:p>
                  </a:txBody>
                  <a:tcPr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ysClr val="windowText" lastClr="000000"/>
                        </a:solidFill>
                        <a:latin typeface="コーポレート明朝" panose="02000600000000000000" pitchFamily="2" charset="-128"/>
                        <a:ea typeface="コーポレート明朝" panose="02000600000000000000" pitchFamily="2" charset="-128"/>
                      </a:endParaRPr>
                    </a:p>
                  </a:txBody>
                  <a:tcPr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 smtClean="0">
                          <a:solidFill>
                            <a:sysClr val="windowText" lastClr="000000"/>
                          </a:solidFill>
                          <a:latin typeface="コーポレート明朝" panose="02000600000000000000" pitchFamily="2" charset="-128"/>
                          <a:ea typeface="コーポレート明朝" panose="02000600000000000000" pitchFamily="2" charset="-128"/>
                        </a:rPr>
                        <a:t>部　署</a:t>
                      </a:r>
                      <a:endParaRPr kumimoji="1" lang="ja-JP" altLang="en-US" sz="900" b="1" dirty="0">
                        <a:solidFill>
                          <a:sysClr val="windowText" lastClr="000000"/>
                        </a:solidFill>
                        <a:latin typeface="コーポレート明朝" panose="02000600000000000000" pitchFamily="2" charset="-128"/>
                        <a:ea typeface="コーポレート明朝" panose="02000600000000000000" pitchFamily="2" charset="-128"/>
                      </a:endParaRPr>
                    </a:p>
                  </a:txBody>
                  <a:tcPr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900" b="0" dirty="0">
                        <a:solidFill>
                          <a:sysClr val="windowText" lastClr="000000"/>
                        </a:solidFill>
                        <a:latin typeface="コーポレート明朝" panose="02000600000000000000" pitchFamily="2" charset="-128"/>
                        <a:ea typeface="コーポレート明朝" panose="02000600000000000000" pitchFamily="2" charset="-128"/>
                      </a:endParaRPr>
                    </a:p>
                  </a:txBody>
                  <a:tcPr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 smtClean="0">
                          <a:solidFill>
                            <a:sysClr val="windowText" lastClr="000000"/>
                          </a:solidFill>
                          <a:latin typeface="コーポレート明朝" panose="02000600000000000000" pitchFamily="2" charset="-128"/>
                          <a:ea typeface="コーポレート明朝" panose="02000600000000000000" pitchFamily="2" charset="-128"/>
                        </a:rPr>
                        <a:t>役　職</a:t>
                      </a:r>
                      <a:endParaRPr kumimoji="1" lang="ja-JP" altLang="en-US" sz="900" b="1" dirty="0">
                        <a:solidFill>
                          <a:sysClr val="windowText" lastClr="000000"/>
                        </a:solidFill>
                        <a:latin typeface="コーポレート明朝" panose="02000600000000000000" pitchFamily="2" charset="-128"/>
                        <a:ea typeface="コーポレート明朝" panose="02000600000000000000" pitchFamily="2" charset="-128"/>
                      </a:endParaRPr>
                    </a:p>
                  </a:txBody>
                  <a:tcPr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solidFill>
                          <a:sysClr val="windowText" lastClr="000000"/>
                        </a:solidFill>
                        <a:latin typeface="コーポレート明朝" panose="02000600000000000000" pitchFamily="2" charset="-128"/>
                        <a:ea typeface="コーポレート明朝" panose="02000600000000000000" pitchFamily="2" charset="-128"/>
                      </a:endParaRPr>
                    </a:p>
                  </a:txBody>
                  <a:tcPr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182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 smtClean="0">
                          <a:solidFill>
                            <a:sysClr val="windowText" lastClr="000000"/>
                          </a:solidFill>
                          <a:latin typeface="コーポレート明朝" panose="02000600000000000000" pitchFamily="2" charset="-128"/>
                          <a:ea typeface="コーポレート明朝" panose="02000600000000000000" pitchFamily="2" charset="-128"/>
                        </a:rPr>
                        <a:t>ご　住　所</a:t>
                      </a:r>
                      <a:endParaRPr kumimoji="1" lang="ja-JP" altLang="en-US" sz="900" b="1" dirty="0">
                        <a:solidFill>
                          <a:sysClr val="windowText" lastClr="000000"/>
                        </a:solidFill>
                        <a:latin typeface="コーポレート明朝" panose="02000600000000000000" pitchFamily="2" charset="-128"/>
                        <a:ea typeface="コーポレート明朝" panose="02000600000000000000" pitchFamily="2" charset="-128"/>
                      </a:endParaRPr>
                    </a:p>
                  </a:txBody>
                  <a:tcPr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algn="l"/>
                      <a:r>
                        <a:rPr kumimoji="1" lang="ja-JP" altLang="en-US" sz="900" b="0" dirty="0" smtClean="0">
                          <a:solidFill>
                            <a:sysClr val="windowText" lastClr="000000"/>
                          </a:solidFill>
                          <a:latin typeface="コーポレート明朝" panose="02000600000000000000" pitchFamily="2" charset="-128"/>
                          <a:ea typeface="コーポレート明朝" panose="02000600000000000000" pitchFamily="2" charset="-128"/>
                        </a:rPr>
                        <a:t>〒</a:t>
                      </a:r>
                      <a:endParaRPr kumimoji="1" lang="ja-JP" altLang="en-US" sz="900" b="0" dirty="0">
                        <a:solidFill>
                          <a:sysClr val="windowText" lastClr="000000"/>
                        </a:solidFill>
                        <a:latin typeface="コーポレート明朝" panose="02000600000000000000" pitchFamily="2" charset="-128"/>
                        <a:ea typeface="コーポレート明朝" panose="02000600000000000000" pitchFamily="2" charset="-128"/>
                      </a:endParaRPr>
                    </a:p>
                  </a:txBody>
                  <a:tcPr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182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 smtClean="0">
                          <a:solidFill>
                            <a:sysClr val="windowText" lastClr="000000"/>
                          </a:solidFill>
                          <a:latin typeface="コーポレート明朝" panose="02000600000000000000" pitchFamily="2" charset="-128"/>
                          <a:ea typeface="コーポレート明朝" panose="02000600000000000000" pitchFamily="2" charset="-128"/>
                        </a:rPr>
                        <a:t>Tel</a:t>
                      </a:r>
                      <a:endParaRPr kumimoji="1" lang="ja-JP" altLang="en-US" sz="900" b="1" dirty="0">
                        <a:solidFill>
                          <a:sysClr val="windowText" lastClr="000000"/>
                        </a:solidFill>
                        <a:latin typeface="コーポレート明朝" panose="02000600000000000000" pitchFamily="2" charset="-128"/>
                        <a:ea typeface="コーポレート明朝" panose="02000600000000000000" pitchFamily="2" charset="-128"/>
                      </a:endParaRPr>
                    </a:p>
                  </a:txBody>
                  <a:tcPr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900" b="0" dirty="0">
                        <a:solidFill>
                          <a:sysClr val="windowText" lastClr="000000"/>
                        </a:solidFill>
                        <a:latin typeface="コーポレート明朝" panose="02000600000000000000" pitchFamily="2" charset="-128"/>
                        <a:ea typeface="コーポレート明朝" panose="02000600000000000000" pitchFamily="2" charset="-128"/>
                      </a:endParaRPr>
                    </a:p>
                  </a:txBody>
                  <a:tcPr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 smtClean="0">
                          <a:solidFill>
                            <a:sysClr val="windowText" lastClr="000000"/>
                          </a:solidFill>
                          <a:latin typeface="コーポレート明朝" panose="02000600000000000000" pitchFamily="2" charset="-128"/>
                          <a:ea typeface="コーポレート明朝" panose="02000600000000000000" pitchFamily="2" charset="-128"/>
                        </a:rPr>
                        <a:t>Fax</a:t>
                      </a:r>
                      <a:endParaRPr kumimoji="1" lang="ja-JP" altLang="en-US" sz="900" b="1" dirty="0">
                        <a:solidFill>
                          <a:sysClr val="windowText" lastClr="000000"/>
                        </a:solidFill>
                        <a:latin typeface="コーポレート明朝" panose="02000600000000000000" pitchFamily="2" charset="-128"/>
                        <a:ea typeface="コーポレート明朝" panose="02000600000000000000" pitchFamily="2" charset="-128"/>
                      </a:endParaRPr>
                    </a:p>
                  </a:txBody>
                  <a:tcPr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900" b="0" dirty="0">
                        <a:latin typeface="コーポレート明朝" panose="02000600000000000000" pitchFamily="2" charset="-128"/>
                        <a:ea typeface="コーポレート明朝" panose="02000600000000000000" pitchFamily="2" charset="-128"/>
                      </a:endParaRPr>
                    </a:p>
                  </a:txBody>
                  <a:tcPr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182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 smtClean="0">
                          <a:solidFill>
                            <a:sysClr val="windowText" lastClr="000000"/>
                          </a:solidFill>
                          <a:latin typeface="コーポレート明朝" panose="02000600000000000000" pitchFamily="2" charset="-128"/>
                          <a:ea typeface="コーポレート明朝" panose="02000600000000000000" pitchFamily="2" charset="-128"/>
                        </a:rPr>
                        <a:t>E-mail</a:t>
                      </a:r>
                      <a:endParaRPr kumimoji="1" lang="ja-JP" altLang="en-US" sz="900" b="1" dirty="0">
                        <a:solidFill>
                          <a:sysClr val="windowText" lastClr="000000"/>
                        </a:solidFill>
                        <a:latin typeface="コーポレート明朝" panose="02000600000000000000" pitchFamily="2" charset="-128"/>
                        <a:ea typeface="コーポレート明朝" panose="02000600000000000000" pitchFamily="2" charset="-128"/>
                      </a:endParaRPr>
                    </a:p>
                  </a:txBody>
                  <a:tcPr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algn="ctr"/>
                      <a:endParaRPr kumimoji="1" lang="ja-JP" altLang="en-US" sz="800" b="0" dirty="0">
                        <a:solidFill>
                          <a:sysClr val="windowText" lastClr="000000"/>
                        </a:solidFill>
                        <a:latin typeface="コーポレート明朝" panose="02000600000000000000" pitchFamily="2" charset="-128"/>
                        <a:ea typeface="コーポレート明朝" panose="02000600000000000000" pitchFamily="2" charset="-128"/>
                      </a:endParaRPr>
                    </a:p>
                  </a:txBody>
                  <a:tcPr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dirty="0" smtClean="0">
                        <a:solidFill>
                          <a:sysClr val="windowText" lastClr="000000"/>
                        </a:solidFill>
                        <a:latin typeface="HGPｺﾞｼｯｸE" pitchFamily="50" charset="-128"/>
                        <a:ea typeface="HGPｺﾞｼｯｸE" pitchFamily="50" charset="-128"/>
                      </a:endParaRPr>
                    </a:p>
                  </a:txBody>
                  <a:tcPr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dirty="0" smtClean="0">
                        <a:solidFill>
                          <a:sysClr val="windowText" lastClr="000000"/>
                        </a:solidFill>
                        <a:latin typeface="HGPｺﾞｼｯｸE" pitchFamily="50" charset="-128"/>
                        <a:ea typeface="HGPｺﾞｼｯｸE" pitchFamily="50" charset="-128"/>
                      </a:endParaRPr>
                    </a:p>
                  </a:txBody>
                  <a:tcPr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solidFill>
                          <a:sysClr val="windowText" lastClr="000000"/>
                        </a:solidFill>
                        <a:latin typeface="HGPｺﾞｼｯｸE" pitchFamily="50" charset="-128"/>
                        <a:ea typeface="HGPｺﾞｼｯｸE" pitchFamily="50" charset="-128"/>
                      </a:endParaRPr>
                    </a:p>
                  </a:txBody>
                  <a:tcPr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solidFill>
                          <a:sysClr val="windowText" lastClr="000000"/>
                        </a:solidFill>
                        <a:latin typeface="HGPｺﾞｼｯｸE" pitchFamily="50" charset="-128"/>
                        <a:ea typeface="HGPｺﾞｼｯｸE" pitchFamily="50" charset="-128"/>
                      </a:endParaRPr>
                    </a:p>
                  </a:txBody>
                  <a:tcPr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52" name="直線コネクタ 51"/>
          <p:cNvCxnSpPr/>
          <p:nvPr/>
        </p:nvCxnSpPr>
        <p:spPr>
          <a:xfrm>
            <a:off x="725794" y="10994617"/>
            <a:ext cx="6636480" cy="1808"/>
          </a:xfrm>
          <a:prstGeom prst="line">
            <a:avLst/>
          </a:prstGeom>
          <a:ln>
            <a:prstDash val="sys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4" name="正方形/長方形 53"/>
          <p:cNvSpPr/>
          <p:nvPr/>
        </p:nvSpPr>
        <p:spPr>
          <a:xfrm>
            <a:off x="7721600" y="9093104"/>
            <a:ext cx="2319893" cy="3918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申込</a:t>
            </a:r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Fax</a:t>
            </a:r>
            <a:r>
              <a:rPr lang="ja-JP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：</a:t>
            </a:r>
            <a:r>
              <a:rPr lang="en-US" altLang="ja-JP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03‐3865-2007</a:t>
            </a:r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</a:t>
            </a:r>
            <a:endParaRPr kumimoji="1" lang="ja-JP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7" name="角丸四角形 56"/>
          <p:cNvSpPr/>
          <p:nvPr/>
        </p:nvSpPr>
        <p:spPr>
          <a:xfrm>
            <a:off x="7083924" y="5638416"/>
            <a:ext cx="964856" cy="241246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 smtClean="0">
                <a:solidFill>
                  <a:schemeClr val="bg1"/>
                </a:solidFill>
              </a:rPr>
              <a:t>お問合せ</a:t>
            </a:r>
            <a:endParaRPr kumimoji="1" lang="ja-JP" altLang="en-US" sz="1000" b="1" dirty="0">
              <a:solidFill>
                <a:schemeClr val="bg1"/>
              </a:solidFill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8262570" y="6248781"/>
            <a:ext cx="33879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セミナー参加申込書</a:t>
            </a:r>
            <a:endParaRPr kumimoji="1" lang="ja-JP" altLang="en-US" sz="1400" u="sng" dirty="0">
              <a:solidFill>
                <a:schemeClr val="tx1">
                  <a:lumMod val="75000"/>
                  <a:lumOff val="25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39206" y="8273354"/>
            <a:ext cx="66401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コーポレート明朝" panose="02000600000000000000" pitchFamily="2" charset="-128"/>
                <a:ea typeface="コーポレート明朝" panose="02000600000000000000" pitchFamily="2" charset="-128"/>
              </a:rPr>
              <a:t>問合せ先</a:t>
            </a:r>
            <a:r>
              <a:rPr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コーポレート明朝" panose="02000600000000000000" pitchFamily="2" charset="-128"/>
                <a:ea typeface="コーポレート明朝" panose="02000600000000000000" pitchFamily="2" charset="-128"/>
              </a:rPr>
              <a:t>：ベーシックインフォメーションセンター株式</a:t>
            </a:r>
            <a:r>
              <a:rPr lang="ja-JP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コーポレート明朝" panose="02000600000000000000" pitchFamily="2" charset="-128"/>
                <a:ea typeface="コーポレート明朝" panose="02000600000000000000" pitchFamily="2" charset="-128"/>
              </a:rPr>
              <a:t>会社　担当：片岡　</a:t>
            </a:r>
            <a:endParaRPr lang="en-US" altLang="ja-JP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コーポレート明朝" panose="02000600000000000000" pitchFamily="2" charset="-128"/>
              <a:ea typeface="コーポレート明朝" panose="02000600000000000000" pitchFamily="2" charset="-128"/>
            </a:endParaRPr>
          </a:p>
          <a:p>
            <a:r>
              <a:rPr lang="ja-JP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コーポレート明朝" panose="02000600000000000000" pitchFamily="2" charset="-128"/>
                <a:ea typeface="コーポレート明朝" panose="02000600000000000000" pitchFamily="2" charset="-128"/>
              </a:rPr>
              <a:t>東京都</a:t>
            </a:r>
            <a:r>
              <a:rPr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コーポレート明朝" panose="02000600000000000000" pitchFamily="2" charset="-128"/>
                <a:ea typeface="コーポレート明朝" panose="02000600000000000000" pitchFamily="2" charset="-128"/>
              </a:rPr>
              <a:t>千代田区東神田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コーポレート明朝" panose="02000600000000000000" pitchFamily="2" charset="-128"/>
                <a:ea typeface="コーポレート明朝" panose="02000600000000000000" pitchFamily="2" charset="-128"/>
              </a:rPr>
              <a:t>2-6-2 </a:t>
            </a:r>
            <a:r>
              <a:rPr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コーポレート明朝" panose="02000600000000000000" pitchFamily="2" charset="-128"/>
                <a:ea typeface="コーポレート明朝" panose="02000600000000000000" pitchFamily="2" charset="-128"/>
              </a:rPr>
              <a:t>タカラビル</a:t>
            </a:r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コーポレート明朝" panose="02000600000000000000" pitchFamily="2" charset="-128"/>
                <a:ea typeface="コーポレート明朝" panose="02000600000000000000" pitchFamily="2" charset="-128"/>
              </a:rPr>
              <a:t>5F</a:t>
            </a:r>
            <a:r>
              <a:rPr lang="ja-JP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コーポレート明朝" panose="02000600000000000000" pitchFamily="2" charset="-128"/>
                <a:ea typeface="コーポレート明朝" panose="02000600000000000000" pitchFamily="2" charset="-128"/>
              </a:rPr>
              <a:t>　</a:t>
            </a:r>
            <a:endParaRPr lang="en-US" altLang="ja-JP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コーポレート明朝" panose="02000600000000000000" pitchFamily="2" charset="-128"/>
              <a:ea typeface="コーポレート明朝" panose="02000600000000000000" pitchFamily="2" charset="-128"/>
            </a:endParaRPr>
          </a:p>
          <a:p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コーポレート明朝" panose="02000600000000000000" pitchFamily="2" charset="-128"/>
                <a:ea typeface="コーポレート明朝" panose="02000600000000000000" pitchFamily="2" charset="-128"/>
              </a:rPr>
              <a:t>TEL</a:t>
            </a:r>
            <a:r>
              <a:rPr lang="ja-JP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コーポレート明朝" panose="02000600000000000000" pitchFamily="2" charset="-128"/>
                <a:ea typeface="コーポレート明朝" panose="02000600000000000000" pitchFamily="2" charset="-128"/>
              </a:rPr>
              <a:t>：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コーポレート明朝" panose="02000600000000000000" pitchFamily="2" charset="-128"/>
                <a:ea typeface="コーポレート明朝" panose="02000600000000000000" pitchFamily="2" charset="-128"/>
              </a:rPr>
              <a:t>03-3864-6351</a:t>
            </a:r>
            <a:r>
              <a:rPr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コーポレート明朝" panose="02000600000000000000" pitchFamily="2" charset="-128"/>
                <a:ea typeface="コーポレート明朝" panose="02000600000000000000" pitchFamily="2" charset="-128"/>
              </a:rPr>
              <a:t>　　</a:t>
            </a:r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コーポレート明朝" panose="02000600000000000000" pitchFamily="2" charset="-128"/>
                <a:ea typeface="コーポレート明朝" panose="02000600000000000000" pitchFamily="2" charset="-128"/>
              </a:rPr>
              <a:t>Fax</a:t>
            </a:r>
            <a:r>
              <a:rPr lang="ja-JP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コーポレート明朝" panose="02000600000000000000" pitchFamily="2" charset="-128"/>
                <a:ea typeface="コーポレート明朝" panose="02000600000000000000" pitchFamily="2" charset="-128"/>
              </a:rPr>
              <a:t>：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コーポレート明朝" panose="02000600000000000000" pitchFamily="2" charset="-128"/>
                <a:ea typeface="コーポレート明朝" panose="02000600000000000000" pitchFamily="2" charset="-128"/>
              </a:rPr>
              <a:t>03‐3865-2007 </a:t>
            </a:r>
          </a:p>
          <a:p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コーポレート明朝" panose="02000600000000000000" pitchFamily="2" charset="-128"/>
                <a:ea typeface="コーポレート明朝" panose="02000600000000000000" pitchFamily="2" charset="-128"/>
              </a:rPr>
              <a:t>E</a:t>
            </a:r>
            <a:r>
              <a:rPr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コーポレート明朝" panose="02000600000000000000" pitchFamily="2" charset="-128"/>
                <a:ea typeface="コーポレート明朝" panose="02000600000000000000" pitchFamily="2" charset="-128"/>
              </a:rPr>
              <a:t>メール</a:t>
            </a:r>
            <a:r>
              <a:rPr lang="ja-JP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コーポレート明朝" panose="02000600000000000000" pitchFamily="2" charset="-128"/>
                <a:ea typeface="コーポレート明朝" panose="02000600000000000000" pitchFamily="2" charset="-128"/>
              </a:rPr>
              <a:t>：</a:t>
            </a:r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コーポレート明朝" panose="02000600000000000000" pitchFamily="2" charset="-128"/>
                <a:ea typeface="コーポレート明朝" panose="02000600000000000000" pitchFamily="2" charset="-128"/>
                <a:hlinkClick r:id="rId6"/>
              </a:rPr>
              <a:t>kataoka@bic-net.com</a:t>
            </a:r>
            <a:r>
              <a:rPr lang="ja-JP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コーポレート明朝" panose="02000600000000000000" pitchFamily="2" charset="-128"/>
                <a:ea typeface="コーポレート明朝" panose="02000600000000000000" pitchFamily="2" charset="-128"/>
              </a:rPr>
              <a:t>　　</a:t>
            </a:r>
            <a:endParaRPr lang="en-US" altLang="ja-JP" sz="1200" dirty="0">
              <a:solidFill>
                <a:schemeClr val="tx1">
                  <a:lumMod val="75000"/>
                  <a:lumOff val="25000"/>
                </a:schemeClr>
              </a:solidFill>
              <a:latin typeface="コーポレート明朝" panose="02000600000000000000" pitchFamily="2" charset="-128"/>
              <a:ea typeface="コーポレート明朝" panose="02000600000000000000" pitchFamily="2" charset="-128"/>
            </a:endParaRPr>
          </a:p>
        </p:txBody>
      </p:sp>
      <p:sp>
        <p:nvSpPr>
          <p:cNvPr id="2" name="角丸四角形 1"/>
          <p:cNvSpPr/>
          <p:nvPr/>
        </p:nvSpPr>
        <p:spPr>
          <a:xfrm>
            <a:off x="296518" y="5647180"/>
            <a:ext cx="6382856" cy="1350514"/>
          </a:xfrm>
          <a:prstGeom prst="roundRect">
            <a:avLst>
              <a:gd name="adj" fmla="val 5127"/>
            </a:avLst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角丸四角形 54"/>
          <p:cNvSpPr/>
          <p:nvPr/>
        </p:nvSpPr>
        <p:spPr>
          <a:xfrm>
            <a:off x="385763" y="5754066"/>
            <a:ext cx="491107" cy="1159741"/>
          </a:xfrm>
          <a:prstGeom prst="round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内容</a:t>
            </a:r>
            <a:endParaRPr kumimoji="1" lang="ja-JP" altLang="en-US" sz="1600" b="1" dirty="0">
              <a:solidFill>
                <a:schemeClr val="bg1"/>
              </a:solidFill>
              <a:latin typeface="あおぞら明朝 Bold" panose="02020600000000000000" pitchFamily="18" charset="-128"/>
              <a:ea typeface="あおぞら明朝 Bold" panose="02020600000000000000" pitchFamily="18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0179" y="62220"/>
            <a:ext cx="2847697" cy="558519"/>
          </a:xfrm>
          <a:prstGeom prst="rect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</p:pic>
      <p:sp>
        <p:nvSpPr>
          <p:cNvPr id="10" name="テキスト ボックス 9"/>
          <p:cNvSpPr txBox="1"/>
          <p:nvPr/>
        </p:nvSpPr>
        <p:spPr>
          <a:xfrm>
            <a:off x="4977246" y="2297821"/>
            <a:ext cx="15756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cs typeface="メイリオ" panose="020B0604030504040204" pitchFamily="50" charset="-128"/>
              </a:rPr>
              <a:t>参加費 </a:t>
            </a:r>
            <a:r>
              <a:rPr lang="ja-JP" altLang="en-US" sz="1400" dirty="0" smtClean="0">
                <a:solidFill>
                  <a:srgbClr val="FF0000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cs typeface="メイリオ" panose="020B0604030504040204" pitchFamily="50" charset="-128"/>
              </a:rPr>
              <a:t>無料</a:t>
            </a:r>
            <a:endParaRPr lang="en-US" altLang="ja-JP" sz="1400" dirty="0">
              <a:solidFill>
                <a:srgbClr val="FF0000"/>
              </a:solidFill>
              <a:latin typeface="あおぞら明朝 Bold" panose="02020600000000000000" pitchFamily="18" charset="-128"/>
              <a:ea typeface="あおぞら明朝 Bold" panose="02020600000000000000" pitchFamily="18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cs typeface="メイリオ" panose="020B0604030504040204" pitchFamily="50" charset="-128"/>
              </a:rPr>
              <a:t>（</a:t>
            </a:r>
            <a:r>
              <a:rPr lang="zh-TW" alt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cs typeface="メイリオ" panose="020B0604030504040204" pitchFamily="50" charset="-128"/>
              </a:rPr>
              <a:t>事前登録</a:t>
            </a:r>
            <a:r>
              <a:rPr lang="ja-JP" alt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  <a:cs typeface="メイリオ" panose="020B0604030504040204" pitchFamily="50" charset="-128"/>
              </a:rPr>
              <a:t>制）</a:t>
            </a:r>
            <a:endParaRPr lang="zh-TW" altLang="en-US" sz="1400" dirty="0">
              <a:solidFill>
                <a:schemeClr val="tx1">
                  <a:lumMod val="85000"/>
                  <a:lumOff val="15000"/>
                </a:schemeClr>
              </a:solidFill>
              <a:latin typeface="あおぞら明朝 Bold" panose="02020600000000000000" pitchFamily="18" charset="-128"/>
              <a:ea typeface="あおぞら明朝 Bold" panose="02020600000000000000" pitchFamily="18" charset="-128"/>
              <a:cs typeface="メイリオ" panose="020B0604030504040204" pitchFamily="50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7190223" y="45614"/>
            <a:ext cx="25922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 smtClean="0">
                <a:solidFill>
                  <a:schemeClr val="accent2"/>
                </a:solidFill>
                <a:latin typeface="コーポレート明朝" panose="02000600000000000000" pitchFamily="2" charset="-128"/>
                <a:ea typeface="コーポレート明朝" panose="02000600000000000000" pitchFamily="2" charset="-128"/>
              </a:rPr>
              <a:t>好評につき追加開催！</a:t>
            </a:r>
            <a:endParaRPr lang="ja-JP" altLang="en-US" sz="2000" b="1" dirty="0">
              <a:solidFill>
                <a:schemeClr val="accent2"/>
              </a:solidFill>
              <a:latin typeface="コーポレート明朝" panose="02000600000000000000" pitchFamily="2" charset="-128"/>
              <a:ea typeface="コーポレート明朝" panose="02000600000000000000" pitchFamily="2" charset="-128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8384197" y="4259922"/>
            <a:ext cx="15723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定員</a:t>
            </a:r>
            <a:r>
              <a:rPr lang="ja-JP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：制限なし</a:t>
            </a:r>
            <a:endParaRPr lang="zh-TW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7034" y="1758452"/>
            <a:ext cx="1809750" cy="1362075"/>
          </a:xfrm>
          <a:prstGeom prst="rect">
            <a:avLst/>
          </a:prstGeom>
        </p:spPr>
      </p:pic>
      <p:sp>
        <p:nvSpPr>
          <p:cNvPr id="46" name="角丸四角形 45"/>
          <p:cNvSpPr/>
          <p:nvPr/>
        </p:nvSpPr>
        <p:spPr>
          <a:xfrm>
            <a:off x="5391599" y="-1797121"/>
            <a:ext cx="3679624" cy="372049"/>
          </a:xfrm>
          <a:prstGeom prst="roundRect">
            <a:avLst>
              <a:gd name="adj" fmla="val 40857"/>
            </a:avLst>
          </a:prstGeom>
          <a:pattFill prst="smCheck">
            <a:fgClr>
              <a:schemeClr val="bg2">
                <a:lumMod val="75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4477301" y="-2206230"/>
            <a:ext cx="3906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2400" b="1" dirty="0" smtClean="0">
                <a:solidFill>
                  <a:srgbClr val="0070C0"/>
                </a:solidFill>
                <a:latin typeface="コーポレート明朝" panose="02000600000000000000" pitchFamily="2" charset="-128"/>
                <a:ea typeface="コーポレート明朝" panose="02000600000000000000" pitchFamily="2" charset="-128"/>
              </a:rPr>
              <a:t>ＷＥＢセミナー</a:t>
            </a:r>
            <a:endParaRPr kumimoji="1" lang="ja-JP" altLang="en-US" sz="2400" b="1" dirty="0">
              <a:solidFill>
                <a:srgbClr val="0070C0"/>
              </a:solidFill>
              <a:latin typeface="コーポレート明朝" panose="02000600000000000000" pitchFamily="2" charset="-128"/>
              <a:ea typeface="コーポレート明朝" panose="02000600000000000000" pitchFamily="2" charset="-128"/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629087" y="4754456"/>
            <a:ext cx="57929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u="sng" dirty="0" smtClean="0">
                <a:solidFill>
                  <a:srgbClr val="FF0000"/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こんな方におすすめです</a:t>
            </a:r>
            <a:endParaRPr kumimoji="1" lang="en-US" altLang="ja-JP" sz="1200" b="1" u="sng" dirty="0" smtClean="0">
              <a:solidFill>
                <a:srgbClr val="FF0000"/>
              </a:solidFill>
              <a:latin typeface="あおぞら明朝 Bold" panose="02020600000000000000" pitchFamily="18" charset="-128"/>
              <a:ea typeface="あおぞら明朝 Bold" panose="02020600000000000000" pitchFamily="18" charset="-128"/>
            </a:endParaRPr>
          </a:p>
          <a:p>
            <a:r>
              <a:rPr lang="ja-JP" altLang="en-US" sz="1200" dirty="0">
                <a:solidFill>
                  <a:schemeClr val="bg2">
                    <a:lumMod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・</a:t>
            </a:r>
            <a:r>
              <a:rPr lang="en-US" altLang="ja-JP" sz="1200" dirty="0" err="1" smtClean="0">
                <a:solidFill>
                  <a:schemeClr val="bg2">
                    <a:lumMod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i</a:t>
            </a:r>
            <a:r>
              <a:rPr lang="en-US" altLang="ja-JP" sz="1200" dirty="0" smtClean="0">
                <a:solidFill>
                  <a:schemeClr val="bg2">
                    <a:lumMod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-Construction</a:t>
            </a:r>
            <a:r>
              <a:rPr lang="ja-JP" altLang="en-US" sz="1200" dirty="0" err="1" smtClean="0">
                <a:solidFill>
                  <a:schemeClr val="bg2">
                    <a:lumMod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、</a:t>
            </a:r>
            <a:r>
              <a:rPr lang="en-US" altLang="ja-JP" sz="1200" dirty="0" smtClean="0">
                <a:solidFill>
                  <a:schemeClr val="bg2">
                    <a:lumMod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ICT</a:t>
            </a:r>
            <a:r>
              <a:rPr lang="ja-JP" altLang="en-US" sz="1200" dirty="0" smtClean="0">
                <a:solidFill>
                  <a:schemeClr val="bg2">
                    <a:lumMod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活用に興味がある　　・</a:t>
            </a:r>
            <a:r>
              <a:rPr lang="en-US" altLang="ja-JP" sz="1200" dirty="0" smtClean="0">
                <a:solidFill>
                  <a:schemeClr val="bg2">
                    <a:lumMod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2020</a:t>
            </a:r>
            <a:r>
              <a:rPr lang="ja-JP" altLang="en-US" sz="1200" dirty="0" smtClean="0">
                <a:solidFill>
                  <a:schemeClr val="bg2">
                    <a:lumMod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年度の土木工事情報を</a:t>
            </a:r>
            <a:r>
              <a:rPr lang="ja-JP" altLang="en-US" sz="1200" dirty="0" smtClean="0">
                <a:solidFill>
                  <a:schemeClr val="bg2">
                    <a:lumMod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知りたい</a:t>
            </a:r>
            <a:endParaRPr lang="en-US" altLang="ja-JP" sz="1200" dirty="0" smtClean="0">
              <a:solidFill>
                <a:schemeClr val="bg2">
                  <a:lumMod val="25000"/>
                </a:schemeClr>
              </a:solidFill>
              <a:latin typeface="あおぞら明朝 Bold" panose="02020600000000000000" pitchFamily="18" charset="-128"/>
              <a:ea typeface="あおぞら明朝 Bold" panose="02020600000000000000" pitchFamily="18" charset="-128"/>
            </a:endParaRPr>
          </a:p>
          <a:p>
            <a:endParaRPr lang="en-US" altLang="ja-JP" sz="1200" dirty="0" smtClean="0">
              <a:solidFill>
                <a:schemeClr val="bg2">
                  <a:lumMod val="25000"/>
                </a:schemeClr>
              </a:solidFill>
              <a:latin typeface="あおぞら明朝 Bold" panose="02020600000000000000" pitchFamily="18" charset="-128"/>
              <a:ea typeface="あおぞら明朝 Bold" panose="02020600000000000000" pitchFamily="18" charset="-128"/>
            </a:endParaRPr>
          </a:p>
          <a:p>
            <a:r>
              <a:rPr lang="ja-JP" altLang="en-US" sz="1200" dirty="0" smtClean="0">
                <a:solidFill>
                  <a:schemeClr val="bg2">
                    <a:lumMod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・</a:t>
            </a:r>
            <a:r>
              <a:rPr lang="en-US" altLang="ja-JP" sz="1200" dirty="0" err="1">
                <a:solidFill>
                  <a:schemeClr val="bg2">
                    <a:lumMod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i</a:t>
            </a:r>
            <a:r>
              <a:rPr lang="en-US" altLang="ja-JP" sz="1200" dirty="0">
                <a:solidFill>
                  <a:schemeClr val="bg2">
                    <a:lumMod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-Construction</a:t>
            </a:r>
            <a:r>
              <a:rPr lang="ja-JP" altLang="en-US" sz="1200" dirty="0" err="1">
                <a:solidFill>
                  <a:schemeClr val="bg2">
                    <a:lumMod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、</a:t>
            </a:r>
            <a:r>
              <a:rPr lang="en-US" altLang="ja-JP" sz="1200" dirty="0">
                <a:solidFill>
                  <a:schemeClr val="bg2">
                    <a:lumMod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ICT</a:t>
            </a:r>
            <a:r>
              <a:rPr lang="ja-JP" altLang="en-US" sz="1200" dirty="0">
                <a:solidFill>
                  <a:schemeClr val="bg2">
                    <a:lumMod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関連商品を</a:t>
            </a:r>
            <a:r>
              <a:rPr lang="ja-JP" altLang="en-US" sz="1200" dirty="0" smtClean="0">
                <a:solidFill>
                  <a:schemeClr val="bg2">
                    <a:lumMod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売りたい　　・</a:t>
            </a:r>
            <a:r>
              <a:rPr lang="ja-JP" altLang="en-US" sz="1200" dirty="0">
                <a:solidFill>
                  <a:schemeClr val="bg2">
                    <a:lumMod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データを活用し営業効率を</a:t>
            </a:r>
            <a:r>
              <a:rPr lang="ja-JP" altLang="en-US" sz="1200" dirty="0" smtClean="0">
                <a:solidFill>
                  <a:schemeClr val="bg2">
                    <a:lumMod val="25000"/>
                  </a:schemeClr>
                </a:solidFill>
                <a:latin typeface="あおぞら明朝 Bold" panose="02020600000000000000" pitchFamily="18" charset="-128"/>
                <a:ea typeface="あおぞら明朝 Bold" panose="02020600000000000000" pitchFamily="18" charset="-128"/>
              </a:rPr>
              <a:t>上げたい</a:t>
            </a:r>
            <a:endParaRPr lang="en-US" altLang="ja-JP" sz="1200" dirty="0">
              <a:solidFill>
                <a:schemeClr val="bg2">
                  <a:lumMod val="25000"/>
                </a:schemeClr>
              </a:solidFill>
              <a:latin typeface="あおぞら明朝 Bold" panose="02020600000000000000" pitchFamily="18" charset="-128"/>
              <a:ea typeface="あおぞら明朝 Bold" panose="02020600000000000000" pitchFamily="18" charset="-128"/>
            </a:endParaRPr>
          </a:p>
        </p:txBody>
      </p:sp>
      <p:pic>
        <p:nvPicPr>
          <p:cNvPr id="43" name="Picture 12" descr="M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203937" y="-605840"/>
            <a:ext cx="436272" cy="4004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" name="テキスト ボックス 43"/>
          <p:cNvSpPr txBox="1"/>
          <p:nvPr/>
        </p:nvSpPr>
        <p:spPr>
          <a:xfrm>
            <a:off x="6945855" y="-565229"/>
            <a:ext cx="820947" cy="258869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200" b="1" dirty="0">
                <a:latin typeface="HGP明朝E" pitchFamily="18" charset="-128"/>
                <a:ea typeface="HGP明朝E" pitchFamily="18" charset="-128"/>
              </a:rPr>
              <a:t>BiC</a:t>
            </a:r>
          </a:p>
        </p:txBody>
      </p:sp>
      <p:pic>
        <p:nvPicPr>
          <p:cNvPr id="15" name="図 1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55691">
            <a:off x="10511358" y="8557726"/>
            <a:ext cx="467505" cy="467505"/>
          </a:xfrm>
          <a:prstGeom prst="rect">
            <a:avLst/>
          </a:prstGeom>
        </p:spPr>
      </p:pic>
      <p:sp>
        <p:nvSpPr>
          <p:cNvPr id="16" name="円/楕円 15"/>
          <p:cNvSpPr/>
          <p:nvPr/>
        </p:nvSpPr>
        <p:spPr>
          <a:xfrm>
            <a:off x="9480550" y="5351226"/>
            <a:ext cx="996234" cy="48680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9681761" y="8449542"/>
            <a:ext cx="12627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>
                <a:solidFill>
                  <a:srgbClr val="6600FF"/>
                </a:solidFill>
                <a:latin typeface="けいふぉんと" panose="02000600000000000000" pitchFamily="2" charset="-128"/>
                <a:ea typeface="けいふぉんと" panose="02000600000000000000" pitchFamily="2" charset="-128"/>
              </a:rPr>
              <a:t>お問い合わせはコチラ！</a:t>
            </a:r>
            <a:endParaRPr kumimoji="1" lang="ja-JP" altLang="en-US" sz="1200" dirty="0">
              <a:solidFill>
                <a:srgbClr val="6600FF"/>
              </a:solidFill>
              <a:latin typeface="けいふぉんと" panose="02000600000000000000" pitchFamily="2" charset="-128"/>
              <a:ea typeface="けいふぉんと" panose="02000600000000000000" pitchFamily="2" charset="-128"/>
            </a:endParaRPr>
          </a:p>
        </p:txBody>
      </p:sp>
      <p:sp>
        <p:nvSpPr>
          <p:cNvPr id="22" name="六角形 21"/>
          <p:cNvSpPr/>
          <p:nvPr/>
        </p:nvSpPr>
        <p:spPr>
          <a:xfrm>
            <a:off x="783424" y="-1604169"/>
            <a:ext cx="1159795" cy="999823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六角形 47"/>
          <p:cNvSpPr/>
          <p:nvPr/>
        </p:nvSpPr>
        <p:spPr>
          <a:xfrm>
            <a:off x="-142277" y="-2111009"/>
            <a:ext cx="1159795" cy="999823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六角形 48"/>
          <p:cNvSpPr/>
          <p:nvPr/>
        </p:nvSpPr>
        <p:spPr>
          <a:xfrm>
            <a:off x="1709125" y="-2111010"/>
            <a:ext cx="1159795" cy="999823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六角形 55"/>
          <p:cNvSpPr/>
          <p:nvPr/>
        </p:nvSpPr>
        <p:spPr>
          <a:xfrm>
            <a:off x="-142277" y="-1110589"/>
            <a:ext cx="1159795" cy="999823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9" name="図 18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3197" y="8686154"/>
            <a:ext cx="2346177" cy="349430"/>
          </a:xfrm>
          <a:prstGeom prst="rect">
            <a:avLst/>
          </a:prstGeom>
        </p:spPr>
      </p:pic>
      <p:sp>
        <p:nvSpPr>
          <p:cNvPr id="59" name="テキスト ボックス 58"/>
          <p:cNvSpPr txBox="1"/>
          <p:nvPr/>
        </p:nvSpPr>
        <p:spPr>
          <a:xfrm>
            <a:off x="512210" y="1823432"/>
            <a:ext cx="66780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コーポレート明朝" panose="02000600000000000000" pitchFamily="2" charset="-128"/>
                <a:ea typeface="コーポレート明朝" panose="02000600000000000000" pitchFamily="2" charset="-128"/>
              </a:rPr>
              <a:t>～コロナの影響は？これからどうなる？～</a:t>
            </a:r>
            <a:endParaRPr lang="en-US" altLang="ja-JP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コーポレート明朝" panose="02000600000000000000" pitchFamily="2" charset="-128"/>
              <a:ea typeface="コーポレート明朝" panose="02000600000000000000" pitchFamily="2" charset="-128"/>
            </a:endParaRPr>
          </a:p>
        </p:txBody>
      </p:sp>
      <p:sp>
        <p:nvSpPr>
          <p:cNvPr id="60" name="六角形 59"/>
          <p:cNvSpPr/>
          <p:nvPr/>
        </p:nvSpPr>
        <p:spPr>
          <a:xfrm>
            <a:off x="783424" y="-2580893"/>
            <a:ext cx="1159795" cy="999823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2285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4608</TotalTime>
  <Words>220</Words>
  <Application>Microsoft Office PowerPoint</Application>
  <PresentationFormat>画面に合わせる (4:3)</PresentationFormat>
  <Paragraphs>56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4" baseType="lpstr">
      <vt:lpstr>HGP創英角ｺﾞｼｯｸUB</vt:lpstr>
      <vt:lpstr>HGP明朝E</vt:lpstr>
      <vt:lpstr>HGSｺﾞｼｯｸE</vt:lpstr>
      <vt:lpstr>HGS明朝E</vt:lpstr>
      <vt:lpstr>ＭＳ Ｐゴシック</vt:lpstr>
      <vt:lpstr>あおぞら明朝 Bold</vt:lpstr>
      <vt:lpstr>けいふぉんと</vt:lpstr>
      <vt:lpstr>コーポレート明朝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BiC</dc:creator>
  <cp:lastModifiedBy>KJ</cp:lastModifiedBy>
  <cp:revision>141</cp:revision>
  <cp:lastPrinted>2020-08-31T06:09:52Z</cp:lastPrinted>
  <dcterms:created xsi:type="dcterms:W3CDTF">2018-05-25T04:46:52Z</dcterms:created>
  <dcterms:modified xsi:type="dcterms:W3CDTF">2020-10-27T04:17:21Z</dcterms:modified>
</cp:coreProperties>
</file>