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2" autoAdjust="0"/>
    <p:restoredTop sz="94660"/>
  </p:normalViewPr>
  <p:slideViewPr>
    <p:cSldViewPr snapToGrid="0">
      <p:cViewPr>
        <p:scale>
          <a:sx n="67" d="100"/>
          <a:sy n="67" d="100"/>
        </p:scale>
        <p:origin x="2625"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1B1F34A-2624-4729-BE36-F0CEB06F258A}" type="datetimeFigureOut">
              <a:rPr kumimoji="1" lang="ja-JP" altLang="en-US" smtClean="0"/>
              <a:t>2020/12/15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A67ABF-9814-4D4C-A16A-54B3CA4042A4}" type="slidenum">
              <a:rPr kumimoji="1" lang="ja-JP" altLang="en-US" smtClean="0"/>
              <a:t>‹#›</a:t>
            </a:fld>
            <a:endParaRPr kumimoji="1" lang="ja-JP" altLang="en-US"/>
          </a:p>
        </p:txBody>
      </p:sp>
    </p:spTree>
    <p:extLst>
      <p:ext uri="{BB962C8B-B14F-4D97-AF65-F5344CB8AC3E}">
        <p14:creationId xmlns:p14="http://schemas.microsoft.com/office/powerpoint/2010/main" val="401995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B1F34A-2624-4729-BE36-F0CEB06F258A}" type="datetimeFigureOut">
              <a:rPr kumimoji="1" lang="ja-JP" altLang="en-US" smtClean="0"/>
              <a:t>2020/12/15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A67ABF-9814-4D4C-A16A-54B3CA4042A4}" type="slidenum">
              <a:rPr kumimoji="1" lang="ja-JP" altLang="en-US" smtClean="0"/>
              <a:t>‹#›</a:t>
            </a:fld>
            <a:endParaRPr kumimoji="1" lang="ja-JP" altLang="en-US"/>
          </a:p>
        </p:txBody>
      </p:sp>
    </p:spTree>
    <p:extLst>
      <p:ext uri="{BB962C8B-B14F-4D97-AF65-F5344CB8AC3E}">
        <p14:creationId xmlns:p14="http://schemas.microsoft.com/office/powerpoint/2010/main" val="2694195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B1F34A-2624-4729-BE36-F0CEB06F258A}" type="datetimeFigureOut">
              <a:rPr kumimoji="1" lang="ja-JP" altLang="en-US" smtClean="0"/>
              <a:t>2020/12/15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A67ABF-9814-4D4C-A16A-54B3CA4042A4}" type="slidenum">
              <a:rPr kumimoji="1" lang="ja-JP" altLang="en-US" smtClean="0"/>
              <a:t>‹#›</a:t>
            </a:fld>
            <a:endParaRPr kumimoji="1" lang="ja-JP" altLang="en-US"/>
          </a:p>
        </p:txBody>
      </p:sp>
    </p:spTree>
    <p:extLst>
      <p:ext uri="{BB962C8B-B14F-4D97-AF65-F5344CB8AC3E}">
        <p14:creationId xmlns:p14="http://schemas.microsoft.com/office/powerpoint/2010/main" val="198272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B1F34A-2624-4729-BE36-F0CEB06F258A}" type="datetimeFigureOut">
              <a:rPr kumimoji="1" lang="ja-JP" altLang="en-US" smtClean="0"/>
              <a:t>2020/12/15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A67ABF-9814-4D4C-A16A-54B3CA4042A4}" type="slidenum">
              <a:rPr kumimoji="1" lang="ja-JP" altLang="en-US" smtClean="0"/>
              <a:t>‹#›</a:t>
            </a:fld>
            <a:endParaRPr kumimoji="1" lang="ja-JP" altLang="en-US"/>
          </a:p>
        </p:txBody>
      </p:sp>
    </p:spTree>
    <p:extLst>
      <p:ext uri="{BB962C8B-B14F-4D97-AF65-F5344CB8AC3E}">
        <p14:creationId xmlns:p14="http://schemas.microsoft.com/office/powerpoint/2010/main" val="102848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B1F34A-2624-4729-BE36-F0CEB06F258A}" type="datetimeFigureOut">
              <a:rPr kumimoji="1" lang="ja-JP" altLang="en-US" smtClean="0"/>
              <a:t>2020/12/15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A67ABF-9814-4D4C-A16A-54B3CA4042A4}" type="slidenum">
              <a:rPr kumimoji="1" lang="ja-JP" altLang="en-US" smtClean="0"/>
              <a:t>‹#›</a:t>
            </a:fld>
            <a:endParaRPr kumimoji="1" lang="ja-JP" altLang="en-US"/>
          </a:p>
        </p:txBody>
      </p:sp>
    </p:spTree>
    <p:extLst>
      <p:ext uri="{BB962C8B-B14F-4D97-AF65-F5344CB8AC3E}">
        <p14:creationId xmlns:p14="http://schemas.microsoft.com/office/powerpoint/2010/main" val="209792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B1F34A-2624-4729-BE36-F0CEB06F258A}" type="datetimeFigureOut">
              <a:rPr kumimoji="1" lang="ja-JP" altLang="en-US" smtClean="0"/>
              <a:t>2020/12/15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A67ABF-9814-4D4C-A16A-54B3CA4042A4}" type="slidenum">
              <a:rPr kumimoji="1" lang="ja-JP" altLang="en-US" smtClean="0"/>
              <a:t>‹#›</a:t>
            </a:fld>
            <a:endParaRPr kumimoji="1" lang="ja-JP" altLang="en-US"/>
          </a:p>
        </p:txBody>
      </p:sp>
    </p:spTree>
    <p:extLst>
      <p:ext uri="{BB962C8B-B14F-4D97-AF65-F5344CB8AC3E}">
        <p14:creationId xmlns:p14="http://schemas.microsoft.com/office/powerpoint/2010/main" val="157788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1B1F34A-2624-4729-BE36-F0CEB06F258A}" type="datetimeFigureOut">
              <a:rPr kumimoji="1" lang="ja-JP" altLang="en-US" smtClean="0"/>
              <a:t>2020/12/15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7A67ABF-9814-4D4C-A16A-54B3CA4042A4}" type="slidenum">
              <a:rPr kumimoji="1" lang="ja-JP" altLang="en-US" smtClean="0"/>
              <a:t>‹#›</a:t>
            </a:fld>
            <a:endParaRPr kumimoji="1" lang="ja-JP" altLang="en-US"/>
          </a:p>
        </p:txBody>
      </p:sp>
    </p:spTree>
    <p:extLst>
      <p:ext uri="{BB962C8B-B14F-4D97-AF65-F5344CB8AC3E}">
        <p14:creationId xmlns:p14="http://schemas.microsoft.com/office/powerpoint/2010/main" val="339145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1B1F34A-2624-4729-BE36-F0CEB06F258A}" type="datetimeFigureOut">
              <a:rPr kumimoji="1" lang="ja-JP" altLang="en-US" smtClean="0"/>
              <a:t>2020/12/15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7A67ABF-9814-4D4C-A16A-54B3CA4042A4}" type="slidenum">
              <a:rPr kumimoji="1" lang="ja-JP" altLang="en-US" smtClean="0"/>
              <a:t>‹#›</a:t>
            </a:fld>
            <a:endParaRPr kumimoji="1" lang="ja-JP" altLang="en-US"/>
          </a:p>
        </p:txBody>
      </p:sp>
    </p:spTree>
    <p:extLst>
      <p:ext uri="{BB962C8B-B14F-4D97-AF65-F5344CB8AC3E}">
        <p14:creationId xmlns:p14="http://schemas.microsoft.com/office/powerpoint/2010/main" val="333709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1F34A-2624-4729-BE36-F0CEB06F258A}" type="datetimeFigureOut">
              <a:rPr kumimoji="1" lang="ja-JP" altLang="en-US" smtClean="0"/>
              <a:t>2020/12/15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7A67ABF-9814-4D4C-A16A-54B3CA4042A4}" type="slidenum">
              <a:rPr kumimoji="1" lang="ja-JP" altLang="en-US" smtClean="0"/>
              <a:t>‹#›</a:t>
            </a:fld>
            <a:endParaRPr kumimoji="1" lang="ja-JP" altLang="en-US"/>
          </a:p>
        </p:txBody>
      </p:sp>
    </p:spTree>
    <p:extLst>
      <p:ext uri="{BB962C8B-B14F-4D97-AF65-F5344CB8AC3E}">
        <p14:creationId xmlns:p14="http://schemas.microsoft.com/office/powerpoint/2010/main" val="73969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B1F34A-2624-4729-BE36-F0CEB06F258A}" type="datetimeFigureOut">
              <a:rPr kumimoji="1" lang="ja-JP" altLang="en-US" smtClean="0"/>
              <a:t>2020/12/15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A67ABF-9814-4D4C-A16A-54B3CA4042A4}" type="slidenum">
              <a:rPr kumimoji="1" lang="ja-JP" altLang="en-US" smtClean="0"/>
              <a:t>‹#›</a:t>
            </a:fld>
            <a:endParaRPr kumimoji="1" lang="ja-JP" altLang="en-US"/>
          </a:p>
        </p:txBody>
      </p:sp>
    </p:spTree>
    <p:extLst>
      <p:ext uri="{BB962C8B-B14F-4D97-AF65-F5344CB8AC3E}">
        <p14:creationId xmlns:p14="http://schemas.microsoft.com/office/powerpoint/2010/main" val="224179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B1F34A-2624-4729-BE36-F0CEB06F258A}" type="datetimeFigureOut">
              <a:rPr kumimoji="1" lang="ja-JP" altLang="en-US" smtClean="0"/>
              <a:t>2020/12/15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A67ABF-9814-4D4C-A16A-54B3CA4042A4}" type="slidenum">
              <a:rPr kumimoji="1" lang="ja-JP" altLang="en-US" smtClean="0"/>
              <a:t>‹#›</a:t>
            </a:fld>
            <a:endParaRPr kumimoji="1" lang="ja-JP" altLang="en-US"/>
          </a:p>
        </p:txBody>
      </p:sp>
    </p:spTree>
    <p:extLst>
      <p:ext uri="{BB962C8B-B14F-4D97-AF65-F5344CB8AC3E}">
        <p14:creationId xmlns:p14="http://schemas.microsoft.com/office/powerpoint/2010/main" val="38463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1B1F34A-2624-4729-BE36-F0CEB06F258A}" type="datetimeFigureOut">
              <a:rPr kumimoji="1" lang="ja-JP" altLang="en-US" smtClean="0"/>
              <a:t>2020/12/15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7A67ABF-9814-4D4C-A16A-54B3CA4042A4}" type="slidenum">
              <a:rPr kumimoji="1" lang="ja-JP" altLang="en-US" smtClean="0"/>
              <a:t>‹#›</a:t>
            </a:fld>
            <a:endParaRPr kumimoji="1" lang="ja-JP" altLang="en-US"/>
          </a:p>
        </p:txBody>
      </p:sp>
    </p:spTree>
    <p:extLst>
      <p:ext uri="{BB962C8B-B14F-4D97-AF65-F5344CB8AC3E}">
        <p14:creationId xmlns:p14="http://schemas.microsoft.com/office/powerpoint/2010/main" val="4212330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l-tike.com/moneynobaka/" TargetMode="External"/><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MoneybakaBoys" TargetMode="External"/><Relationship Id="rId2" Type="http://schemas.openxmlformats.org/officeDocument/2006/relationships/hyperlink" Target="https://moneybaka.wixsite.com/moneybakaboy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4F6C422-0616-433B-833F-CB8740E20342}"/>
              </a:ext>
            </a:extLst>
          </p:cNvPr>
          <p:cNvSpPr txBox="1"/>
          <p:nvPr/>
        </p:nvSpPr>
        <p:spPr>
          <a:xfrm>
            <a:off x="3801293" y="174673"/>
            <a:ext cx="3056707" cy="338554"/>
          </a:xfrm>
          <a:prstGeom prst="rect">
            <a:avLst/>
          </a:prstGeom>
          <a:noFill/>
        </p:spPr>
        <p:txBody>
          <a:bodyPr wrap="square" rtlCol="0">
            <a:spAutoFit/>
          </a:bodyPr>
          <a:lstStyle/>
          <a:p>
            <a:r>
              <a:rPr kumimoji="1" lang="en-US" altLang="ja-JP" sz="1600" b="1" dirty="0">
                <a:solidFill>
                  <a:srgbClr val="FF0000"/>
                </a:solidFill>
              </a:rPr>
              <a:t>2020.12.18(</a:t>
            </a:r>
            <a:r>
              <a:rPr kumimoji="1" lang="ja-JP" altLang="en-US" sz="1600" b="1" dirty="0">
                <a:solidFill>
                  <a:srgbClr val="FF0000"/>
                </a:solidFill>
              </a:rPr>
              <a:t>金</a:t>
            </a:r>
            <a:r>
              <a:rPr kumimoji="1" lang="en-US" altLang="ja-JP" sz="1600" b="1" dirty="0">
                <a:solidFill>
                  <a:srgbClr val="FF0000"/>
                </a:solidFill>
              </a:rPr>
              <a:t>)</a:t>
            </a:r>
            <a:r>
              <a:rPr kumimoji="1" lang="ja-JP" altLang="en-US" sz="1600" b="1" dirty="0">
                <a:solidFill>
                  <a:srgbClr val="FF0000"/>
                </a:solidFill>
              </a:rPr>
              <a:t> </a:t>
            </a:r>
            <a:r>
              <a:rPr kumimoji="1" lang="en-US" altLang="ja-JP" sz="1600" b="1" dirty="0">
                <a:solidFill>
                  <a:srgbClr val="FF0000"/>
                </a:solidFill>
              </a:rPr>
              <a:t>17:00</a:t>
            </a:r>
            <a:r>
              <a:rPr kumimoji="1" lang="ja-JP" altLang="en-US" sz="1600" b="1" dirty="0">
                <a:solidFill>
                  <a:srgbClr val="FF0000"/>
                </a:solidFill>
              </a:rPr>
              <a:t> 情報解禁</a:t>
            </a:r>
            <a:endParaRPr kumimoji="1" lang="en-US" altLang="ja-JP" b="1" dirty="0">
              <a:solidFill>
                <a:srgbClr val="FF0000"/>
              </a:solidFill>
            </a:endParaRPr>
          </a:p>
        </p:txBody>
      </p:sp>
      <p:sp>
        <p:nvSpPr>
          <p:cNvPr id="6" name="テキスト ボックス 5">
            <a:extLst>
              <a:ext uri="{FF2B5EF4-FFF2-40B4-BE49-F238E27FC236}">
                <a16:creationId xmlns:a16="http://schemas.microsoft.com/office/drawing/2014/main" id="{56630084-57F8-4786-B871-0FA54104FA4E}"/>
              </a:ext>
            </a:extLst>
          </p:cNvPr>
          <p:cNvSpPr txBox="1"/>
          <p:nvPr/>
        </p:nvSpPr>
        <p:spPr>
          <a:xfrm>
            <a:off x="216037" y="195105"/>
            <a:ext cx="1508760" cy="261610"/>
          </a:xfrm>
          <a:prstGeom prst="rect">
            <a:avLst/>
          </a:prstGeom>
          <a:noFill/>
        </p:spPr>
        <p:txBody>
          <a:bodyPr wrap="square" rtlCol="0">
            <a:spAutoFit/>
          </a:bodyPr>
          <a:lstStyle/>
          <a:p>
            <a:r>
              <a:rPr kumimoji="1" lang="ja-JP" altLang="en-US" sz="1100" b="1" dirty="0"/>
              <a:t>関係者各位</a:t>
            </a:r>
          </a:p>
        </p:txBody>
      </p:sp>
      <p:sp>
        <p:nvSpPr>
          <p:cNvPr id="7" name="テキスト ボックス 6">
            <a:extLst>
              <a:ext uri="{FF2B5EF4-FFF2-40B4-BE49-F238E27FC236}">
                <a16:creationId xmlns:a16="http://schemas.microsoft.com/office/drawing/2014/main" id="{FC4465DE-E23D-40D6-9DD6-EE0DDF56C77B}"/>
              </a:ext>
            </a:extLst>
          </p:cNvPr>
          <p:cNvSpPr txBox="1"/>
          <p:nvPr/>
        </p:nvSpPr>
        <p:spPr>
          <a:xfrm>
            <a:off x="261254" y="481318"/>
            <a:ext cx="6335490" cy="1292662"/>
          </a:xfrm>
          <a:prstGeom prst="rect">
            <a:avLst/>
          </a:prstGeom>
          <a:solidFill>
            <a:schemeClr val="accent4">
              <a:lumMod val="60000"/>
              <a:lumOff val="40000"/>
            </a:schemeClr>
          </a:solidFill>
        </p:spPr>
        <p:txBody>
          <a:bodyPr wrap="square" rtlCol="0">
            <a:spAutoFit/>
          </a:bodyPr>
          <a:lstStyle/>
          <a:p>
            <a:pPr algn="ctr"/>
            <a:r>
              <a:rPr kumimoji="1" lang="en-US" altLang="ja-JP" sz="1400" b="1" dirty="0">
                <a:ln w="12700" cap="rnd" cmpd="thickThin">
                  <a:solidFill>
                    <a:schemeClr val="bg1">
                      <a:alpha val="83000"/>
                    </a:schemeClr>
                  </a:solidFill>
                </a:ln>
              </a:rPr>
              <a:t>2.5</a:t>
            </a:r>
            <a:r>
              <a:rPr kumimoji="1" lang="ja-JP" altLang="en-US" sz="1400" b="1" dirty="0">
                <a:ln w="12700" cap="rnd" cmpd="thickThin">
                  <a:solidFill>
                    <a:schemeClr val="bg1">
                      <a:alpha val="83000"/>
                    </a:schemeClr>
                  </a:solidFill>
                </a:ln>
              </a:rPr>
              <a:t>次元舞台で大人気の豪華キャストが送る</a:t>
            </a:r>
            <a:endParaRPr kumimoji="1" lang="en-US" altLang="ja-JP" sz="1400" b="1" dirty="0">
              <a:ln w="12700" cap="rnd" cmpd="thickThin">
                <a:solidFill>
                  <a:schemeClr val="bg1">
                    <a:alpha val="83000"/>
                  </a:schemeClr>
                </a:solidFill>
              </a:ln>
            </a:endParaRPr>
          </a:p>
          <a:p>
            <a:pPr algn="ctr"/>
            <a:r>
              <a:rPr kumimoji="1" lang="ja-JP" altLang="en-US" b="1" dirty="0">
                <a:ln w="12700" cap="rnd" cmpd="thickThin">
                  <a:solidFill>
                    <a:schemeClr val="bg1">
                      <a:alpha val="83000"/>
                    </a:schemeClr>
                  </a:solidFill>
                </a:ln>
              </a:rPr>
              <a:t>世界初お金の短編ネットドラマ</a:t>
            </a:r>
            <a:r>
              <a:rPr kumimoji="1" lang="ja-JP" altLang="en-US" sz="2200" b="1" dirty="0">
                <a:ln w="12700" cap="rnd" cmpd="thickThin">
                  <a:solidFill>
                    <a:schemeClr val="bg1">
                      <a:alpha val="83000"/>
                    </a:schemeClr>
                  </a:solidFill>
                </a:ln>
              </a:rPr>
              <a:t>「マネーの馬鹿」</a:t>
            </a:r>
            <a:endParaRPr kumimoji="1" lang="en-US" altLang="ja-JP" sz="2200" b="1" dirty="0">
              <a:ln w="12700" cap="rnd" cmpd="thickThin">
                <a:solidFill>
                  <a:schemeClr val="bg1">
                    <a:alpha val="83000"/>
                  </a:schemeClr>
                </a:solidFill>
              </a:ln>
            </a:endParaRPr>
          </a:p>
          <a:p>
            <a:pPr algn="ctr"/>
            <a:r>
              <a:rPr kumimoji="1" lang="ja-JP" altLang="en-US" sz="2000" b="1" dirty="0">
                <a:ln w="12700" cap="rnd" cmpd="thickThin">
                  <a:solidFill>
                    <a:schemeClr val="bg1">
                      <a:alpha val="83000"/>
                    </a:schemeClr>
                  </a:solidFill>
                </a:ln>
              </a:rPr>
              <a:t>出演キャスト＆</a:t>
            </a:r>
            <a:r>
              <a:rPr kumimoji="1" lang="en-US" altLang="ja-JP" sz="2000" b="1" dirty="0">
                <a:ln w="12700" cap="rnd" cmpd="thickThin">
                  <a:solidFill>
                    <a:schemeClr val="bg1">
                      <a:alpha val="83000"/>
                    </a:schemeClr>
                  </a:solidFill>
                </a:ln>
              </a:rPr>
              <a:t>KV</a:t>
            </a:r>
            <a:r>
              <a:rPr kumimoji="1" lang="ja-JP" altLang="en-US" sz="2000" b="1" dirty="0">
                <a:ln w="12700" cap="rnd" cmpd="thickThin">
                  <a:solidFill>
                    <a:schemeClr val="bg1">
                      <a:alpha val="83000"/>
                    </a:schemeClr>
                  </a:solidFill>
                </a:ln>
              </a:rPr>
              <a:t>解禁！！</a:t>
            </a:r>
            <a:endParaRPr kumimoji="1" lang="en-US" altLang="ja-JP" sz="2000" b="1" dirty="0">
              <a:ln w="12700" cap="rnd" cmpd="thickThin">
                <a:solidFill>
                  <a:schemeClr val="bg1">
                    <a:alpha val="83000"/>
                  </a:schemeClr>
                </a:solidFill>
              </a:ln>
            </a:endParaRPr>
          </a:p>
          <a:p>
            <a:pPr algn="ctr"/>
            <a:r>
              <a:rPr kumimoji="1" lang="en-US" altLang="ja-JP" sz="2000" b="1" dirty="0">
                <a:ln w="12700" cap="rnd" cmpd="thickThin">
                  <a:solidFill>
                    <a:schemeClr val="bg1">
                      <a:alpha val="83000"/>
                    </a:schemeClr>
                  </a:solidFill>
                </a:ln>
              </a:rPr>
              <a:t>2021</a:t>
            </a:r>
            <a:r>
              <a:rPr kumimoji="1" lang="ja-JP" altLang="en-US" sz="2000" b="1" dirty="0">
                <a:ln w="12700" cap="rnd" cmpd="thickThin">
                  <a:solidFill>
                    <a:schemeClr val="bg1">
                      <a:alpha val="83000"/>
                    </a:schemeClr>
                  </a:solidFill>
                </a:ln>
              </a:rPr>
              <a:t>年</a:t>
            </a:r>
            <a:r>
              <a:rPr kumimoji="1" lang="en-US" altLang="ja-JP" sz="2000" b="1" dirty="0">
                <a:ln w="12700" cap="rnd" cmpd="thickThin">
                  <a:solidFill>
                    <a:schemeClr val="bg1">
                      <a:alpha val="83000"/>
                    </a:schemeClr>
                  </a:solidFill>
                </a:ln>
              </a:rPr>
              <a:t>2</a:t>
            </a:r>
            <a:r>
              <a:rPr kumimoji="1" lang="ja-JP" altLang="en-US" sz="2000" b="1" dirty="0">
                <a:ln w="12700" cap="rnd" cmpd="thickThin">
                  <a:solidFill>
                    <a:schemeClr val="bg1">
                      <a:alpha val="83000"/>
                    </a:schemeClr>
                  </a:solidFill>
                </a:ln>
              </a:rPr>
              <a:t>月上映イベント開催決定！！</a:t>
            </a:r>
            <a:endParaRPr kumimoji="1" lang="en-US" altLang="ja-JP" sz="2400" b="1" dirty="0">
              <a:ln w="12700" cap="rnd" cmpd="thickThin">
                <a:solidFill>
                  <a:schemeClr val="bg1">
                    <a:alpha val="83000"/>
                  </a:schemeClr>
                </a:solidFill>
              </a:ln>
            </a:endParaRPr>
          </a:p>
        </p:txBody>
      </p:sp>
      <p:sp>
        <p:nvSpPr>
          <p:cNvPr id="11" name="テキスト ボックス 10">
            <a:extLst>
              <a:ext uri="{FF2B5EF4-FFF2-40B4-BE49-F238E27FC236}">
                <a16:creationId xmlns:a16="http://schemas.microsoft.com/office/drawing/2014/main" id="{A48D77B1-4DE8-4BA2-86E3-4F9EA9F2B972}"/>
              </a:ext>
            </a:extLst>
          </p:cNvPr>
          <p:cNvSpPr txBox="1"/>
          <p:nvPr/>
        </p:nvSpPr>
        <p:spPr>
          <a:xfrm>
            <a:off x="2254598" y="5366256"/>
            <a:ext cx="2348802" cy="261610"/>
          </a:xfrm>
          <a:prstGeom prst="rect">
            <a:avLst/>
          </a:prstGeom>
          <a:noFill/>
        </p:spPr>
        <p:txBody>
          <a:bodyPr wrap="square" rtlCol="0">
            <a:spAutoFit/>
          </a:bodyPr>
          <a:lstStyle/>
          <a:p>
            <a:r>
              <a:rPr kumimoji="1" lang="ja-JP" altLang="en-US" sz="1100" b="1" dirty="0"/>
              <a:t>平素よりお世話になっております。</a:t>
            </a:r>
          </a:p>
        </p:txBody>
      </p:sp>
      <p:sp>
        <p:nvSpPr>
          <p:cNvPr id="12" name="テキスト ボックス 11">
            <a:extLst>
              <a:ext uri="{FF2B5EF4-FFF2-40B4-BE49-F238E27FC236}">
                <a16:creationId xmlns:a16="http://schemas.microsoft.com/office/drawing/2014/main" id="{B7A9542B-CB5F-43CB-B2D8-C5C5B87E2C95}"/>
              </a:ext>
            </a:extLst>
          </p:cNvPr>
          <p:cNvSpPr txBox="1"/>
          <p:nvPr/>
        </p:nvSpPr>
        <p:spPr>
          <a:xfrm>
            <a:off x="261254" y="5560608"/>
            <a:ext cx="6260126" cy="4201150"/>
          </a:xfrm>
          <a:prstGeom prst="rect">
            <a:avLst/>
          </a:prstGeom>
          <a:noFill/>
          <a:ln w="12700">
            <a:noFill/>
          </a:ln>
        </p:spPr>
        <p:txBody>
          <a:bodyPr wrap="square" rtlCol="0">
            <a:spAutoFit/>
          </a:bodyPr>
          <a:lstStyle/>
          <a:p>
            <a:pPr algn="ctr"/>
            <a:r>
              <a:rPr kumimoji="1" lang="ja-JP" altLang="en-US" sz="1100" b="1" dirty="0"/>
              <a:t>弊社がシリーズ化する面白くてタメになる</a:t>
            </a:r>
            <a:r>
              <a:rPr kumimoji="1" lang="en-US" altLang="ja-JP" sz="1100" b="1" dirty="0"/>
              <a:t>【</a:t>
            </a:r>
            <a:r>
              <a:rPr kumimoji="1" lang="ja-JP" altLang="en-US" sz="1100" b="1" dirty="0"/>
              <a:t>見る得シリーズ</a:t>
            </a:r>
            <a:r>
              <a:rPr kumimoji="1" lang="en-US" altLang="ja-JP" sz="1100" b="1" dirty="0"/>
              <a:t>】</a:t>
            </a:r>
            <a:r>
              <a:rPr kumimoji="1" lang="ja-JP" altLang="en-US" sz="1100" b="1" dirty="0"/>
              <a:t>のひとつ、</a:t>
            </a:r>
            <a:endParaRPr kumimoji="1" lang="en-US" altLang="ja-JP" sz="1100" b="1" dirty="0"/>
          </a:p>
          <a:p>
            <a:pPr algn="ctr"/>
            <a:r>
              <a:rPr kumimoji="1" lang="ja-JP" altLang="en-US" sz="1100" b="1" dirty="0"/>
              <a:t>「学校では教えてくれないお金の話」をテーマにした</a:t>
            </a:r>
            <a:endParaRPr kumimoji="1" lang="en-US" altLang="ja-JP" sz="1100" b="1" dirty="0"/>
          </a:p>
          <a:p>
            <a:pPr algn="ctr"/>
            <a:r>
              <a:rPr kumimoji="1" lang="ja-JP" altLang="en-US" sz="1100" b="1" dirty="0"/>
              <a:t>短編ネットドラマ</a:t>
            </a:r>
            <a:r>
              <a:rPr kumimoji="1" lang="en-US" altLang="ja-JP" sz="1100" b="1" dirty="0"/>
              <a:t>『</a:t>
            </a:r>
            <a:r>
              <a:rPr kumimoji="1" lang="ja-JP" altLang="en-US" sz="1100" b="1" dirty="0"/>
              <a:t>マネーの馬鹿</a:t>
            </a:r>
            <a:r>
              <a:rPr kumimoji="1" lang="en-US" altLang="ja-JP" sz="1100" b="1" dirty="0"/>
              <a:t>』</a:t>
            </a:r>
            <a:r>
              <a:rPr kumimoji="1" lang="ja-JP" altLang="en-US" sz="1100" b="1" dirty="0"/>
              <a:t>が</a:t>
            </a:r>
            <a:r>
              <a:rPr kumimoji="1" lang="en-US" altLang="ja-JP" sz="1100" b="1" u="sng" dirty="0"/>
              <a:t>2021</a:t>
            </a:r>
            <a:r>
              <a:rPr kumimoji="1" lang="ja-JP" altLang="en-US" sz="1100" b="1" u="sng" dirty="0"/>
              <a:t>年</a:t>
            </a:r>
            <a:r>
              <a:rPr kumimoji="1" lang="en-US" altLang="ja-JP" sz="1100" b="1" u="sng" dirty="0"/>
              <a:t>1</a:t>
            </a:r>
            <a:r>
              <a:rPr kumimoji="1" lang="ja-JP" altLang="en-US" sz="1100" b="1" u="sng" dirty="0"/>
              <a:t>月頃</a:t>
            </a:r>
            <a:r>
              <a:rPr kumimoji="1" lang="ja-JP" altLang="en-US" sz="1100" b="1" dirty="0"/>
              <a:t>に始動いたします！</a:t>
            </a:r>
            <a:endParaRPr kumimoji="1" lang="en-US" altLang="ja-JP" sz="1100" b="1" dirty="0"/>
          </a:p>
          <a:p>
            <a:pPr algn="ctr"/>
            <a:r>
              <a:rPr kumimoji="1" lang="ja-JP" altLang="en-US" sz="1100" b="1" dirty="0"/>
              <a:t>ニュース枠での掲載をご検討いただけましたら幸いでございます。</a:t>
            </a:r>
            <a:endParaRPr kumimoji="1" lang="en-US" altLang="ja-JP" sz="1100" b="1" dirty="0"/>
          </a:p>
          <a:p>
            <a:pPr algn="ctr"/>
            <a:r>
              <a:rPr kumimoji="1" lang="ja-JP" altLang="en-US" sz="1100" b="1" dirty="0"/>
              <a:t>出演キャストは</a:t>
            </a:r>
            <a:r>
              <a:rPr kumimoji="1" lang="ja-JP" altLang="en-US" sz="1600" b="1" dirty="0">
                <a:ln w="6350">
                  <a:solidFill>
                    <a:schemeClr val="accent2">
                      <a:lumMod val="75000"/>
                    </a:schemeClr>
                  </a:solidFill>
                </a:ln>
                <a:solidFill>
                  <a:schemeClr val="accent2">
                    <a:lumMod val="40000"/>
                    <a:lumOff val="60000"/>
                  </a:schemeClr>
                </a:solidFill>
              </a:rPr>
              <a:t>植田圭輔、和田雅成、谷佳樹</a:t>
            </a:r>
            <a:r>
              <a:rPr kumimoji="1" lang="ja-JP" altLang="en-US" sz="1100" b="1" dirty="0"/>
              <a:t>のほか、</a:t>
            </a:r>
            <a:endParaRPr kumimoji="1" lang="en-US" altLang="ja-JP" sz="1100" b="1" dirty="0"/>
          </a:p>
          <a:p>
            <a:pPr algn="ctr"/>
            <a:r>
              <a:rPr kumimoji="1" lang="ja-JP" altLang="en-US" sz="1600" b="1" dirty="0">
                <a:ln w="6350">
                  <a:solidFill>
                    <a:schemeClr val="accent2">
                      <a:lumMod val="75000"/>
                    </a:schemeClr>
                  </a:solidFill>
                </a:ln>
                <a:solidFill>
                  <a:schemeClr val="accent2">
                    <a:lumMod val="40000"/>
                    <a:lumOff val="60000"/>
                  </a:schemeClr>
                </a:solidFill>
              </a:rPr>
              <a:t>加藤諒、オラキオ、南米仁</a:t>
            </a:r>
            <a:r>
              <a:rPr kumimoji="1" lang="ja-JP" altLang="en-US" sz="1100" b="1" dirty="0"/>
              <a:t>等</a:t>
            </a:r>
            <a:endParaRPr kumimoji="1" lang="en-US" altLang="ja-JP" sz="1100" b="1" dirty="0"/>
          </a:p>
          <a:p>
            <a:pPr algn="ctr"/>
            <a:r>
              <a:rPr kumimoji="1" lang="ja-JP" altLang="en-US" sz="1100" b="1" dirty="0"/>
              <a:t>未曽有の恐慌を乗り越えるべく動き出した、</a:t>
            </a:r>
            <a:endParaRPr kumimoji="1" lang="en-US" altLang="ja-JP" sz="1100" b="1" dirty="0"/>
          </a:p>
          <a:p>
            <a:pPr algn="ctr"/>
            <a:r>
              <a:rPr kumimoji="1" lang="ja-JP" altLang="en-US" sz="1100" b="1" dirty="0"/>
              <a:t>面白くてタメになるお金にまつわるワンシュチュエーション会話劇です。</a:t>
            </a:r>
            <a:endParaRPr kumimoji="1" lang="en-US" altLang="ja-JP" sz="1100" b="1" dirty="0"/>
          </a:p>
          <a:p>
            <a:pPr algn="ctr"/>
            <a:r>
              <a:rPr kumimoji="1" lang="en-US" altLang="ja-JP" sz="1100" b="1" dirty="0"/>
              <a:t>2021</a:t>
            </a:r>
            <a:r>
              <a:rPr kumimoji="1" lang="ja-JP" altLang="en-US" sz="1100" b="1" dirty="0"/>
              <a:t>年</a:t>
            </a:r>
            <a:r>
              <a:rPr kumimoji="1" lang="en-US" altLang="ja-JP" sz="1100" b="1" dirty="0"/>
              <a:t>2</a:t>
            </a:r>
            <a:r>
              <a:rPr kumimoji="1" lang="ja-JP" altLang="en-US" sz="1100" b="1" dirty="0"/>
              <a:t>月には、先行上映＆トークイベントの開催が決定しております。</a:t>
            </a:r>
            <a:endParaRPr kumimoji="1" lang="en-US" altLang="ja-JP" sz="1100" b="1" dirty="0"/>
          </a:p>
          <a:p>
            <a:pPr algn="ctr"/>
            <a:endParaRPr kumimoji="1" lang="en-US" altLang="ja-JP" sz="1200" b="1" dirty="0"/>
          </a:p>
          <a:p>
            <a:pPr algn="ctr"/>
            <a:r>
              <a:rPr kumimoji="1" lang="en-US" altLang="ja-JP" sz="1200" b="1" u="sng" dirty="0"/>
              <a:t>『</a:t>
            </a:r>
            <a:r>
              <a:rPr kumimoji="1" lang="ja-JP" altLang="en-US" sz="1200" b="1" u="sng" dirty="0"/>
              <a:t>マネーの馬鹿</a:t>
            </a:r>
            <a:r>
              <a:rPr kumimoji="1" lang="en-US" altLang="ja-JP" sz="1200" b="1" u="sng" dirty="0"/>
              <a:t>』</a:t>
            </a:r>
            <a:r>
              <a:rPr kumimoji="1" lang="ja-JP" altLang="en-US" sz="1200" b="1" u="sng" dirty="0"/>
              <a:t>とは？</a:t>
            </a:r>
            <a:endParaRPr kumimoji="1" lang="en-US" altLang="ja-JP" sz="1200" b="1" u="sng" dirty="0"/>
          </a:p>
          <a:p>
            <a:pPr algn="ctr"/>
            <a:r>
              <a:rPr kumimoji="1" lang="en-US" altLang="ja-JP" sz="1100" b="1" dirty="0"/>
              <a:t>2.5</a:t>
            </a:r>
            <a:r>
              <a:rPr kumimoji="1" lang="ja-JP" altLang="en-US" sz="1100" b="1" dirty="0"/>
              <a:t>次元舞台を中心に活躍する脚本・演出家の</a:t>
            </a:r>
            <a:r>
              <a:rPr kumimoji="1" lang="ja-JP" altLang="en-US" sz="1100" b="1" dirty="0">
                <a:ln w="3175">
                  <a:solidFill>
                    <a:schemeClr val="accent2">
                      <a:lumMod val="75000"/>
                    </a:schemeClr>
                  </a:solidFill>
                </a:ln>
                <a:solidFill>
                  <a:schemeClr val="accent2">
                    <a:lumMod val="60000"/>
                    <a:lumOff val="40000"/>
                  </a:schemeClr>
                </a:solidFill>
              </a:rPr>
              <a:t>なるせゆうせい</a:t>
            </a:r>
            <a:r>
              <a:rPr kumimoji="1" lang="ja-JP" altLang="en-US" sz="1100" b="1" dirty="0"/>
              <a:t>により企画・立案された、学校では教えてくれないお金のことについて考える短編教養ドラマ。</a:t>
            </a:r>
            <a:endParaRPr kumimoji="1" lang="en-US" altLang="ja-JP" sz="1100" b="1" dirty="0"/>
          </a:p>
          <a:p>
            <a:pPr algn="ctr"/>
            <a:r>
              <a:rPr kumimoji="1" lang="ja-JP" altLang="en-US" sz="1100" b="1" dirty="0"/>
              <a:t>多くの日本人は、お金の話をすると避けたり、悪いイメージを抱いたりする。</a:t>
            </a:r>
            <a:endParaRPr kumimoji="1" lang="en-US" altLang="ja-JP" sz="1100" b="1" dirty="0"/>
          </a:p>
          <a:p>
            <a:pPr algn="ctr"/>
            <a:r>
              <a:rPr kumimoji="1" lang="ja-JP" altLang="en-US" sz="1100" b="1" dirty="0"/>
              <a:t>しかしマイナス金利時代の到来で、自分でお金を増やす策を練らねばならぬ時代。</a:t>
            </a:r>
            <a:endParaRPr kumimoji="1" lang="en-US" altLang="ja-JP" sz="1100" b="1" dirty="0"/>
          </a:p>
          <a:p>
            <a:pPr algn="ctr"/>
            <a:r>
              <a:rPr kumimoji="1" lang="ja-JP" altLang="en-US" sz="1100" b="1" dirty="0"/>
              <a:t>かつ、</a:t>
            </a:r>
            <a:r>
              <a:rPr kumimoji="1" lang="en-US" altLang="ja-JP" sz="1100" b="1" dirty="0"/>
              <a:t>2020</a:t>
            </a:r>
            <a:r>
              <a:rPr kumimoji="1" lang="ja-JP" altLang="en-US" sz="1100" b="1" dirty="0"/>
              <a:t>年、新型コロナウイルスの影響により多くの人、業界が大打撃を受けた。</a:t>
            </a:r>
            <a:endParaRPr kumimoji="1" lang="en-US" altLang="ja-JP" sz="1100" b="1" dirty="0"/>
          </a:p>
          <a:p>
            <a:pPr algn="ctr"/>
            <a:r>
              <a:rPr kumimoji="1" lang="ja-JP" altLang="en-US" sz="1100" b="1" dirty="0"/>
              <a:t>エンタメ業界もそのひとつである。</a:t>
            </a:r>
            <a:endParaRPr kumimoji="1" lang="en-US" altLang="ja-JP" sz="1100" b="1" dirty="0"/>
          </a:p>
          <a:p>
            <a:pPr algn="ctr"/>
            <a:r>
              <a:rPr kumimoji="1" lang="ja-JP" altLang="en-US" sz="1100" b="1" dirty="0"/>
              <a:t>お金について考えなければならない、多くの人がそう感じたであろう今、</a:t>
            </a:r>
            <a:endParaRPr kumimoji="1" lang="en-US" altLang="ja-JP" sz="1100" b="1" dirty="0"/>
          </a:p>
          <a:p>
            <a:pPr algn="ctr"/>
            <a:r>
              <a:rPr kumimoji="1" lang="ja-JP" altLang="en-US" sz="1100" b="1" dirty="0"/>
              <a:t>「不要不急」とされたエンタメの力をより実生活に結び付け、</a:t>
            </a:r>
            <a:endParaRPr kumimoji="1" lang="en-US" altLang="ja-JP" sz="1100" b="1" dirty="0"/>
          </a:p>
          <a:p>
            <a:pPr algn="ctr"/>
            <a:r>
              <a:rPr kumimoji="1" lang="ja-JP" altLang="en-US" sz="1100" b="1" dirty="0"/>
              <a:t>この先自分たちがどうお金を使いこなせるようにするのか。</a:t>
            </a:r>
            <a:endParaRPr kumimoji="1" lang="en-US" altLang="ja-JP" sz="1100" b="1" dirty="0"/>
          </a:p>
          <a:p>
            <a:pPr algn="ctr"/>
            <a:r>
              <a:rPr kumimoji="1" lang="ja-JP" altLang="en-US" sz="1100" b="1" dirty="0"/>
              <a:t>それを「エンタメ」を通して伝えていく作品となっている。</a:t>
            </a:r>
            <a:endParaRPr kumimoji="1" lang="en-US" altLang="ja-JP" sz="1100" b="1" dirty="0"/>
          </a:p>
          <a:p>
            <a:pPr algn="ctr"/>
            <a:endParaRPr kumimoji="1" lang="en-US" altLang="ja-JP" sz="1200" b="1" dirty="0"/>
          </a:p>
          <a:p>
            <a:pPr algn="ctr"/>
            <a:r>
              <a:rPr kumimoji="1" lang="ja-JP" altLang="en-US" sz="1200" b="1" dirty="0"/>
              <a:t>ドラマの配信情報やイベントの出演者情報等は</a:t>
            </a:r>
            <a:r>
              <a:rPr kumimoji="1" lang="en-US" altLang="ja-JP" sz="1200" b="1" u="sng" dirty="0"/>
              <a:t>12</a:t>
            </a:r>
            <a:r>
              <a:rPr kumimoji="1" lang="ja-JP" altLang="en-US" sz="1200" b="1" u="sng" dirty="0"/>
              <a:t>月</a:t>
            </a:r>
            <a:r>
              <a:rPr kumimoji="1" lang="en-US" altLang="ja-JP" sz="1200" b="1" u="sng" dirty="0"/>
              <a:t>25</a:t>
            </a:r>
            <a:r>
              <a:rPr kumimoji="1" lang="ja-JP" altLang="en-US" sz="1200" b="1" u="sng" dirty="0"/>
              <a:t>日</a:t>
            </a:r>
            <a:r>
              <a:rPr kumimoji="1" lang="en-US" altLang="ja-JP" sz="1200" b="1" u="sng" dirty="0"/>
              <a:t>(</a:t>
            </a:r>
            <a:r>
              <a:rPr kumimoji="1" lang="ja-JP" altLang="en-US" sz="1200" b="1" u="sng" dirty="0"/>
              <a:t>金</a:t>
            </a:r>
            <a:r>
              <a:rPr kumimoji="1" lang="en-US" altLang="ja-JP" sz="1200" b="1" u="sng" dirty="0"/>
              <a:t>)</a:t>
            </a:r>
            <a:r>
              <a:rPr kumimoji="1" lang="ja-JP" altLang="en-US" sz="1200" b="1" u="sng" dirty="0"/>
              <a:t>に解禁予定</a:t>
            </a:r>
            <a:r>
              <a:rPr kumimoji="1" lang="ja-JP" altLang="en-US" sz="1200" b="1" dirty="0"/>
              <a:t>。</a:t>
            </a:r>
            <a:endParaRPr kumimoji="1" lang="en-US" altLang="ja-JP" sz="1200" b="1" dirty="0"/>
          </a:p>
        </p:txBody>
      </p:sp>
      <p:pic>
        <p:nvPicPr>
          <p:cNvPr id="3" name="図 2">
            <a:extLst>
              <a:ext uri="{FF2B5EF4-FFF2-40B4-BE49-F238E27FC236}">
                <a16:creationId xmlns:a16="http://schemas.microsoft.com/office/drawing/2014/main" id="{0CEA31D4-902B-4C5F-94EC-E0350063F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4" y="1792052"/>
            <a:ext cx="6335490" cy="3472691"/>
          </a:xfrm>
          <a:prstGeom prst="rect">
            <a:avLst/>
          </a:prstGeom>
        </p:spPr>
      </p:pic>
    </p:spTree>
    <p:extLst>
      <p:ext uri="{BB962C8B-B14F-4D97-AF65-F5344CB8AC3E}">
        <p14:creationId xmlns:p14="http://schemas.microsoft.com/office/powerpoint/2010/main" val="98855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BBD1EAB-6FC9-42D3-A575-EFDC7B973813}"/>
              </a:ext>
            </a:extLst>
          </p:cNvPr>
          <p:cNvSpPr txBox="1"/>
          <p:nvPr/>
        </p:nvSpPr>
        <p:spPr>
          <a:xfrm>
            <a:off x="261255" y="227223"/>
            <a:ext cx="6335490" cy="307777"/>
          </a:xfrm>
          <a:prstGeom prst="rect">
            <a:avLst/>
          </a:prstGeom>
          <a:solidFill>
            <a:schemeClr val="accent2">
              <a:lumMod val="40000"/>
              <a:lumOff val="60000"/>
            </a:schemeClr>
          </a:solidFill>
        </p:spPr>
        <p:txBody>
          <a:bodyPr wrap="square" rtlCol="0">
            <a:spAutoFit/>
          </a:bodyPr>
          <a:lstStyle/>
          <a:p>
            <a:pPr algn="ctr"/>
            <a:r>
              <a:rPr kumimoji="1" lang="en-US" altLang="ja-JP" sz="1400" b="1" dirty="0">
                <a:ln w="12700" cap="rnd" cmpd="thickThin">
                  <a:solidFill>
                    <a:schemeClr val="bg1">
                      <a:alpha val="83000"/>
                    </a:schemeClr>
                  </a:solidFill>
                </a:ln>
              </a:rPr>
              <a:t>【</a:t>
            </a:r>
            <a:r>
              <a:rPr kumimoji="1" lang="ja-JP" altLang="en-US" sz="1400" b="1" dirty="0">
                <a:ln w="12700" cap="rnd" cmpd="thickThin">
                  <a:solidFill>
                    <a:schemeClr val="bg1">
                      <a:alpha val="83000"/>
                    </a:schemeClr>
                  </a:solidFill>
                </a:ln>
              </a:rPr>
              <a:t>ストーリー</a:t>
            </a:r>
            <a:r>
              <a:rPr kumimoji="1" lang="en-US" altLang="ja-JP" sz="1400" b="1" dirty="0">
                <a:ln w="12700" cap="rnd" cmpd="thickThin">
                  <a:solidFill>
                    <a:schemeClr val="bg1">
                      <a:alpha val="83000"/>
                    </a:schemeClr>
                  </a:solidFill>
                </a:ln>
              </a:rPr>
              <a:t>】</a:t>
            </a:r>
          </a:p>
        </p:txBody>
      </p:sp>
      <p:sp>
        <p:nvSpPr>
          <p:cNvPr id="7" name="テキスト ボックス 6">
            <a:extLst>
              <a:ext uri="{FF2B5EF4-FFF2-40B4-BE49-F238E27FC236}">
                <a16:creationId xmlns:a16="http://schemas.microsoft.com/office/drawing/2014/main" id="{A4F72233-A7DF-4EFE-9552-8294CE3524C7}"/>
              </a:ext>
            </a:extLst>
          </p:cNvPr>
          <p:cNvSpPr txBox="1"/>
          <p:nvPr/>
        </p:nvSpPr>
        <p:spPr>
          <a:xfrm>
            <a:off x="261255" y="2123037"/>
            <a:ext cx="6335490" cy="307777"/>
          </a:xfrm>
          <a:prstGeom prst="rect">
            <a:avLst/>
          </a:prstGeom>
          <a:solidFill>
            <a:schemeClr val="accent2">
              <a:lumMod val="40000"/>
              <a:lumOff val="60000"/>
            </a:schemeClr>
          </a:solidFill>
        </p:spPr>
        <p:txBody>
          <a:bodyPr wrap="square" rtlCol="0">
            <a:spAutoFit/>
          </a:bodyPr>
          <a:lstStyle/>
          <a:p>
            <a:pPr algn="ctr"/>
            <a:r>
              <a:rPr kumimoji="1" lang="en-US" altLang="ja-JP" sz="1400" b="1" dirty="0">
                <a:ln w="12700" cap="rnd" cmpd="thickThin">
                  <a:solidFill>
                    <a:schemeClr val="bg1">
                      <a:alpha val="83000"/>
                    </a:schemeClr>
                  </a:solidFill>
                </a:ln>
              </a:rPr>
              <a:t>【</a:t>
            </a:r>
            <a:r>
              <a:rPr kumimoji="1" lang="ja-JP" altLang="en-US" sz="1400" b="1" dirty="0">
                <a:ln w="12700" cap="rnd" cmpd="thickThin">
                  <a:solidFill>
                    <a:schemeClr val="bg1">
                      <a:alpha val="83000"/>
                    </a:schemeClr>
                  </a:solidFill>
                </a:ln>
              </a:rPr>
              <a:t>キャスト</a:t>
            </a:r>
            <a:r>
              <a:rPr kumimoji="1" lang="en-US" altLang="ja-JP" sz="1400" b="1" dirty="0">
                <a:ln w="12700" cap="rnd" cmpd="thickThin">
                  <a:solidFill>
                    <a:schemeClr val="bg1">
                      <a:alpha val="83000"/>
                    </a:schemeClr>
                  </a:solidFill>
                </a:ln>
              </a:rPr>
              <a:t>】</a:t>
            </a:r>
          </a:p>
        </p:txBody>
      </p:sp>
      <p:sp>
        <p:nvSpPr>
          <p:cNvPr id="23" name="テキスト ボックス 22">
            <a:extLst>
              <a:ext uri="{FF2B5EF4-FFF2-40B4-BE49-F238E27FC236}">
                <a16:creationId xmlns:a16="http://schemas.microsoft.com/office/drawing/2014/main" id="{36956124-4D42-4B22-8E0B-88EB0F43AD49}"/>
              </a:ext>
            </a:extLst>
          </p:cNvPr>
          <p:cNvSpPr txBox="1"/>
          <p:nvPr/>
        </p:nvSpPr>
        <p:spPr>
          <a:xfrm>
            <a:off x="388374" y="554557"/>
            <a:ext cx="6164826" cy="1546577"/>
          </a:xfrm>
          <a:prstGeom prst="rect">
            <a:avLst/>
          </a:prstGeom>
          <a:noFill/>
        </p:spPr>
        <p:txBody>
          <a:bodyPr wrap="square" rtlCol="0">
            <a:spAutoFit/>
          </a:bodyPr>
          <a:lstStyle/>
          <a:p>
            <a:r>
              <a:rPr kumimoji="1" lang="ja-JP" altLang="en-US" sz="1050" dirty="0"/>
              <a:t>今月の携帯代がやばい、払えない。</a:t>
            </a:r>
            <a:endParaRPr kumimoji="1" lang="en-US" altLang="ja-JP" sz="1050" dirty="0"/>
          </a:p>
          <a:p>
            <a:r>
              <a:rPr kumimoji="1" lang="ja-JP" altLang="en-US" sz="1050" dirty="0"/>
              <a:t>カフェで項垂れる</a:t>
            </a:r>
            <a:r>
              <a:rPr kumimoji="1" lang="ja-JP" altLang="en-US" sz="1050" b="1" dirty="0"/>
              <a:t>日暮</a:t>
            </a:r>
            <a:r>
              <a:rPr kumimoji="1" lang="en-US" altLang="ja-JP" sz="1050" b="1" dirty="0"/>
              <a:t>(</a:t>
            </a:r>
            <a:r>
              <a:rPr kumimoji="1" lang="ja-JP" altLang="en-US" sz="1050" b="1" dirty="0"/>
              <a:t>植田</a:t>
            </a:r>
            <a:r>
              <a:rPr kumimoji="1" lang="en-US" altLang="ja-JP" sz="1050" b="1" dirty="0"/>
              <a:t>)</a:t>
            </a:r>
            <a:r>
              <a:rPr kumimoji="1" lang="ja-JP" altLang="en-US" sz="1050" dirty="0"/>
              <a:t>は、友人である</a:t>
            </a:r>
            <a:r>
              <a:rPr kumimoji="1" lang="ja-JP" altLang="en-US" sz="1050" b="1" dirty="0"/>
              <a:t>金子</a:t>
            </a:r>
            <a:r>
              <a:rPr kumimoji="1" lang="en-US" altLang="ja-JP" sz="1050" b="1" dirty="0"/>
              <a:t>(</a:t>
            </a:r>
            <a:r>
              <a:rPr kumimoji="1" lang="ja-JP" altLang="en-US" sz="1050" b="1" dirty="0"/>
              <a:t>谷</a:t>
            </a:r>
            <a:r>
              <a:rPr kumimoji="1" lang="en-US" altLang="ja-JP" sz="1050" b="1" dirty="0"/>
              <a:t>)</a:t>
            </a:r>
            <a:r>
              <a:rPr kumimoji="1" lang="ja-JP" altLang="en-US" sz="1050" dirty="0"/>
              <a:t>を呼び出してお金を貸してほしいと頼む。無理、と一蹴する金子が店を去ろうとすると、そこには唯一の社会人、</a:t>
            </a:r>
            <a:r>
              <a:rPr kumimoji="1" lang="ja-JP" altLang="en-US" sz="1050" b="1" dirty="0"/>
              <a:t>平田</a:t>
            </a:r>
            <a:r>
              <a:rPr kumimoji="1" lang="en-US" altLang="ja-JP" sz="1050" b="1" dirty="0"/>
              <a:t>(</a:t>
            </a:r>
            <a:r>
              <a:rPr kumimoji="1" lang="ja-JP" altLang="en-US" sz="1050" b="1" dirty="0"/>
              <a:t>和田</a:t>
            </a:r>
            <a:r>
              <a:rPr kumimoji="1" lang="en-US" altLang="ja-JP" sz="1050" b="1" dirty="0"/>
              <a:t>)</a:t>
            </a:r>
            <a:r>
              <a:rPr kumimoji="1" lang="ja-JP" altLang="en-US" sz="1050" dirty="0"/>
              <a:t>の姿が。</a:t>
            </a:r>
            <a:endParaRPr kumimoji="1" lang="en-US" altLang="ja-JP" sz="1050" dirty="0"/>
          </a:p>
          <a:p>
            <a:r>
              <a:rPr kumimoji="1" lang="ja-JP" altLang="en-US" sz="1050" dirty="0"/>
              <a:t>金子は平田からお金を借り、日暮に利子をつけて貸すというが、元々そのお金は日暮が平田に貸したものだという。</a:t>
            </a:r>
            <a:endParaRPr kumimoji="1" lang="en-US" altLang="ja-JP" sz="1050" dirty="0"/>
          </a:p>
          <a:p>
            <a:r>
              <a:rPr kumimoji="1" lang="ja-JP" altLang="en-US" sz="1050" dirty="0"/>
              <a:t>そんな平日真昼間の店内で揉み合う堂々巡りの金なし同士の前に現れたのは、かつてのクラスメイトである銭本兄弟</a:t>
            </a:r>
            <a:r>
              <a:rPr kumimoji="1" lang="en-US" altLang="ja-JP" sz="1050" dirty="0"/>
              <a:t>(</a:t>
            </a:r>
            <a:r>
              <a:rPr kumimoji="1" lang="ja-JP" altLang="en-US" sz="1050" dirty="0"/>
              <a:t>加藤・南米</a:t>
            </a:r>
            <a:r>
              <a:rPr kumimoji="1" lang="en-US" altLang="ja-JP" sz="1050" dirty="0"/>
              <a:t>)</a:t>
            </a:r>
            <a:r>
              <a:rPr kumimoji="1" lang="ja-JP" altLang="en-US" sz="1050" dirty="0"/>
              <a:t>だった。</a:t>
            </a:r>
            <a:endParaRPr kumimoji="1" lang="en-US" altLang="ja-JP" sz="1050" dirty="0"/>
          </a:p>
          <a:p>
            <a:r>
              <a:rPr kumimoji="1" lang="ja-JP" altLang="en-US" sz="1050" dirty="0"/>
              <a:t>月に数百万稼ぐという彼らは、一体どうしてお金を貯めることができるようになったのか。</a:t>
            </a:r>
            <a:endParaRPr kumimoji="1" lang="en-US" altLang="ja-JP" sz="1050" dirty="0"/>
          </a:p>
          <a:p>
            <a:r>
              <a:rPr kumimoji="1" lang="ja-JP" altLang="en-US" sz="1050" dirty="0"/>
              <a:t>会話を進めていくにつれ、その秘密が明らかになっていく・・・</a:t>
            </a:r>
            <a:endParaRPr kumimoji="1" lang="en-US" altLang="ja-JP" sz="1050" dirty="0"/>
          </a:p>
        </p:txBody>
      </p:sp>
      <p:grpSp>
        <p:nvGrpSpPr>
          <p:cNvPr id="78" name="グループ化 77">
            <a:extLst>
              <a:ext uri="{FF2B5EF4-FFF2-40B4-BE49-F238E27FC236}">
                <a16:creationId xmlns:a16="http://schemas.microsoft.com/office/drawing/2014/main" id="{78DCEC8F-6377-4DE7-B442-71B8526C9564}"/>
              </a:ext>
            </a:extLst>
          </p:cNvPr>
          <p:cNvGrpSpPr/>
          <p:nvPr/>
        </p:nvGrpSpPr>
        <p:grpSpPr>
          <a:xfrm>
            <a:off x="829856" y="2503936"/>
            <a:ext cx="1232955" cy="1824691"/>
            <a:chOff x="2824998" y="2538443"/>
            <a:chExt cx="1208003" cy="1787763"/>
          </a:xfrm>
        </p:grpSpPr>
        <p:pic>
          <p:nvPicPr>
            <p:cNvPr id="9" name="図 8">
              <a:extLst>
                <a:ext uri="{FF2B5EF4-FFF2-40B4-BE49-F238E27FC236}">
                  <a16:creationId xmlns:a16="http://schemas.microsoft.com/office/drawing/2014/main" id="{19746AAA-2B37-4F4D-9011-9730A409C665}"/>
                </a:ext>
              </a:extLst>
            </p:cNvPr>
            <p:cNvPicPr>
              <a:picLocks noChangeAspect="1"/>
            </p:cNvPicPr>
            <p:nvPr/>
          </p:nvPicPr>
          <p:blipFill rotWithShape="1">
            <a:blip r:embed="rId2">
              <a:extLst>
                <a:ext uri="{28A0092B-C50C-407E-A947-70E740481C1C}">
                  <a14:useLocalDpi xmlns:a14="http://schemas.microsoft.com/office/drawing/2010/main" val="0"/>
                </a:ext>
              </a:extLst>
            </a:blip>
            <a:srcRect l="9077" t="8956" r="26864" b="45715"/>
            <a:stretch/>
          </p:blipFill>
          <p:spPr>
            <a:xfrm>
              <a:off x="2824998" y="2538443"/>
              <a:ext cx="1208003" cy="1281966"/>
            </a:xfrm>
            <a:prstGeom prst="rect">
              <a:avLst/>
            </a:prstGeom>
          </p:spPr>
        </p:pic>
        <p:sp>
          <p:nvSpPr>
            <p:cNvPr id="25" name="テキスト ボックス 24">
              <a:extLst>
                <a:ext uri="{FF2B5EF4-FFF2-40B4-BE49-F238E27FC236}">
                  <a16:creationId xmlns:a16="http://schemas.microsoft.com/office/drawing/2014/main" id="{BA864CAE-BB40-48D0-9D59-98661089F568}"/>
                </a:ext>
              </a:extLst>
            </p:cNvPr>
            <p:cNvSpPr txBox="1"/>
            <p:nvPr/>
          </p:nvSpPr>
          <p:spPr>
            <a:xfrm>
              <a:off x="3117228" y="3872428"/>
              <a:ext cx="720213" cy="288996"/>
            </a:xfrm>
            <a:prstGeom prst="rect">
              <a:avLst/>
            </a:prstGeom>
            <a:noFill/>
          </p:spPr>
          <p:txBody>
            <a:bodyPr wrap="square" rtlCol="0">
              <a:spAutoFit/>
            </a:bodyPr>
            <a:lstStyle/>
            <a:p>
              <a:r>
                <a:rPr kumimoji="1" lang="ja-JP" altLang="en-US" sz="1100" b="1" dirty="0"/>
                <a:t>日暮</a:t>
              </a:r>
              <a:r>
                <a:rPr kumimoji="1" lang="ja-JP" altLang="en-US" sz="1050" b="1" dirty="0"/>
                <a:t>役</a:t>
              </a:r>
              <a:endParaRPr kumimoji="1" lang="ja-JP" altLang="en-US" sz="1200" b="1" dirty="0"/>
            </a:p>
          </p:txBody>
        </p:sp>
        <p:sp>
          <p:nvSpPr>
            <p:cNvPr id="39" name="テキスト ボックス 38">
              <a:extLst>
                <a:ext uri="{FF2B5EF4-FFF2-40B4-BE49-F238E27FC236}">
                  <a16:creationId xmlns:a16="http://schemas.microsoft.com/office/drawing/2014/main" id="{5569F055-9EC1-4CFE-B8B0-0EEE06D0E406}"/>
                </a:ext>
              </a:extLst>
            </p:cNvPr>
            <p:cNvSpPr txBox="1"/>
            <p:nvPr/>
          </p:nvSpPr>
          <p:spPr>
            <a:xfrm>
              <a:off x="3118186" y="3775973"/>
              <a:ext cx="527042" cy="220997"/>
            </a:xfrm>
            <a:prstGeom prst="rect">
              <a:avLst/>
            </a:prstGeom>
            <a:noFill/>
          </p:spPr>
          <p:txBody>
            <a:bodyPr wrap="square" rtlCol="0">
              <a:spAutoFit/>
            </a:bodyPr>
            <a:lstStyle/>
            <a:p>
              <a:r>
                <a:rPr kumimoji="1" lang="ja-JP" altLang="en-US" sz="700" b="1" dirty="0"/>
                <a:t>ひぐれ</a:t>
              </a:r>
            </a:p>
          </p:txBody>
        </p:sp>
        <p:sp>
          <p:nvSpPr>
            <p:cNvPr id="55" name="テキスト ボックス 54">
              <a:extLst>
                <a:ext uri="{FF2B5EF4-FFF2-40B4-BE49-F238E27FC236}">
                  <a16:creationId xmlns:a16="http://schemas.microsoft.com/office/drawing/2014/main" id="{0CA5716C-9D09-4EA3-9ABB-C27CF074A404}"/>
                </a:ext>
              </a:extLst>
            </p:cNvPr>
            <p:cNvSpPr txBox="1"/>
            <p:nvPr/>
          </p:nvSpPr>
          <p:spPr>
            <a:xfrm>
              <a:off x="3019272" y="4018429"/>
              <a:ext cx="894735" cy="307777"/>
            </a:xfrm>
            <a:prstGeom prst="rect">
              <a:avLst/>
            </a:prstGeom>
            <a:noFill/>
          </p:spPr>
          <p:txBody>
            <a:bodyPr wrap="square" rtlCol="0">
              <a:spAutoFit/>
            </a:bodyPr>
            <a:lstStyle/>
            <a:p>
              <a:r>
                <a:rPr kumimoji="1" lang="ja-JP" altLang="en-US" sz="1200" b="1" dirty="0"/>
                <a:t>植田圭輔</a:t>
              </a:r>
            </a:p>
          </p:txBody>
        </p:sp>
      </p:grpSp>
      <p:grpSp>
        <p:nvGrpSpPr>
          <p:cNvPr id="79" name="グループ化 78">
            <a:extLst>
              <a:ext uri="{FF2B5EF4-FFF2-40B4-BE49-F238E27FC236}">
                <a16:creationId xmlns:a16="http://schemas.microsoft.com/office/drawing/2014/main" id="{35489F4D-B232-417A-A35B-E7A3EA87BE51}"/>
              </a:ext>
            </a:extLst>
          </p:cNvPr>
          <p:cNvGrpSpPr/>
          <p:nvPr/>
        </p:nvGrpSpPr>
        <p:grpSpPr>
          <a:xfrm>
            <a:off x="2807070" y="2500262"/>
            <a:ext cx="1232775" cy="1828365"/>
            <a:chOff x="968056" y="2531374"/>
            <a:chExt cx="1208003" cy="1791624"/>
          </a:xfrm>
        </p:grpSpPr>
        <p:pic>
          <p:nvPicPr>
            <p:cNvPr id="11" name="図 10">
              <a:extLst>
                <a:ext uri="{FF2B5EF4-FFF2-40B4-BE49-F238E27FC236}">
                  <a16:creationId xmlns:a16="http://schemas.microsoft.com/office/drawing/2014/main" id="{FFF6076D-019F-4276-9DF0-20DEDC180D32}"/>
                </a:ext>
              </a:extLst>
            </p:cNvPr>
            <p:cNvPicPr>
              <a:picLocks noChangeAspect="1"/>
            </p:cNvPicPr>
            <p:nvPr/>
          </p:nvPicPr>
          <p:blipFill rotWithShape="1">
            <a:blip r:embed="rId3">
              <a:extLst>
                <a:ext uri="{28A0092B-C50C-407E-A947-70E740481C1C}">
                  <a14:useLocalDpi xmlns:a14="http://schemas.microsoft.com/office/drawing/2010/main" val="0"/>
                </a:ext>
              </a:extLst>
            </a:blip>
            <a:srcRect l="8406" t="4105" r="11547" b="39404"/>
            <a:stretch/>
          </p:blipFill>
          <p:spPr>
            <a:xfrm>
              <a:off x="968056" y="2531374"/>
              <a:ext cx="1208003" cy="1281966"/>
            </a:xfrm>
            <a:prstGeom prst="rect">
              <a:avLst/>
            </a:prstGeom>
          </p:spPr>
        </p:pic>
        <p:sp>
          <p:nvSpPr>
            <p:cNvPr id="27" name="テキスト ボックス 26">
              <a:extLst>
                <a:ext uri="{FF2B5EF4-FFF2-40B4-BE49-F238E27FC236}">
                  <a16:creationId xmlns:a16="http://schemas.microsoft.com/office/drawing/2014/main" id="{AAC350D5-CE44-4FB6-B756-9794B1D9BC31}"/>
                </a:ext>
              </a:extLst>
            </p:cNvPr>
            <p:cNvSpPr txBox="1"/>
            <p:nvPr/>
          </p:nvSpPr>
          <p:spPr>
            <a:xfrm>
              <a:off x="1246035" y="3872503"/>
              <a:ext cx="801398" cy="288996"/>
            </a:xfrm>
            <a:prstGeom prst="rect">
              <a:avLst/>
            </a:prstGeom>
            <a:noFill/>
          </p:spPr>
          <p:txBody>
            <a:bodyPr wrap="square" rtlCol="0">
              <a:spAutoFit/>
            </a:bodyPr>
            <a:lstStyle/>
            <a:p>
              <a:r>
                <a:rPr kumimoji="1" lang="ja-JP" altLang="en-US" sz="1100" b="1" dirty="0"/>
                <a:t>平田</a:t>
              </a:r>
              <a:r>
                <a:rPr kumimoji="1" lang="ja-JP" altLang="en-US" sz="1050" b="1" dirty="0"/>
                <a:t>役</a:t>
              </a:r>
              <a:endParaRPr kumimoji="1" lang="ja-JP" altLang="en-US" sz="1200" b="1" dirty="0"/>
            </a:p>
          </p:txBody>
        </p:sp>
        <p:sp>
          <p:nvSpPr>
            <p:cNvPr id="41" name="テキスト ボックス 40">
              <a:extLst>
                <a:ext uri="{FF2B5EF4-FFF2-40B4-BE49-F238E27FC236}">
                  <a16:creationId xmlns:a16="http://schemas.microsoft.com/office/drawing/2014/main" id="{0DF48E47-EC89-4763-A17D-C84D7F53B4CA}"/>
                </a:ext>
              </a:extLst>
            </p:cNvPr>
            <p:cNvSpPr txBox="1"/>
            <p:nvPr/>
          </p:nvSpPr>
          <p:spPr>
            <a:xfrm>
              <a:off x="1253250" y="3781469"/>
              <a:ext cx="573762" cy="220997"/>
            </a:xfrm>
            <a:prstGeom prst="rect">
              <a:avLst/>
            </a:prstGeom>
            <a:noFill/>
          </p:spPr>
          <p:txBody>
            <a:bodyPr wrap="square" rtlCol="0">
              <a:spAutoFit/>
            </a:bodyPr>
            <a:lstStyle/>
            <a:p>
              <a:r>
                <a:rPr kumimoji="1" lang="ja-JP" altLang="en-US" sz="700" b="1" dirty="0"/>
                <a:t>ひらた</a:t>
              </a:r>
            </a:p>
          </p:txBody>
        </p:sp>
        <p:sp>
          <p:nvSpPr>
            <p:cNvPr id="57" name="テキスト ボックス 56">
              <a:extLst>
                <a:ext uri="{FF2B5EF4-FFF2-40B4-BE49-F238E27FC236}">
                  <a16:creationId xmlns:a16="http://schemas.microsoft.com/office/drawing/2014/main" id="{43AF097D-D244-42F1-93D8-9A078E22D4DA}"/>
                </a:ext>
              </a:extLst>
            </p:cNvPr>
            <p:cNvSpPr txBox="1"/>
            <p:nvPr/>
          </p:nvSpPr>
          <p:spPr>
            <a:xfrm>
              <a:off x="1141680" y="4017002"/>
              <a:ext cx="895783" cy="305996"/>
            </a:xfrm>
            <a:prstGeom prst="rect">
              <a:avLst/>
            </a:prstGeom>
            <a:noFill/>
          </p:spPr>
          <p:txBody>
            <a:bodyPr wrap="square" rtlCol="0">
              <a:spAutoFit/>
            </a:bodyPr>
            <a:lstStyle/>
            <a:p>
              <a:r>
                <a:rPr kumimoji="1" lang="ja-JP" altLang="en-US" sz="1200" b="1" dirty="0"/>
                <a:t>和田雅成</a:t>
              </a:r>
            </a:p>
          </p:txBody>
        </p:sp>
      </p:grpSp>
      <p:grpSp>
        <p:nvGrpSpPr>
          <p:cNvPr id="77" name="グループ化 76">
            <a:extLst>
              <a:ext uri="{FF2B5EF4-FFF2-40B4-BE49-F238E27FC236}">
                <a16:creationId xmlns:a16="http://schemas.microsoft.com/office/drawing/2014/main" id="{065ABEB4-A659-45BE-825A-0E7B2EC7BCE3}"/>
              </a:ext>
            </a:extLst>
          </p:cNvPr>
          <p:cNvGrpSpPr/>
          <p:nvPr/>
        </p:nvGrpSpPr>
        <p:grpSpPr>
          <a:xfrm>
            <a:off x="4790711" y="2504897"/>
            <a:ext cx="1235015" cy="1837057"/>
            <a:chOff x="4686857" y="2535569"/>
            <a:chExt cx="1208003" cy="1796878"/>
          </a:xfrm>
        </p:grpSpPr>
        <p:pic>
          <p:nvPicPr>
            <p:cNvPr id="13" name="図 12">
              <a:extLst>
                <a:ext uri="{FF2B5EF4-FFF2-40B4-BE49-F238E27FC236}">
                  <a16:creationId xmlns:a16="http://schemas.microsoft.com/office/drawing/2014/main" id="{3F2145F2-F023-4F1A-8F13-A88CBCA88860}"/>
                </a:ext>
              </a:extLst>
            </p:cNvPr>
            <p:cNvPicPr>
              <a:picLocks noChangeAspect="1"/>
            </p:cNvPicPr>
            <p:nvPr/>
          </p:nvPicPr>
          <p:blipFill rotWithShape="1">
            <a:blip r:embed="rId4">
              <a:extLst>
                <a:ext uri="{28A0092B-C50C-407E-A947-70E740481C1C}">
                  <a14:useLocalDpi xmlns:a14="http://schemas.microsoft.com/office/drawing/2010/main" val="0"/>
                </a:ext>
              </a:extLst>
            </a:blip>
            <a:srcRect l="21061" t="14835" r="18880" b="42675"/>
            <a:stretch/>
          </p:blipFill>
          <p:spPr>
            <a:xfrm>
              <a:off x="4686857" y="2535569"/>
              <a:ext cx="1208003" cy="1281965"/>
            </a:xfrm>
            <a:prstGeom prst="rect">
              <a:avLst/>
            </a:prstGeom>
          </p:spPr>
        </p:pic>
        <p:sp>
          <p:nvSpPr>
            <p:cNvPr id="29" name="テキスト ボックス 28">
              <a:extLst>
                <a:ext uri="{FF2B5EF4-FFF2-40B4-BE49-F238E27FC236}">
                  <a16:creationId xmlns:a16="http://schemas.microsoft.com/office/drawing/2014/main" id="{798D22CB-1B36-470D-BED7-5A2468D6139E}"/>
                </a:ext>
              </a:extLst>
            </p:cNvPr>
            <p:cNvSpPr txBox="1"/>
            <p:nvPr/>
          </p:nvSpPr>
          <p:spPr>
            <a:xfrm>
              <a:off x="4980045" y="3872504"/>
              <a:ext cx="720213" cy="288996"/>
            </a:xfrm>
            <a:prstGeom prst="rect">
              <a:avLst/>
            </a:prstGeom>
            <a:noFill/>
          </p:spPr>
          <p:txBody>
            <a:bodyPr wrap="square" rtlCol="0">
              <a:spAutoFit/>
            </a:bodyPr>
            <a:lstStyle/>
            <a:p>
              <a:r>
                <a:rPr kumimoji="1" lang="ja-JP" altLang="en-US" sz="1100" b="1" dirty="0"/>
                <a:t>金子</a:t>
              </a:r>
              <a:r>
                <a:rPr kumimoji="1" lang="ja-JP" altLang="en-US" sz="1050" b="1" dirty="0"/>
                <a:t>役</a:t>
              </a:r>
              <a:endParaRPr kumimoji="1" lang="ja-JP" altLang="en-US" sz="1200" b="1" dirty="0"/>
            </a:p>
          </p:txBody>
        </p:sp>
        <p:sp>
          <p:nvSpPr>
            <p:cNvPr id="43" name="テキスト ボックス 42">
              <a:extLst>
                <a:ext uri="{FF2B5EF4-FFF2-40B4-BE49-F238E27FC236}">
                  <a16:creationId xmlns:a16="http://schemas.microsoft.com/office/drawing/2014/main" id="{ACB5B59E-E4E0-4B40-9F17-72C19CE1D7D4}"/>
                </a:ext>
              </a:extLst>
            </p:cNvPr>
            <p:cNvSpPr txBox="1"/>
            <p:nvPr/>
          </p:nvSpPr>
          <p:spPr>
            <a:xfrm>
              <a:off x="4992918" y="3772702"/>
              <a:ext cx="527041" cy="220997"/>
            </a:xfrm>
            <a:prstGeom prst="rect">
              <a:avLst/>
            </a:prstGeom>
            <a:noFill/>
          </p:spPr>
          <p:txBody>
            <a:bodyPr wrap="square" rtlCol="0">
              <a:spAutoFit/>
            </a:bodyPr>
            <a:lstStyle/>
            <a:p>
              <a:r>
                <a:rPr kumimoji="1" lang="ja-JP" altLang="en-US" sz="700" b="1" dirty="0"/>
                <a:t>かねこ</a:t>
              </a:r>
            </a:p>
          </p:txBody>
        </p:sp>
        <p:sp>
          <p:nvSpPr>
            <p:cNvPr id="59" name="テキスト ボックス 58">
              <a:extLst>
                <a:ext uri="{FF2B5EF4-FFF2-40B4-BE49-F238E27FC236}">
                  <a16:creationId xmlns:a16="http://schemas.microsoft.com/office/drawing/2014/main" id="{3F9D7A5D-1CC9-4309-AB87-166C4D7F8BC6}"/>
                </a:ext>
              </a:extLst>
            </p:cNvPr>
            <p:cNvSpPr txBox="1"/>
            <p:nvPr/>
          </p:nvSpPr>
          <p:spPr>
            <a:xfrm>
              <a:off x="4951444" y="4024669"/>
              <a:ext cx="720215" cy="307778"/>
            </a:xfrm>
            <a:prstGeom prst="rect">
              <a:avLst/>
            </a:prstGeom>
            <a:noFill/>
          </p:spPr>
          <p:txBody>
            <a:bodyPr wrap="square" rtlCol="0">
              <a:spAutoFit/>
            </a:bodyPr>
            <a:lstStyle/>
            <a:p>
              <a:r>
                <a:rPr kumimoji="1" lang="ja-JP" altLang="en-US" sz="1200" b="1" dirty="0"/>
                <a:t>谷佳樹</a:t>
              </a:r>
            </a:p>
          </p:txBody>
        </p:sp>
      </p:grpSp>
      <p:grpSp>
        <p:nvGrpSpPr>
          <p:cNvPr id="74" name="グループ化 73">
            <a:extLst>
              <a:ext uri="{FF2B5EF4-FFF2-40B4-BE49-F238E27FC236}">
                <a16:creationId xmlns:a16="http://schemas.microsoft.com/office/drawing/2014/main" id="{7AFDAA45-154A-41A5-834F-007B8561C378}"/>
              </a:ext>
            </a:extLst>
          </p:cNvPr>
          <p:cNvGrpSpPr/>
          <p:nvPr/>
        </p:nvGrpSpPr>
        <p:grpSpPr>
          <a:xfrm>
            <a:off x="2832083" y="4848360"/>
            <a:ext cx="1219532" cy="1798586"/>
            <a:chOff x="4744066" y="4529776"/>
            <a:chExt cx="1083736" cy="1598313"/>
          </a:xfrm>
        </p:grpSpPr>
        <p:pic>
          <p:nvPicPr>
            <p:cNvPr id="19" name="図 18">
              <a:extLst>
                <a:ext uri="{FF2B5EF4-FFF2-40B4-BE49-F238E27FC236}">
                  <a16:creationId xmlns:a16="http://schemas.microsoft.com/office/drawing/2014/main" id="{BECF9B9B-09A4-4D76-BFC5-245553054C03}"/>
                </a:ext>
              </a:extLst>
            </p:cNvPr>
            <p:cNvPicPr>
              <a:picLocks noChangeAspect="1"/>
            </p:cNvPicPr>
            <p:nvPr/>
          </p:nvPicPr>
          <p:blipFill rotWithShape="1">
            <a:blip r:embed="rId5">
              <a:extLst>
                <a:ext uri="{28A0092B-C50C-407E-A947-70E740481C1C}">
                  <a14:useLocalDpi xmlns:a14="http://schemas.microsoft.com/office/drawing/2010/main" val="0"/>
                </a:ext>
              </a:extLst>
            </a:blip>
            <a:srcRect l="16018" t="4854" r="15181" b="46470"/>
            <a:stretch/>
          </p:blipFill>
          <p:spPr>
            <a:xfrm>
              <a:off x="4744066" y="4529776"/>
              <a:ext cx="1083736" cy="1150093"/>
            </a:xfrm>
            <a:prstGeom prst="rect">
              <a:avLst/>
            </a:prstGeom>
          </p:spPr>
        </p:pic>
        <p:sp>
          <p:nvSpPr>
            <p:cNvPr id="37" name="テキスト ボックス 36">
              <a:extLst>
                <a:ext uri="{FF2B5EF4-FFF2-40B4-BE49-F238E27FC236}">
                  <a16:creationId xmlns:a16="http://schemas.microsoft.com/office/drawing/2014/main" id="{3B21032C-C535-47EA-A96F-859F563A933B}"/>
                </a:ext>
              </a:extLst>
            </p:cNvPr>
            <p:cNvSpPr txBox="1"/>
            <p:nvPr/>
          </p:nvSpPr>
          <p:spPr>
            <a:xfrm>
              <a:off x="4834488" y="5744047"/>
              <a:ext cx="901974" cy="225642"/>
            </a:xfrm>
            <a:prstGeom prst="rect">
              <a:avLst/>
            </a:prstGeom>
            <a:noFill/>
          </p:spPr>
          <p:txBody>
            <a:bodyPr wrap="square" rtlCol="0">
              <a:spAutoFit/>
            </a:bodyPr>
            <a:lstStyle/>
            <a:p>
              <a:r>
                <a:rPr kumimoji="1" lang="ja-JP" altLang="en-US" sz="1050" b="1" dirty="0"/>
                <a:t>寄良すまい</a:t>
              </a:r>
              <a:r>
                <a:rPr kumimoji="1" lang="ja-JP" altLang="en-US" sz="1000" b="1" dirty="0"/>
                <a:t>役</a:t>
              </a:r>
              <a:endParaRPr kumimoji="1" lang="ja-JP" altLang="en-US" sz="1100" b="1" dirty="0"/>
            </a:p>
          </p:txBody>
        </p:sp>
        <p:sp>
          <p:nvSpPr>
            <p:cNvPr id="49" name="テキスト ボックス 48">
              <a:extLst>
                <a:ext uri="{FF2B5EF4-FFF2-40B4-BE49-F238E27FC236}">
                  <a16:creationId xmlns:a16="http://schemas.microsoft.com/office/drawing/2014/main" id="{4CEDD343-26B4-4510-9DC9-88CB59C9EF19}"/>
                </a:ext>
              </a:extLst>
            </p:cNvPr>
            <p:cNvSpPr txBox="1"/>
            <p:nvPr/>
          </p:nvSpPr>
          <p:spPr>
            <a:xfrm>
              <a:off x="4812987" y="5670899"/>
              <a:ext cx="460962" cy="164103"/>
            </a:xfrm>
            <a:prstGeom prst="rect">
              <a:avLst/>
            </a:prstGeom>
            <a:noFill/>
          </p:spPr>
          <p:txBody>
            <a:bodyPr wrap="square" rtlCol="0">
              <a:spAutoFit/>
            </a:bodyPr>
            <a:lstStyle/>
            <a:p>
              <a:r>
                <a:rPr kumimoji="1" lang="ja-JP" altLang="en-US" sz="600" b="1" dirty="0"/>
                <a:t>よりよい</a:t>
              </a:r>
            </a:p>
          </p:txBody>
        </p:sp>
        <p:sp>
          <p:nvSpPr>
            <p:cNvPr id="61" name="テキスト ボックス 60">
              <a:extLst>
                <a:ext uri="{FF2B5EF4-FFF2-40B4-BE49-F238E27FC236}">
                  <a16:creationId xmlns:a16="http://schemas.microsoft.com/office/drawing/2014/main" id="{EE37E924-C3CB-4965-9D76-20D13520C9B6}"/>
                </a:ext>
              </a:extLst>
            </p:cNvPr>
            <p:cNvSpPr txBox="1"/>
            <p:nvPr/>
          </p:nvSpPr>
          <p:spPr>
            <a:xfrm>
              <a:off x="4909964" y="5895609"/>
              <a:ext cx="727969" cy="232480"/>
            </a:xfrm>
            <a:prstGeom prst="rect">
              <a:avLst/>
            </a:prstGeom>
            <a:noFill/>
          </p:spPr>
          <p:txBody>
            <a:bodyPr wrap="square" rtlCol="0">
              <a:spAutoFit/>
            </a:bodyPr>
            <a:lstStyle/>
            <a:p>
              <a:r>
                <a:rPr kumimoji="1" lang="ja-JP" altLang="en-US" sz="1100" b="1" dirty="0"/>
                <a:t>オラキオ</a:t>
              </a:r>
            </a:p>
          </p:txBody>
        </p:sp>
      </p:grpSp>
      <p:grpSp>
        <p:nvGrpSpPr>
          <p:cNvPr id="76" name="グループ化 75">
            <a:extLst>
              <a:ext uri="{FF2B5EF4-FFF2-40B4-BE49-F238E27FC236}">
                <a16:creationId xmlns:a16="http://schemas.microsoft.com/office/drawing/2014/main" id="{FDD18947-ECD0-424C-93A1-883C212B37ED}"/>
              </a:ext>
            </a:extLst>
          </p:cNvPr>
          <p:cNvGrpSpPr/>
          <p:nvPr/>
        </p:nvGrpSpPr>
        <p:grpSpPr>
          <a:xfrm>
            <a:off x="865705" y="4849772"/>
            <a:ext cx="1219531" cy="1800116"/>
            <a:chOff x="1030190" y="4525352"/>
            <a:chExt cx="1083738" cy="1599676"/>
          </a:xfrm>
        </p:grpSpPr>
        <p:pic>
          <p:nvPicPr>
            <p:cNvPr id="15" name="図 14">
              <a:extLst>
                <a:ext uri="{FF2B5EF4-FFF2-40B4-BE49-F238E27FC236}">
                  <a16:creationId xmlns:a16="http://schemas.microsoft.com/office/drawing/2014/main" id="{0BEBAC89-D886-423E-986F-E88616DF6513}"/>
                </a:ext>
              </a:extLst>
            </p:cNvPr>
            <p:cNvPicPr>
              <a:picLocks noChangeAspect="1"/>
            </p:cNvPicPr>
            <p:nvPr/>
          </p:nvPicPr>
          <p:blipFill rotWithShape="1">
            <a:blip r:embed="rId6">
              <a:extLst>
                <a:ext uri="{28A0092B-C50C-407E-A947-70E740481C1C}">
                  <a14:useLocalDpi xmlns:a14="http://schemas.microsoft.com/office/drawing/2010/main" val="0"/>
                </a:ext>
              </a:extLst>
            </a:blip>
            <a:srcRect l="13781" t="8566" r="15040" b="33877"/>
            <a:stretch/>
          </p:blipFill>
          <p:spPr>
            <a:xfrm>
              <a:off x="1030190" y="4525352"/>
              <a:ext cx="1083738" cy="1150094"/>
            </a:xfrm>
            <a:prstGeom prst="rect">
              <a:avLst/>
            </a:prstGeom>
          </p:spPr>
        </p:pic>
        <p:sp>
          <p:nvSpPr>
            <p:cNvPr id="31" name="テキスト ボックス 30">
              <a:extLst>
                <a:ext uri="{FF2B5EF4-FFF2-40B4-BE49-F238E27FC236}">
                  <a16:creationId xmlns:a16="http://schemas.microsoft.com/office/drawing/2014/main" id="{6527DEBF-095A-478A-8F4F-2BA40DEA6C36}"/>
                </a:ext>
              </a:extLst>
            </p:cNvPr>
            <p:cNvSpPr txBox="1"/>
            <p:nvPr/>
          </p:nvSpPr>
          <p:spPr>
            <a:xfrm>
              <a:off x="1251214" y="5739450"/>
              <a:ext cx="641690" cy="225643"/>
            </a:xfrm>
            <a:prstGeom prst="rect">
              <a:avLst/>
            </a:prstGeom>
            <a:noFill/>
          </p:spPr>
          <p:txBody>
            <a:bodyPr wrap="square" rtlCol="0">
              <a:spAutoFit/>
            </a:bodyPr>
            <a:lstStyle/>
            <a:p>
              <a:r>
                <a:rPr kumimoji="1" lang="ja-JP" altLang="en-US" sz="1050" b="1" dirty="0"/>
                <a:t>銭本弟</a:t>
              </a:r>
              <a:r>
                <a:rPr kumimoji="1" lang="ja-JP" altLang="en-US" sz="1000" b="1" dirty="0"/>
                <a:t>役</a:t>
              </a:r>
              <a:endParaRPr kumimoji="1" lang="ja-JP" altLang="en-US" sz="1050" b="1" dirty="0"/>
            </a:p>
          </p:txBody>
        </p:sp>
        <p:sp>
          <p:nvSpPr>
            <p:cNvPr id="45" name="テキスト ボックス 44">
              <a:extLst>
                <a:ext uri="{FF2B5EF4-FFF2-40B4-BE49-F238E27FC236}">
                  <a16:creationId xmlns:a16="http://schemas.microsoft.com/office/drawing/2014/main" id="{FD0C8A38-1803-414C-AFA6-0FE9C65767FF}"/>
                </a:ext>
              </a:extLst>
            </p:cNvPr>
            <p:cNvSpPr txBox="1"/>
            <p:nvPr/>
          </p:nvSpPr>
          <p:spPr>
            <a:xfrm>
              <a:off x="1245473" y="5654844"/>
              <a:ext cx="591507" cy="184666"/>
            </a:xfrm>
            <a:prstGeom prst="rect">
              <a:avLst/>
            </a:prstGeom>
            <a:noFill/>
          </p:spPr>
          <p:txBody>
            <a:bodyPr wrap="square" rtlCol="0">
              <a:spAutoFit/>
            </a:bodyPr>
            <a:lstStyle/>
            <a:p>
              <a:r>
                <a:rPr kumimoji="1" lang="ja-JP" altLang="en-US" sz="600" b="1" dirty="0"/>
                <a:t>ぜにもと</a:t>
              </a:r>
            </a:p>
          </p:txBody>
        </p:sp>
        <p:sp>
          <p:nvSpPr>
            <p:cNvPr id="63" name="テキスト ボックス 62">
              <a:extLst>
                <a:ext uri="{FF2B5EF4-FFF2-40B4-BE49-F238E27FC236}">
                  <a16:creationId xmlns:a16="http://schemas.microsoft.com/office/drawing/2014/main" id="{1C2ED587-45C4-4816-838D-086FAA96732E}"/>
                </a:ext>
              </a:extLst>
            </p:cNvPr>
            <p:cNvSpPr txBox="1"/>
            <p:nvPr/>
          </p:nvSpPr>
          <p:spPr>
            <a:xfrm>
              <a:off x="1292518" y="5892548"/>
              <a:ext cx="559081" cy="232480"/>
            </a:xfrm>
            <a:prstGeom prst="rect">
              <a:avLst/>
            </a:prstGeom>
            <a:noFill/>
          </p:spPr>
          <p:txBody>
            <a:bodyPr wrap="square" rtlCol="0">
              <a:spAutoFit/>
            </a:bodyPr>
            <a:lstStyle/>
            <a:p>
              <a:r>
                <a:rPr kumimoji="1" lang="ja-JP" altLang="en-US" sz="1100" b="1" dirty="0"/>
                <a:t>加藤諒</a:t>
              </a:r>
            </a:p>
          </p:txBody>
        </p:sp>
      </p:grpSp>
      <p:grpSp>
        <p:nvGrpSpPr>
          <p:cNvPr id="75" name="グループ化 74">
            <a:extLst>
              <a:ext uri="{FF2B5EF4-FFF2-40B4-BE49-F238E27FC236}">
                <a16:creationId xmlns:a16="http://schemas.microsoft.com/office/drawing/2014/main" id="{5E553A5A-88E1-4424-8340-B619785CA55E}"/>
              </a:ext>
            </a:extLst>
          </p:cNvPr>
          <p:cNvGrpSpPr/>
          <p:nvPr/>
        </p:nvGrpSpPr>
        <p:grpSpPr>
          <a:xfrm>
            <a:off x="4798455" y="4855393"/>
            <a:ext cx="1219531" cy="1800001"/>
            <a:chOff x="2887128" y="4529776"/>
            <a:chExt cx="1083738" cy="1599573"/>
          </a:xfrm>
        </p:grpSpPr>
        <p:pic>
          <p:nvPicPr>
            <p:cNvPr id="17" name="図 16">
              <a:extLst>
                <a:ext uri="{FF2B5EF4-FFF2-40B4-BE49-F238E27FC236}">
                  <a16:creationId xmlns:a16="http://schemas.microsoft.com/office/drawing/2014/main" id="{01B91B39-ADA8-4B2E-B0F8-CE2A559B9D2C}"/>
                </a:ext>
              </a:extLst>
            </p:cNvPr>
            <p:cNvPicPr>
              <a:picLocks noChangeAspect="1"/>
            </p:cNvPicPr>
            <p:nvPr/>
          </p:nvPicPr>
          <p:blipFill rotWithShape="1">
            <a:blip r:embed="rId7">
              <a:extLst>
                <a:ext uri="{28A0092B-C50C-407E-A947-70E740481C1C}">
                  <a14:useLocalDpi xmlns:a14="http://schemas.microsoft.com/office/drawing/2010/main" val="0"/>
                </a:ext>
              </a:extLst>
            </a:blip>
            <a:srcRect l="16199" t="12813" r="16313" b="33398"/>
            <a:stretch/>
          </p:blipFill>
          <p:spPr>
            <a:xfrm>
              <a:off x="2887128" y="4529776"/>
              <a:ext cx="1083738" cy="1150094"/>
            </a:xfrm>
            <a:prstGeom prst="rect">
              <a:avLst/>
            </a:prstGeom>
          </p:spPr>
        </p:pic>
        <p:sp>
          <p:nvSpPr>
            <p:cNvPr id="35" name="テキスト ボックス 34">
              <a:extLst>
                <a:ext uri="{FF2B5EF4-FFF2-40B4-BE49-F238E27FC236}">
                  <a16:creationId xmlns:a16="http://schemas.microsoft.com/office/drawing/2014/main" id="{6A148DE9-E4A6-4A88-B7D8-4C6FBE76185F}"/>
                </a:ext>
              </a:extLst>
            </p:cNvPr>
            <p:cNvSpPr txBox="1"/>
            <p:nvPr/>
          </p:nvSpPr>
          <p:spPr>
            <a:xfrm>
              <a:off x="3097975" y="5737800"/>
              <a:ext cx="658122" cy="225643"/>
            </a:xfrm>
            <a:prstGeom prst="rect">
              <a:avLst/>
            </a:prstGeom>
            <a:noFill/>
          </p:spPr>
          <p:txBody>
            <a:bodyPr wrap="square" rtlCol="0">
              <a:spAutoFit/>
            </a:bodyPr>
            <a:lstStyle/>
            <a:p>
              <a:r>
                <a:rPr kumimoji="1" lang="ja-JP" altLang="en-US" sz="1050" b="1" dirty="0"/>
                <a:t>銭本兄</a:t>
              </a:r>
              <a:r>
                <a:rPr kumimoji="1" lang="ja-JP" altLang="en-US" sz="1000" b="1" dirty="0"/>
                <a:t>役</a:t>
              </a:r>
              <a:endParaRPr kumimoji="1" lang="ja-JP" altLang="en-US" sz="1050" b="1" dirty="0"/>
            </a:p>
          </p:txBody>
        </p:sp>
        <p:sp>
          <p:nvSpPr>
            <p:cNvPr id="47" name="テキスト ボックス 46">
              <a:extLst>
                <a:ext uri="{FF2B5EF4-FFF2-40B4-BE49-F238E27FC236}">
                  <a16:creationId xmlns:a16="http://schemas.microsoft.com/office/drawing/2014/main" id="{2DFD1FA8-EFBB-482A-A1EC-3E5DC1EE4FD2}"/>
                </a:ext>
              </a:extLst>
            </p:cNvPr>
            <p:cNvSpPr txBox="1"/>
            <p:nvPr/>
          </p:nvSpPr>
          <p:spPr>
            <a:xfrm>
              <a:off x="3076620" y="5654274"/>
              <a:ext cx="460963" cy="164104"/>
            </a:xfrm>
            <a:prstGeom prst="rect">
              <a:avLst/>
            </a:prstGeom>
            <a:noFill/>
          </p:spPr>
          <p:txBody>
            <a:bodyPr wrap="square" rtlCol="0">
              <a:spAutoFit/>
            </a:bodyPr>
            <a:lstStyle/>
            <a:p>
              <a:r>
                <a:rPr kumimoji="1" lang="ja-JP" altLang="en-US" sz="600" b="1" dirty="0"/>
                <a:t>ぜにもと</a:t>
              </a:r>
            </a:p>
          </p:txBody>
        </p:sp>
        <p:sp>
          <p:nvSpPr>
            <p:cNvPr id="65" name="テキスト ボックス 64">
              <a:extLst>
                <a:ext uri="{FF2B5EF4-FFF2-40B4-BE49-F238E27FC236}">
                  <a16:creationId xmlns:a16="http://schemas.microsoft.com/office/drawing/2014/main" id="{4F4459A5-2E05-4DE2-BAE2-B58B79D8815A}"/>
                </a:ext>
              </a:extLst>
            </p:cNvPr>
            <p:cNvSpPr txBox="1"/>
            <p:nvPr/>
          </p:nvSpPr>
          <p:spPr>
            <a:xfrm>
              <a:off x="3168255" y="5896869"/>
              <a:ext cx="559081" cy="232480"/>
            </a:xfrm>
            <a:prstGeom prst="rect">
              <a:avLst/>
            </a:prstGeom>
            <a:noFill/>
          </p:spPr>
          <p:txBody>
            <a:bodyPr wrap="square" rtlCol="0">
              <a:spAutoFit/>
            </a:bodyPr>
            <a:lstStyle/>
            <a:p>
              <a:r>
                <a:rPr kumimoji="1" lang="ja-JP" altLang="en-US" sz="1100" b="1" dirty="0"/>
                <a:t>南米仁</a:t>
              </a:r>
            </a:p>
          </p:txBody>
        </p:sp>
      </p:grpSp>
      <p:sp>
        <p:nvSpPr>
          <p:cNvPr id="40" name="テキスト ボックス 39">
            <a:extLst>
              <a:ext uri="{FF2B5EF4-FFF2-40B4-BE49-F238E27FC236}">
                <a16:creationId xmlns:a16="http://schemas.microsoft.com/office/drawing/2014/main" id="{F4BF51C2-8361-4AB8-A485-7130344A4AEE}"/>
              </a:ext>
            </a:extLst>
          </p:cNvPr>
          <p:cNvSpPr txBox="1"/>
          <p:nvPr/>
        </p:nvSpPr>
        <p:spPr>
          <a:xfrm>
            <a:off x="301736" y="7162407"/>
            <a:ext cx="6335490" cy="307777"/>
          </a:xfrm>
          <a:prstGeom prst="rect">
            <a:avLst/>
          </a:prstGeom>
          <a:solidFill>
            <a:schemeClr val="accent2">
              <a:lumMod val="40000"/>
              <a:lumOff val="60000"/>
            </a:schemeClr>
          </a:solidFill>
        </p:spPr>
        <p:txBody>
          <a:bodyPr wrap="square" rtlCol="0">
            <a:spAutoFit/>
          </a:bodyPr>
          <a:lstStyle/>
          <a:p>
            <a:pPr algn="ctr"/>
            <a:r>
              <a:rPr kumimoji="1" lang="en-US" altLang="ja-JP" sz="1400" b="1" dirty="0">
                <a:ln w="12700" cap="rnd" cmpd="thickThin">
                  <a:solidFill>
                    <a:schemeClr val="bg1">
                      <a:alpha val="83000"/>
                    </a:schemeClr>
                  </a:solidFill>
                </a:ln>
              </a:rPr>
              <a:t>【</a:t>
            </a:r>
            <a:r>
              <a:rPr kumimoji="1" lang="ja-JP" altLang="en-US" sz="1400" b="1" dirty="0">
                <a:ln w="12700" cap="rnd" cmpd="thickThin">
                  <a:solidFill>
                    <a:schemeClr val="bg1">
                      <a:alpha val="83000"/>
                    </a:schemeClr>
                  </a:solidFill>
                </a:ln>
              </a:rPr>
              <a:t>「マネーの馬鹿」先行上映＆トークイベント</a:t>
            </a:r>
            <a:r>
              <a:rPr kumimoji="1" lang="en-US" altLang="ja-JP" sz="1400" b="1" dirty="0">
                <a:ln w="12700" cap="rnd" cmpd="thickThin">
                  <a:solidFill>
                    <a:schemeClr val="bg1">
                      <a:alpha val="83000"/>
                    </a:schemeClr>
                  </a:solidFill>
                </a:ln>
              </a:rPr>
              <a:t>(</a:t>
            </a:r>
            <a:r>
              <a:rPr kumimoji="1" lang="ja-JP" altLang="en-US" sz="1400" b="1" dirty="0">
                <a:ln w="12700" cap="rnd" cmpd="thickThin">
                  <a:solidFill>
                    <a:schemeClr val="bg1">
                      <a:alpha val="83000"/>
                    </a:schemeClr>
                  </a:solidFill>
                </a:ln>
              </a:rPr>
              <a:t>仮</a:t>
            </a:r>
            <a:r>
              <a:rPr kumimoji="1" lang="en-US" altLang="ja-JP" sz="1400" b="1" dirty="0">
                <a:ln w="12700" cap="rnd" cmpd="thickThin">
                  <a:solidFill>
                    <a:schemeClr val="bg1">
                      <a:alpha val="83000"/>
                    </a:schemeClr>
                  </a:solidFill>
                </a:ln>
              </a:rPr>
              <a:t>)】</a:t>
            </a:r>
          </a:p>
        </p:txBody>
      </p:sp>
      <p:sp>
        <p:nvSpPr>
          <p:cNvPr id="42" name="テキスト ボックス 41">
            <a:extLst>
              <a:ext uri="{FF2B5EF4-FFF2-40B4-BE49-F238E27FC236}">
                <a16:creationId xmlns:a16="http://schemas.microsoft.com/office/drawing/2014/main" id="{400293D1-CAA1-41EF-A356-CD350E239BFB}"/>
              </a:ext>
            </a:extLst>
          </p:cNvPr>
          <p:cNvSpPr txBox="1"/>
          <p:nvPr/>
        </p:nvSpPr>
        <p:spPr>
          <a:xfrm>
            <a:off x="321238" y="7470184"/>
            <a:ext cx="6296486" cy="1725729"/>
          </a:xfrm>
          <a:prstGeom prst="rect">
            <a:avLst/>
          </a:prstGeom>
          <a:noFill/>
        </p:spPr>
        <p:txBody>
          <a:bodyPr wrap="square" rtlCol="0">
            <a:spAutoFit/>
          </a:bodyPr>
          <a:lstStyle/>
          <a:p>
            <a:pPr algn="ctr">
              <a:lnSpc>
                <a:spcPct val="150000"/>
              </a:lnSpc>
            </a:pPr>
            <a:r>
              <a:rPr kumimoji="1" lang="ja-JP" altLang="en-US" sz="1200" b="1" dirty="0"/>
              <a:t>日時：</a:t>
            </a:r>
            <a:r>
              <a:rPr kumimoji="1" lang="en-US" altLang="ja-JP" sz="1200" b="1" dirty="0"/>
              <a:t>2021</a:t>
            </a:r>
            <a:r>
              <a:rPr kumimoji="1" lang="ja-JP" altLang="en-US" sz="1200" b="1" dirty="0"/>
              <a:t>年</a:t>
            </a:r>
            <a:r>
              <a:rPr kumimoji="1" lang="en-US" altLang="ja-JP" sz="1200" b="1" dirty="0"/>
              <a:t>2</a:t>
            </a:r>
            <a:r>
              <a:rPr kumimoji="1" lang="ja-JP" altLang="en-US" sz="1200" b="1" dirty="0"/>
              <a:t>月</a:t>
            </a:r>
            <a:r>
              <a:rPr kumimoji="1" lang="en-US" altLang="ja-JP" sz="1200" b="1" dirty="0"/>
              <a:t>11</a:t>
            </a:r>
            <a:r>
              <a:rPr kumimoji="1" lang="ja-JP" altLang="en-US" sz="1200" b="1" dirty="0"/>
              <a:t>日</a:t>
            </a:r>
            <a:r>
              <a:rPr kumimoji="1" lang="en-US" altLang="ja-JP" sz="1200" b="1" dirty="0"/>
              <a:t>(</a:t>
            </a:r>
            <a:r>
              <a:rPr kumimoji="1" lang="ja-JP" altLang="en-US" sz="1200" b="1" dirty="0"/>
              <a:t>木・祝</a:t>
            </a:r>
            <a:r>
              <a:rPr kumimoji="1" lang="en-US" altLang="ja-JP" sz="1200" b="1" dirty="0"/>
              <a:t>)</a:t>
            </a:r>
            <a:r>
              <a:rPr kumimoji="1" lang="ja-JP" altLang="en-US" sz="1200" b="1" dirty="0"/>
              <a:t>　</a:t>
            </a:r>
            <a:r>
              <a:rPr kumimoji="1" lang="en-US" altLang="ja-JP" sz="1200" b="1" dirty="0"/>
              <a:t>1</a:t>
            </a:r>
            <a:r>
              <a:rPr kumimoji="1" lang="ja-JP" altLang="en-US" sz="1200" b="1" dirty="0"/>
              <a:t>部 </a:t>
            </a:r>
            <a:r>
              <a:rPr kumimoji="1" lang="en-US" altLang="ja-JP" sz="1200" b="1" dirty="0"/>
              <a:t>12:00-</a:t>
            </a:r>
            <a:r>
              <a:rPr kumimoji="1" lang="ja-JP" altLang="en-US" sz="1200" b="1" dirty="0"/>
              <a:t>／</a:t>
            </a:r>
            <a:r>
              <a:rPr kumimoji="1" lang="en-US" altLang="ja-JP" sz="1200" b="1" dirty="0"/>
              <a:t>2</a:t>
            </a:r>
            <a:r>
              <a:rPr kumimoji="1" lang="ja-JP" altLang="en-US" sz="1200" b="1" dirty="0"/>
              <a:t>部 </a:t>
            </a:r>
            <a:r>
              <a:rPr kumimoji="1" lang="en-US" altLang="ja-JP" sz="1200" b="1" dirty="0"/>
              <a:t>14:30-</a:t>
            </a:r>
          </a:p>
          <a:p>
            <a:pPr algn="ctr">
              <a:lnSpc>
                <a:spcPct val="150000"/>
              </a:lnSpc>
            </a:pPr>
            <a:r>
              <a:rPr kumimoji="1" lang="ja-JP" altLang="en-US" sz="1200" b="1" dirty="0"/>
              <a:t>会場：内幸町ホール　チケット：</a:t>
            </a:r>
            <a:r>
              <a:rPr kumimoji="1" lang="en-US" altLang="ja-JP" sz="1200" b="1" dirty="0"/>
              <a:t>5000</a:t>
            </a:r>
            <a:r>
              <a:rPr kumimoji="1" lang="ja-JP" altLang="en-US" sz="1200" b="1" dirty="0"/>
              <a:t>円</a:t>
            </a:r>
            <a:r>
              <a:rPr kumimoji="1" lang="en-US" altLang="ja-JP" sz="1200" b="1" dirty="0"/>
              <a:t>(</a:t>
            </a:r>
            <a:r>
              <a:rPr kumimoji="1" lang="ja-JP" altLang="en-US" sz="1200" b="1" dirty="0"/>
              <a:t>税込</a:t>
            </a:r>
            <a:r>
              <a:rPr kumimoji="1" lang="en-US" altLang="ja-JP" sz="1200" b="1" dirty="0"/>
              <a:t>)</a:t>
            </a:r>
          </a:p>
          <a:p>
            <a:pPr algn="ctr">
              <a:lnSpc>
                <a:spcPct val="150000"/>
              </a:lnSpc>
            </a:pPr>
            <a:r>
              <a:rPr kumimoji="1" lang="ja-JP" altLang="en-US" sz="1200" b="1" dirty="0"/>
              <a:t>出演者：後日発表</a:t>
            </a:r>
            <a:endParaRPr kumimoji="1" lang="en-US" altLang="ja-JP" sz="1200" b="1" dirty="0"/>
          </a:p>
          <a:p>
            <a:pPr algn="ctr">
              <a:lnSpc>
                <a:spcPct val="150000"/>
              </a:lnSpc>
            </a:pPr>
            <a:r>
              <a:rPr kumimoji="1" lang="en-US" altLang="ja-JP" sz="1200" b="1" dirty="0"/>
              <a:t>【</a:t>
            </a:r>
            <a:r>
              <a:rPr kumimoji="1" lang="ja-JP" altLang="en-US" sz="1200" b="1" dirty="0"/>
              <a:t>ローチケプレリクエスト先行</a:t>
            </a:r>
            <a:r>
              <a:rPr kumimoji="1" lang="en-US" altLang="ja-JP" sz="1200" b="1" dirty="0"/>
              <a:t>】</a:t>
            </a:r>
          </a:p>
          <a:p>
            <a:pPr algn="ctr">
              <a:lnSpc>
                <a:spcPct val="150000"/>
              </a:lnSpc>
            </a:pPr>
            <a:r>
              <a:rPr kumimoji="1" lang="ja-JP" altLang="en-US" sz="1200" b="1" dirty="0"/>
              <a:t>申込期間：</a:t>
            </a:r>
            <a:r>
              <a:rPr kumimoji="1" lang="en-US" altLang="ja-JP" sz="1200" b="1" dirty="0"/>
              <a:t>2020</a:t>
            </a:r>
            <a:r>
              <a:rPr kumimoji="1" lang="ja-JP" altLang="en-US" sz="1200" b="1" dirty="0"/>
              <a:t>年</a:t>
            </a:r>
            <a:r>
              <a:rPr kumimoji="1" lang="en-US" altLang="ja-JP" sz="1200" b="1" dirty="0"/>
              <a:t>12</a:t>
            </a:r>
            <a:r>
              <a:rPr kumimoji="1" lang="ja-JP" altLang="en-US" sz="1200" b="1" dirty="0"/>
              <a:t>月</a:t>
            </a:r>
            <a:r>
              <a:rPr kumimoji="1" lang="en-US" altLang="ja-JP" sz="1200" b="1" dirty="0"/>
              <a:t>26</a:t>
            </a:r>
            <a:r>
              <a:rPr kumimoji="1" lang="ja-JP" altLang="en-US" sz="1200" b="1" dirty="0"/>
              <a:t>日</a:t>
            </a:r>
            <a:r>
              <a:rPr kumimoji="1" lang="en-US" altLang="ja-JP" sz="1200" b="1" dirty="0"/>
              <a:t>(</a:t>
            </a:r>
            <a:r>
              <a:rPr kumimoji="1" lang="ja-JP" altLang="en-US" sz="1200" b="1" dirty="0"/>
              <a:t>土</a:t>
            </a:r>
            <a:r>
              <a:rPr kumimoji="1" lang="en-US" altLang="ja-JP" sz="1200" b="1" dirty="0"/>
              <a:t>) 12:00</a:t>
            </a:r>
            <a:r>
              <a:rPr kumimoji="1" lang="ja-JP" altLang="en-US" sz="1200" b="1" dirty="0"/>
              <a:t>～</a:t>
            </a:r>
            <a:r>
              <a:rPr kumimoji="1" lang="en-US" altLang="ja-JP" sz="1200" b="1" dirty="0"/>
              <a:t>2021</a:t>
            </a:r>
            <a:r>
              <a:rPr kumimoji="1" lang="ja-JP" altLang="en-US" sz="1200" b="1" dirty="0"/>
              <a:t>年</a:t>
            </a:r>
            <a:r>
              <a:rPr kumimoji="1" lang="en-US" altLang="ja-JP" sz="1200" b="1" dirty="0"/>
              <a:t>1</a:t>
            </a:r>
            <a:r>
              <a:rPr kumimoji="1" lang="ja-JP" altLang="en-US" sz="1200" b="1" dirty="0"/>
              <a:t>月</a:t>
            </a:r>
            <a:r>
              <a:rPr kumimoji="1" lang="en-US" altLang="ja-JP" sz="1200" b="1" dirty="0"/>
              <a:t>5</a:t>
            </a:r>
            <a:r>
              <a:rPr kumimoji="1" lang="ja-JP" altLang="en-US" sz="1200" b="1" dirty="0"/>
              <a:t>日</a:t>
            </a:r>
            <a:r>
              <a:rPr kumimoji="1" lang="en-US" altLang="ja-JP" sz="1200" b="1" dirty="0"/>
              <a:t>(</a:t>
            </a:r>
            <a:r>
              <a:rPr kumimoji="1" lang="ja-JP" altLang="en-US" sz="1200" b="1" dirty="0"/>
              <a:t>火</a:t>
            </a:r>
            <a:r>
              <a:rPr kumimoji="1" lang="en-US" altLang="ja-JP" sz="1200" b="1" dirty="0"/>
              <a:t>) 23:59</a:t>
            </a:r>
          </a:p>
          <a:p>
            <a:pPr algn="ctr">
              <a:lnSpc>
                <a:spcPct val="150000"/>
              </a:lnSpc>
            </a:pPr>
            <a:r>
              <a:rPr kumimoji="1" lang="en-US" altLang="ja-JP" sz="1200" b="1" dirty="0"/>
              <a:t>URL</a:t>
            </a:r>
            <a:r>
              <a:rPr kumimoji="1" lang="ja-JP" altLang="en-US" sz="1200" b="1" dirty="0"/>
              <a:t>：</a:t>
            </a:r>
            <a:r>
              <a:rPr kumimoji="1" lang="en-US" altLang="ja-JP" sz="1200" b="1" dirty="0">
                <a:hlinkClick r:id="rId8"/>
              </a:rPr>
              <a:t>https://l-tike.com/moneynobaka/</a:t>
            </a:r>
            <a:r>
              <a:rPr kumimoji="1" lang="ja-JP" altLang="en-US" sz="1200" b="1" dirty="0"/>
              <a:t>　</a:t>
            </a:r>
            <a:r>
              <a:rPr kumimoji="1" lang="en-US" altLang="ja-JP" sz="1050" b="1" dirty="0"/>
              <a:t>※</a:t>
            </a:r>
            <a:r>
              <a:rPr kumimoji="1" lang="ja-JP" altLang="en-US" sz="1050" b="1" dirty="0"/>
              <a:t>準備中</a:t>
            </a:r>
            <a:endParaRPr kumimoji="1" lang="en-US" altLang="ja-JP" sz="1200" b="1" dirty="0"/>
          </a:p>
        </p:txBody>
      </p:sp>
      <p:sp>
        <p:nvSpPr>
          <p:cNvPr id="2" name="テキスト ボックス 1">
            <a:extLst>
              <a:ext uri="{FF2B5EF4-FFF2-40B4-BE49-F238E27FC236}">
                <a16:creationId xmlns:a16="http://schemas.microsoft.com/office/drawing/2014/main" id="{971C2BDE-BA11-44D9-BECC-3061C6465122}"/>
              </a:ext>
            </a:extLst>
          </p:cNvPr>
          <p:cNvSpPr txBox="1"/>
          <p:nvPr/>
        </p:nvSpPr>
        <p:spPr>
          <a:xfrm>
            <a:off x="578627" y="4253360"/>
            <a:ext cx="1724297" cy="507831"/>
          </a:xfrm>
          <a:prstGeom prst="rect">
            <a:avLst/>
          </a:prstGeom>
          <a:noFill/>
        </p:spPr>
        <p:txBody>
          <a:bodyPr wrap="square" rtlCol="0">
            <a:spAutoFit/>
          </a:bodyPr>
          <a:lstStyle/>
          <a:p>
            <a:pPr algn="ctr"/>
            <a:r>
              <a:rPr kumimoji="1" lang="ja-JP" altLang="en-US" sz="900" dirty="0"/>
              <a:t>代表作 </a:t>
            </a:r>
            <a:endParaRPr kumimoji="1" lang="en-US" altLang="ja-JP" sz="900" dirty="0"/>
          </a:p>
          <a:p>
            <a:pPr algn="ctr"/>
            <a:r>
              <a:rPr kumimoji="1" lang="en-US" altLang="ja-JP" sz="900" dirty="0"/>
              <a:t>MANKAI STAGE『A3!』</a:t>
            </a:r>
          </a:p>
          <a:p>
            <a:pPr algn="ctr"/>
            <a:r>
              <a:rPr kumimoji="1" lang="ja-JP" altLang="en-US" sz="900" dirty="0"/>
              <a:t>舞台「鬼滅の刃」等</a:t>
            </a:r>
          </a:p>
        </p:txBody>
      </p:sp>
      <p:sp>
        <p:nvSpPr>
          <p:cNvPr id="46" name="テキスト ボックス 45">
            <a:extLst>
              <a:ext uri="{FF2B5EF4-FFF2-40B4-BE49-F238E27FC236}">
                <a16:creationId xmlns:a16="http://schemas.microsoft.com/office/drawing/2014/main" id="{1A03DDBE-4A5B-4459-9827-3F0459D1C15E}"/>
              </a:ext>
            </a:extLst>
          </p:cNvPr>
          <p:cNvSpPr txBox="1"/>
          <p:nvPr/>
        </p:nvSpPr>
        <p:spPr>
          <a:xfrm>
            <a:off x="2432116" y="4258070"/>
            <a:ext cx="1982681" cy="507831"/>
          </a:xfrm>
          <a:prstGeom prst="rect">
            <a:avLst/>
          </a:prstGeom>
          <a:noFill/>
        </p:spPr>
        <p:txBody>
          <a:bodyPr wrap="square" rtlCol="0">
            <a:spAutoFit/>
          </a:bodyPr>
          <a:lstStyle/>
          <a:p>
            <a:pPr algn="ctr"/>
            <a:r>
              <a:rPr kumimoji="1" lang="ja-JP" altLang="en-US" sz="900" dirty="0"/>
              <a:t>代表作 </a:t>
            </a:r>
            <a:endParaRPr kumimoji="1" lang="en-US" altLang="ja-JP" sz="900" dirty="0"/>
          </a:p>
          <a:p>
            <a:pPr algn="ctr"/>
            <a:r>
              <a:rPr kumimoji="1" lang="ja-JP" altLang="en-US" sz="900" dirty="0"/>
              <a:t>舞台「刀剣乱舞」</a:t>
            </a:r>
            <a:endParaRPr kumimoji="1" lang="en-US" altLang="ja-JP" sz="900" dirty="0"/>
          </a:p>
          <a:p>
            <a:pPr algn="ctr"/>
            <a:r>
              <a:rPr kumimoji="1" lang="ja-JP" altLang="en-US" sz="900" dirty="0"/>
              <a:t>テレビ演劇「サクセス荘」等</a:t>
            </a:r>
          </a:p>
        </p:txBody>
      </p:sp>
      <p:sp>
        <p:nvSpPr>
          <p:cNvPr id="48" name="テキスト ボックス 47">
            <a:extLst>
              <a:ext uri="{FF2B5EF4-FFF2-40B4-BE49-F238E27FC236}">
                <a16:creationId xmlns:a16="http://schemas.microsoft.com/office/drawing/2014/main" id="{317B24A5-5EA0-4475-BF1B-9FE0828AC5CA}"/>
              </a:ext>
            </a:extLst>
          </p:cNvPr>
          <p:cNvSpPr txBox="1"/>
          <p:nvPr/>
        </p:nvSpPr>
        <p:spPr>
          <a:xfrm>
            <a:off x="4381688" y="4220705"/>
            <a:ext cx="1982681" cy="646331"/>
          </a:xfrm>
          <a:prstGeom prst="rect">
            <a:avLst/>
          </a:prstGeom>
          <a:noFill/>
        </p:spPr>
        <p:txBody>
          <a:bodyPr wrap="square" rtlCol="0">
            <a:spAutoFit/>
          </a:bodyPr>
          <a:lstStyle/>
          <a:p>
            <a:pPr algn="ctr"/>
            <a:r>
              <a:rPr kumimoji="1" lang="ja-JP" altLang="en-US" sz="900" dirty="0"/>
              <a:t>代表作 </a:t>
            </a:r>
            <a:endParaRPr kumimoji="1" lang="en-US" altLang="ja-JP" sz="900" dirty="0"/>
          </a:p>
          <a:p>
            <a:pPr algn="ctr"/>
            <a:r>
              <a:rPr kumimoji="1" lang="ja-JP" altLang="en-US" sz="900" dirty="0"/>
              <a:t>舞台「文豪とアルケミスト」</a:t>
            </a:r>
            <a:endParaRPr kumimoji="1" lang="en-US" altLang="ja-JP" sz="900" dirty="0"/>
          </a:p>
          <a:p>
            <a:pPr algn="ctr"/>
            <a:r>
              <a:rPr kumimoji="1" lang="ja-JP" altLang="en-US" sz="900" dirty="0"/>
              <a:t>映画「浅草花やしき探偵物語　神の子は傷ついて」等</a:t>
            </a:r>
          </a:p>
        </p:txBody>
      </p:sp>
      <p:sp>
        <p:nvSpPr>
          <p:cNvPr id="50" name="テキスト ボックス 49">
            <a:extLst>
              <a:ext uri="{FF2B5EF4-FFF2-40B4-BE49-F238E27FC236}">
                <a16:creationId xmlns:a16="http://schemas.microsoft.com/office/drawing/2014/main" id="{8A100375-3057-4ADE-975F-A02BBEB36B4C}"/>
              </a:ext>
            </a:extLst>
          </p:cNvPr>
          <p:cNvSpPr txBox="1"/>
          <p:nvPr/>
        </p:nvSpPr>
        <p:spPr>
          <a:xfrm>
            <a:off x="613321" y="6627127"/>
            <a:ext cx="1724297" cy="507831"/>
          </a:xfrm>
          <a:prstGeom prst="rect">
            <a:avLst/>
          </a:prstGeom>
          <a:noFill/>
        </p:spPr>
        <p:txBody>
          <a:bodyPr wrap="square" rtlCol="0">
            <a:spAutoFit/>
          </a:bodyPr>
          <a:lstStyle/>
          <a:p>
            <a:pPr algn="ctr"/>
            <a:r>
              <a:rPr kumimoji="1" lang="ja-JP" altLang="en-US" sz="900" dirty="0"/>
              <a:t>代表作 </a:t>
            </a:r>
            <a:endParaRPr kumimoji="1" lang="en-US" altLang="ja-JP" sz="900" dirty="0"/>
          </a:p>
          <a:p>
            <a:pPr algn="ctr"/>
            <a:r>
              <a:rPr kumimoji="1" lang="ja-JP" altLang="en-US" sz="900" dirty="0"/>
              <a:t>舞台「パタリロ！」シリーズ</a:t>
            </a:r>
            <a:endParaRPr kumimoji="1" lang="en-US" altLang="ja-JP" sz="900" dirty="0"/>
          </a:p>
          <a:p>
            <a:pPr algn="ctr"/>
            <a:r>
              <a:rPr kumimoji="1" lang="en-US" altLang="ja-JP" sz="900" dirty="0"/>
              <a:t>TV</a:t>
            </a:r>
            <a:r>
              <a:rPr kumimoji="1" lang="ja-JP" altLang="en-US" sz="900" dirty="0"/>
              <a:t>ドラマ「ルパンの娘」等</a:t>
            </a:r>
          </a:p>
        </p:txBody>
      </p:sp>
      <p:sp>
        <p:nvSpPr>
          <p:cNvPr id="51" name="テキスト ボックス 50">
            <a:extLst>
              <a:ext uri="{FF2B5EF4-FFF2-40B4-BE49-F238E27FC236}">
                <a16:creationId xmlns:a16="http://schemas.microsoft.com/office/drawing/2014/main" id="{C63A54DE-B67B-4CD0-99E5-D176DDB721A8}"/>
              </a:ext>
            </a:extLst>
          </p:cNvPr>
          <p:cNvSpPr txBox="1"/>
          <p:nvPr/>
        </p:nvSpPr>
        <p:spPr>
          <a:xfrm>
            <a:off x="2419295" y="6613846"/>
            <a:ext cx="2044070" cy="507831"/>
          </a:xfrm>
          <a:prstGeom prst="rect">
            <a:avLst/>
          </a:prstGeom>
          <a:noFill/>
        </p:spPr>
        <p:txBody>
          <a:bodyPr wrap="square" rtlCol="0">
            <a:spAutoFit/>
          </a:bodyPr>
          <a:lstStyle/>
          <a:p>
            <a:pPr algn="ctr"/>
            <a:r>
              <a:rPr kumimoji="1" lang="ja-JP" altLang="en-US" sz="900" dirty="0"/>
              <a:t>代表作 </a:t>
            </a:r>
            <a:endParaRPr kumimoji="1" lang="en-US" altLang="ja-JP" sz="900" dirty="0"/>
          </a:p>
          <a:p>
            <a:pPr algn="ctr"/>
            <a:r>
              <a:rPr kumimoji="1" lang="ja-JP" altLang="en-US" sz="900" dirty="0"/>
              <a:t>舞台「ももクロ一座特別公演」</a:t>
            </a:r>
            <a:endParaRPr kumimoji="1" lang="en-US" altLang="ja-JP" sz="900" dirty="0"/>
          </a:p>
          <a:p>
            <a:pPr algn="ctr"/>
            <a:r>
              <a:rPr kumimoji="1" lang="en-US" altLang="ja-JP" sz="900" dirty="0"/>
              <a:t>TV</a:t>
            </a:r>
            <a:r>
              <a:rPr kumimoji="1" lang="ja-JP" altLang="en-US" sz="900" dirty="0"/>
              <a:t>ドラマ「神々と人々の日々」等</a:t>
            </a:r>
          </a:p>
        </p:txBody>
      </p:sp>
      <p:sp>
        <p:nvSpPr>
          <p:cNvPr id="52" name="テキスト ボックス 51">
            <a:extLst>
              <a:ext uri="{FF2B5EF4-FFF2-40B4-BE49-F238E27FC236}">
                <a16:creationId xmlns:a16="http://schemas.microsoft.com/office/drawing/2014/main" id="{BF47FE95-3C93-436D-826F-E35BD04D1927}"/>
              </a:ext>
            </a:extLst>
          </p:cNvPr>
          <p:cNvSpPr txBox="1"/>
          <p:nvPr/>
        </p:nvSpPr>
        <p:spPr>
          <a:xfrm>
            <a:off x="4438033" y="6627126"/>
            <a:ext cx="1982681" cy="507831"/>
          </a:xfrm>
          <a:prstGeom prst="rect">
            <a:avLst/>
          </a:prstGeom>
          <a:noFill/>
        </p:spPr>
        <p:txBody>
          <a:bodyPr wrap="square" rtlCol="0">
            <a:spAutoFit/>
          </a:bodyPr>
          <a:lstStyle/>
          <a:p>
            <a:pPr algn="ctr"/>
            <a:r>
              <a:rPr kumimoji="1" lang="ja-JP" altLang="en-US" sz="900" dirty="0"/>
              <a:t>代表作 </a:t>
            </a:r>
            <a:endParaRPr kumimoji="1" lang="en-US" altLang="ja-JP" sz="900" dirty="0"/>
          </a:p>
          <a:p>
            <a:pPr algn="ctr"/>
            <a:r>
              <a:rPr kumimoji="1" lang="ja-JP" altLang="en-US" sz="900" dirty="0"/>
              <a:t>舞台「炎炎ノ消防隊」</a:t>
            </a:r>
            <a:endParaRPr kumimoji="1" lang="en-US" altLang="ja-JP" sz="900" dirty="0"/>
          </a:p>
          <a:p>
            <a:pPr algn="ctr"/>
            <a:r>
              <a:rPr kumimoji="1" lang="ja-JP" altLang="en-US" sz="900" dirty="0"/>
              <a:t>舞台「ハイスクール！奇面組」等</a:t>
            </a:r>
          </a:p>
        </p:txBody>
      </p:sp>
      <p:sp>
        <p:nvSpPr>
          <p:cNvPr id="3" name="テキスト ボックス 2">
            <a:extLst>
              <a:ext uri="{FF2B5EF4-FFF2-40B4-BE49-F238E27FC236}">
                <a16:creationId xmlns:a16="http://schemas.microsoft.com/office/drawing/2014/main" id="{C8D0D5E2-CA8F-4741-BC02-EB9109CEC5EF}"/>
              </a:ext>
            </a:extLst>
          </p:cNvPr>
          <p:cNvSpPr txBox="1"/>
          <p:nvPr/>
        </p:nvSpPr>
        <p:spPr>
          <a:xfrm>
            <a:off x="331920" y="9230305"/>
            <a:ext cx="6335490" cy="738664"/>
          </a:xfrm>
          <a:prstGeom prst="rect">
            <a:avLst/>
          </a:prstGeom>
          <a:noFill/>
        </p:spPr>
        <p:txBody>
          <a:bodyPr wrap="square" rtlCol="0">
            <a:spAutoFit/>
          </a:bodyPr>
          <a:lstStyle/>
          <a:p>
            <a:r>
              <a:rPr kumimoji="1" lang="en-US" altLang="ja-JP" sz="1050" b="1" u="sng" dirty="0"/>
              <a:t>※</a:t>
            </a:r>
            <a:r>
              <a:rPr kumimoji="1" lang="ja-JP" altLang="en-US" sz="1050" b="1" u="sng" dirty="0"/>
              <a:t>新型コロナウイルス感染症</a:t>
            </a:r>
            <a:r>
              <a:rPr kumimoji="1" lang="en-US" altLang="ja-JP" sz="1050" b="1" u="sng" dirty="0"/>
              <a:t>(COVID-19)</a:t>
            </a:r>
            <a:r>
              <a:rPr kumimoji="1" lang="ja-JP" altLang="en-US" sz="1050" b="1" u="sng" dirty="0"/>
              <a:t>感染拡大の動向を受け、お客様ならびに出演者、スタッフの安全確保を徹底し円滑に進めさせていただきますが、状況を踏まえて開催の延期や中止になる場合もございますので、公式ツイッターならびに公式</a:t>
            </a:r>
            <a:r>
              <a:rPr kumimoji="1" lang="en-US" altLang="ja-JP" sz="1050" b="1" u="sng" dirty="0"/>
              <a:t>HP</a:t>
            </a:r>
            <a:r>
              <a:rPr kumimoji="1" lang="ja-JP" altLang="en-US" sz="1050" b="1" u="sng" dirty="0"/>
              <a:t>をご確認いただきますようお願い致します。</a:t>
            </a:r>
            <a:endParaRPr kumimoji="1" lang="en-US" altLang="ja-JP" sz="1050" b="1" u="sng" dirty="0"/>
          </a:p>
          <a:p>
            <a:endParaRPr kumimoji="1" lang="ja-JP" altLang="en-US" sz="1050" dirty="0"/>
          </a:p>
        </p:txBody>
      </p:sp>
    </p:spTree>
    <p:extLst>
      <p:ext uri="{BB962C8B-B14F-4D97-AF65-F5344CB8AC3E}">
        <p14:creationId xmlns:p14="http://schemas.microsoft.com/office/powerpoint/2010/main" val="277312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BD6D377-413A-4394-B415-2D45F0B7470F}"/>
              </a:ext>
            </a:extLst>
          </p:cNvPr>
          <p:cNvSpPr txBox="1"/>
          <p:nvPr/>
        </p:nvSpPr>
        <p:spPr>
          <a:xfrm>
            <a:off x="129181" y="113593"/>
            <a:ext cx="6591659" cy="307777"/>
          </a:xfrm>
          <a:prstGeom prst="rect">
            <a:avLst/>
          </a:prstGeom>
          <a:solidFill>
            <a:schemeClr val="accent2">
              <a:lumMod val="40000"/>
              <a:lumOff val="60000"/>
            </a:schemeClr>
          </a:solidFill>
        </p:spPr>
        <p:txBody>
          <a:bodyPr wrap="square" rtlCol="0">
            <a:spAutoFit/>
          </a:bodyPr>
          <a:lstStyle/>
          <a:p>
            <a:pPr algn="ctr"/>
            <a:r>
              <a:rPr kumimoji="1" lang="en-US" altLang="ja-JP" sz="1400" b="1" dirty="0">
                <a:ln w="12700" cap="rnd" cmpd="thickThin">
                  <a:solidFill>
                    <a:schemeClr val="bg1">
                      <a:alpha val="83000"/>
                    </a:schemeClr>
                  </a:solidFill>
                </a:ln>
              </a:rPr>
              <a:t>【</a:t>
            </a:r>
            <a:r>
              <a:rPr kumimoji="1" lang="ja-JP" altLang="en-US" sz="1400" b="1" dirty="0">
                <a:ln w="12700" cap="rnd" cmpd="thickThin">
                  <a:solidFill>
                    <a:schemeClr val="bg1">
                      <a:alpha val="83000"/>
                    </a:schemeClr>
                  </a:solidFill>
                </a:ln>
              </a:rPr>
              <a:t>スタッフ</a:t>
            </a:r>
            <a:r>
              <a:rPr kumimoji="1" lang="en-US" altLang="ja-JP" sz="1400" b="1" dirty="0">
                <a:ln w="12700" cap="rnd" cmpd="thickThin">
                  <a:solidFill>
                    <a:schemeClr val="bg1">
                      <a:alpha val="83000"/>
                    </a:schemeClr>
                  </a:solidFill>
                </a:ln>
              </a:rPr>
              <a:t>】</a:t>
            </a:r>
          </a:p>
        </p:txBody>
      </p:sp>
      <p:sp>
        <p:nvSpPr>
          <p:cNvPr id="3" name="テキスト ボックス 2">
            <a:extLst>
              <a:ext uri="{FF2B5EF4-FFF2-40B4-BE49-F238E27FC236}">
                <a16:creationId xmlns:a16="http://schemas.microsoft.com/office/drawing/2014/main" id="{E50B3E01-92D9-4BB1-97E7-577B81CEC279}"/>
              </a:ext>
            </a:extLst>
          </p:cNvPr>
          <p:cNvSpPr txBox="1"/>
          <p:nvPr/>
        </p:nvSpPr>
        <p:spPr>
          <a:xfrm>
            <a:off x="391885" y="493189"/>
            <a:ext cx="6074229" cy="1261884"/>
          </a:xfrm>
          <a:prstGeom prst="rect">
            <a:avLst/>
          </a:prstGeom>
          <a:noFill/>
        </p:spPr>
        <p:txBody>
          <a:bodyPr wrap="square" rtlCol="0">
            <a:spAutoFit/>
          </a:bodyPr>
          <a:lstStyle/>
          <a:p>
            <a:pPr algn="ctr"/>
            <a:r>
              <a:rPr kumimoji="1" lang="ja-JP" altLang="en-US" sz="1100" b="1" dirty="0"/>
              <a:t>監督・演出：堀内博志</a:t>
            </a:r>
            <a:endParaRPr kumimoji="1" lang="en-US" altLang="ja-JP" sz="1100" b="1" dirty="0"/>
          </a:p>
          <a:p>
            <a:pPr algn="ctr"/>
            <a:r>
              <a:rPr kumimoji="1" lang="en-US" altLang="ja-JP" sz="1050" dirty="0"/>
              <a:t>(</a:t>
            </a:r>
            <a:r>
              <a:rPr kumimoji="1" lang="ja-JP" altLang="en-US" sz="1050" dirty="0"/>
              <a:t>映画「浅草花やしき探偵物語 神の子は傷ついて」監督・脚本・編集</a:t>
            </a:r>
            <a:r>
              <a:rPr kumimoji="1" lang="en-US" altLang="ja-JP" sz="1050" dirty="0"/>
              <a:t>)</a:t>
            </a:r>
          </a:p>
          <a:p>
            <a:pPr algn="ctr"/>
            <a:r>
              <a:rPr kumimoji="1" lang="ja-JP" altLang="en-US" sz="1100" b="1" dirty="0"/>
              <a:t>企画・脚本：なるせゆうせい</a:t>
            </a:r>
            <a:endParaRPr kumimoji="1" lang="en-US" altLang="ja-JP" sz="1100" b="1" dirty="0"/>
          </a:p>
          <a:p>
            <a:pPr algn="ctr"/>
            <a:r>
              <a:rPr kumimoji="1" lang="en-US" altLang="ja-JP" sz="1050" dirty="0"/>
              <a:t>(</a:t>
            </a:r>
            <a:r>
              <a:rPr kumimoji="1" lang="ja-JP" altLang="en-US" sz="1050" dirty="0"/>
              <a:t>舞台「炎炎ノ消防隊」脚本、舞台「ハイスクール！奇面組」演出</a:t>
            </a:r>
            <a:r>
              <a:rPr kumimoji="1" lang="en-US" altLang="ja-JP" sz="1050" dirty="0"/>
              <a:t>)</a:t>
            </a:r>
          </a:p>
          <a:p>
            <a:pPr algn="ctr"/>
            <a:r>
              <a:rPr kumimoji="1" lang="ja-JP" altLang="en-US" sz="1100" b="1" dirty="0"/>
              <a:t>総合監修：アットセミナー</a:t>
            </a:r>
            <a:endParaRPr kumimoji="1" lang="en-US" altLang="ja-JP" sz="1100" b="1" dirty="0"/>
          </a:p>
          <a:p>
            <a:pPr algn="ctr"/>
            <a:r>
              <a:rPr kumimoji="1" lang="ja-JP" altLang="en-US" sz="1100" b="1" dirty="0"/>
              <a:t>制作：パーフェクトワールド</a:t>
            </a:r>
            <a:endParaRPr kumimoji="1" lang="en-US" altLang="ja-JP" sz="1100" b="1" dirty="0"/>
          </a:p>
          <a:p>
            <a:pPr algn="ctr"/>
            <a:endParaRPr kumimoji="1" lang="ja-JP" altLang="en-US" sz="1100" dirty="0"/>
          </a:p>
        </p:txBody>
      </p:sp>
      <p:sp>
        <p:nvSpPr>
          <p:cNvPr id="4" name="テキスト ボックス 3">
            <a:extLst>
              <a:ext uri="{FF2B5EF4-FFF2-40B4-BE49-F238E27FC236}">
                <a16:creationId xmlns:a16="http://schemas.microsoft.com/office/drawing/2014/main" id="{9CFD1750-318A-410C-A81A-599B7585E22F}"/>
              </a:ext>
            </a:extLst>
          </p:cNvPr>
          <p:cNvSpPr txBox="1"/>
          <p:nvPr/>
        </p:nvSpPr>
        <p:spPr>
          <a:xfrm>
            <a:off x="915115" y="3201622"/>
            <a:ext cx="5019789" cy="646331"/>
          </a:xfrm>
          <a:prstGeom prst="rect">
            <a:avLst/>
          </a:prstGeom>
          <a:noFill/>
        </p:spPr>
        <p:txBody>
          <a:bodyPr wrap="square" rtlCol="0">
            <a:spAutoFit/>
          </a:bodyPr>
          <a:lstStyle/>
          <a:p>
            <a:pPr algn="ctr"/>
            <a:r>
              <a:rPr kumimoji="1" lang="ja-JP" altLang="en-US" sz="1200" dirty="0"/>
              <a:t>お問い合わせ先：オフィス・インベーダー</a:t>
            </a:r>
            <a:endParaRPr kumimoji="1" lang="en-US" altLang="ja-JP" sz="1200" dirty="0"/>
          </a:p>
          <a:p>
            <a:pPr algn="ctr"/>
            <a:r>
              <a:rPr kumimoji="1" lang="en-US" altLang="ja-JP" sz="1200" dirty="0"/>
              <a:t>TEL</a:t>
            </a:r>
            <a:r>
              <a:rPr kumimoji="1" lang="ja-JP" altLang="en-US" sz="1200" dirty="0"/>
              <a:t>：</a:t>
            </a:r>
            <a:r>
              <a:rPr kumimoji="1" lang="en-US" altLang="ja-JP" sz="1200" dirty="0"/>
              <a:t>03-5929-9575</a:t>
            </a:r>
          </a:p>
          <a:p>
            <a:pPr algn="ctr"/>
            <a:r>
              <a:rPr kumimoji="1" lang="en-US" altLang="ja-JP" sz="1200" dirty="0"/>
              <a:t>Mail</a:t>
            </a:r>
            <a:r>
              <a:rPr kumimoji="1" lang="ja-JP" altLang="en-US" sz="1200" dirty="0"/>
              <a:t>：</a:t>
            </a:r>
            <a:r>
              <a:rPr lang="en-US" altLang="ja-JP" sz="1200" b="0" i="0" dirty="0">
                <a:solidFill>
                  <a:srgbClr val="5F6368"/>
                </a:solidFill>
                <a:effectLst/>
                <a:latin typeface="Roboto"/>
              </a:rPr>
              <a:t>moneybaka.official@gmail.com</a:t>
            </a:r>
            <a:endParaRPr kumimoji="1" lang="ja-JP" altLang="en-US" sz="1200" dirty="0"/>
          </a:p>
        </p:txBody>
      </p:sp>
      <p:sp>
        <p:nvSpPr>
          <p:cNvPr id="5" name="テキスト ボックス 4">
            <a:extLst>
              <a:ext uri="{FF2B5EF4-FFF2-40B4-BE49-F238E27FC236}">
                <a16:creationId xmlns:a16="http://schemas.microsoft.com/office/drawing/2014/main" id="{F17C7BD1-75F7-496D-9B81-E3DBB931E3F2}"/>
              </a:ext>
            </a:extLst>
          </p:cNvPr>
          <p:cNvSpPr txBox="1"/>
          <p:nvPr/>
        </p:nvSpPr>
        <p:spPr>
          <a:xfrm>
            <a:off x="1710509" y="1827958"/>
            <a:ext cx="3429000" cy="1015663"/>
          </a:xfrm>
          <a:prstGeom prst="rect">
            <a:avLst/>
          </a:prstGeom>
          <a:noFill/>
        </p:spPr>
        <p:txBody>
          <a:bodyPr wrap="square" rtlCol="0">
            <a:spAutoFit/>
          </a:bodyPr>
          <a:lstStyle/>
          <a:p>
            <a:pPr algn="ctr"/>
            <a:r>
              <a:rPr kumimoji="1" lang="en-US" altLang="ja-JP" sz="1200" b="1" dirty="0"/>
              <a:t>【</a:t>
            </a:r>
            <a:r>
              <a:rPr kumimoji="1" lang="ja-JP" altLang="en-US" sz="1200" b="1" dirty="0"/>
              <a:t>公式ホームページ</a:t>
            </a:r>
            <a:r>
              <a:rPr kumimoji="1" lang="en-US" altLang="ja-JP" sz="1200" b="1" dirty="0"/>
              <a:t>】</a:t>
            </a:r>
          </a:p>
          <a:p>
            <a:pPr algn="ctr"/>
            <a:r>
              <a:rPr kumimoji="1" lang="en-US" altLang="ja-JP" sz="1200" b="1" dirty="0">
                <a:hlinkClick r:id="rId2"/>
              </a:rPr>
              <a:t>https://moneybaka.wixsite.com/moneybakaboys</a:t>
            </a:r>
            <a:endParaRPr kumimoji="1" lang="en-US" altLang="ja-JP" sz="1200" b="1" dirty="0"/>
          </a:p>
          <a:p>
            <a:pPr algn="ctr"/>
            <a:r>
              <a:rPr kumimoji="1" lang="en-US" altLang="ja-JP" sz="1200" b="1" dirty="0"/>
              <a:t>【</a:t>
            </a:r>
            <a:r>
              <a:rPr kumimoji="1" lang="ja-JP" altLang="en-US" sz="1200" b="1" dirty="0"/>
              <a:t>公式</a:t>
            </a:r>
            <a:r>
              <a:rPr kumimoji="1" lang="en-US" altLang="ja-JP" sz="1200" b="1" dirty="0"/>
              <a:t>Twitter】</a:t>
            </a:r>
          </a:p>
          <a:p>
            <a:pPr algn="ctr"/>
            <a:r>
              <a:rPr kumimoji="1" lang="en-US" altLang="ja-JP" sz="1200" b="1" dirty="0">
                <a:hlinkClick r:id="rId3"/>
              </a:rPr>
              <a:t>https://twitter.com/MoneybakaBoys</a:t>
            </a:r>
            <a:endParaRPr kumimoji="1" lang="en-US" altLang="ja-JP" sz="1200" b="1" dirty="0"/>
          </a:p>
          <a:p>
            <a:pPr algn="ctr"/>
            <a:endParaRPr kumimoji="1" lang="en-US" altLang="ja-JP" sz="1200" b="1" dirty="0"/>
          </a:p>
        </p:txBody>
      </p:sp>
      <p:cxnSp>
        <p:nvCxnSpPr>
          <p:cNvPr id="7" name="直線コネクタ 6">
            <a:extLst>
              <a:ext uri="{FF2B5EF4-FFF2-40B4-BE49-F238E27FC236}">
                <a16:creationId xmlns:a16="http://schemas.microsoft.com/office/drawing/2014/main" id="{8533469E-9A7B-4138-B4C9-9C49E21FB4B7}"/>
              </a:ext>
            </a:extLst>
          </p:cNvPr>
          <p:cNvCxnSpPr>
            <a:cxnSpLocks/>
          </p:cNvCxnSpPr>
          <p:nvPr/>
        </p:nvCxnSpPr>
        <p:spPr>
          <a:xfrm>
            <a:off x="538843" y="2893423"/>
            <a:ext cx="5780314" cy="0"/>
          </a:xfrm>
          <a:prstGeom prst="line">
            <a:avLst/>
          </a:prstGeom>
          <a:ln w="1905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7606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4679</TotalTime>
  <Words>923</Words>
  <Application>Microsoft Office PowerPoint</Application>
  <PresentationFormat>A4 210 x 297 mm</PresentationFormat>
  <Paragraphs>95</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Roboto</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森谷 友美</dc:creator>
  <cp:lastModifiedBy>森谷 友美</cp:lastModifiedBy>
  <cp:revision>52</cp:revision>
  <dcterms:created xsi:type="dcterms:W3CDTF">2020-10-21T08:28:13Z</dcterms:created>
  <dcterms:modified xsi:type="dcterms:W3CDTF">2020-12-15T13:25:21Z</dcterms:modified>
</cp:coreProperties>
</file>