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8" r:id="rId13"/>
    <p:sldId id="269" r:id="rId14"/>
    <p:sldId id="267" r:id="rId1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p:cViewPr varScale="1">
        <p:scale>
          <a:sx n="79" d="100"/>
          <a:sy n="79" d="100"/>
        </p:scale>
        <p:origin x="17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144959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402774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230000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308400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39620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10900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4720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240387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305732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336483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E13FE-CDB6-4321-9F89-A6BA234C6E15}" type="datetimeFigureOut">
              <a:rPr kumimoji="1" lang="ja-JP" altLang="en-US" smtClean="0"/>
              <a:t>2020/12/18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289619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2BE13FE-CDB6-4321-9F89-A6BA234C6E15}" type="datetimeFigureOut">
              <a:rPr kumimoji="1" lang="ja-JP" altLang="en-US" smtClean="0"/>
              <a:t>2020/12/18</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1DE0FBB-2406-455C-A8F0-6B355C17C054}" type="slidenum">
              <a:rPr kumimoji="1" lang="ja-JP" altLang="en-US" smtClean="0"/>
              <a:t>‹#›</a:t>
            </a:fld>
            <a:endParaRPr kumimoji="1" lang="ja-JP" altLang="en-US"/>
          </a:p>
        </p:txBody>
      </p:sp>
    </p:spTree>
    <p:extLst>
      <p:ext uri="{BB962C8B-B14F-4D97-AF65-F5344CB8AC3E}">
        <p14:creationId xmlns:p14="http://schemas.microsoft.com/office/powerpoint/2010/main" val="3731232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DB5A3EA-2B6B-4A1C-AAEA-910848124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144"/>
            <a:ext cx="6858000" cy="7527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192EDD9-6F9D-4D45-B4DE-B7484AE1B0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720"/>
          <a:stretch/>
        </p:blipFill>
        <p:spPr bwMode="auto">
          <a:xfrm>
            <a:off x="0" y="7918069"/>
            <a:ext cx="6858000" cy="85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7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a:extLst>
              <a:ext uri="{FF2B5EF4-FFF2-40B4-BE49-F238E27FC236}">
                <a16:creationId xmlns:a16="http://schemas.microsoft.com/office/drawing/2014/main" id="{A6BE704C-4DBE-473B-BED7-345DCAA99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9" y="196759"/>
            <a:ext cx="5266943" cy="468172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74A794E-86B5-43BC-B810-9EAE377979E1}"/>
              </a:ext>
            </a:extLst>
          </p:cNvPr>
          <p:cNvSpPr txBox="1"/>
          <p:nvPr/>
        </p:nvSpPr>
        <p:spPr>
          <a:xfrm>
            <a:off x="48768" y="5170076"/>
            <a:ext cx="6782626" cy="3808735"/>
          </a:xfrm>
          <a:prstGeom prst="rect">
            <a:avLst/>
          </a:prstGeom>
          <a:noFill/>
        </p:spPr>
        <p:txBody>
          <a:bodyPr wrap="none" rtlCol="0">
            <a:spAutoFit/>
          </a:bodyPr>
          <a:lstStyle/>
          <a:p>
            <a:r>
              <a:rPr lang="en-US" altLang="ja-JP" sz="1050" b="1" i="0" dirty="0">
                <a:solidFill>
                  <a:srgbClr val="333333"/>
                </a:solidFill>
                <a:effectLst/>
                <a:latin typeface="メイリオ" panose="020B0604030504040204" pitchFamily="50" charset="-128"/>
                <a:ea typeface="メイリオ" panose="020B0604030504040204" pitchFamily="50" charset="-128"/>
              </a:rPr>
              <a:t>【</a:t>
            </a:r>
            <a:r>
              <a:rPr lang="ja-JP" altLang="en-US" sz="1050" b="1" i="0" dirty="0">
                <a:solidFill>
                  <a:srgbClr val="333333"/>
                </a:solidFill>
                <a:effectLst/>
                <a:latin typeface="メイリオ" panose="020B0604030504040204" pitchFamily="50" charset="-128"/>
                <a:ea typeface="メイリオ" panose="020B0604030504040204" pitchFamily="50" charset="-128"/>
              </a:rPr>
              <a:t>ご挨拶</a:t>
            </a:r>
            <a:r>
              <a:rPr lang="en-US" altLang="ja-JP" sz="1050" b="1" i="0" dirty="0">
                <a:solidFill>
                  <a:srgbClr val="333333"/>
                </a:solidFill>
                <a:effectLst/>
                <a:latin typeface="メイリオ" panose="020B0604030504040204" pitchFamily="50" charset="-128"/>
                <a:ea typeface="メイリオ" panose="020B0604030504040204" pitchFamily="50" charset="-128"/>
              </a:rPr>
              <a:t>】</a:t>
            </a: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こんにちは。 大阪のダンボール工場</a:t>
            </a:r>
            <a:r>
              <a:rPr lang="en-US" altLang="ja-JP" sz="1050" b="0" i="0" dirty="0">
                <a:solidFill>
                  <a:srgbClr val="333333"/>
                </a:solidFill>
                <a:effectLst/>
                <a:latin typeface="メイリオ" panose="020B0604030504040204" pitchFamily="50" charset="-128"/>
                <a:ea typeface="メイリオ" panose="020B0604030504040204" pitchFamily="50" charset="-128"/>
              </a:rPr>
              <a:t>(</a:t>
            </a:r>
            <a:r>
              <a:rPr lang="ja-JP" altLang="en-US" sz="1050" b="0" i="0" dirty="0">
                <a:solidFill>
                  <a:srgbClr val="333333"/>
                </a:solidFill>
                <a:effectLst/>
                <a:latin typeface="メイリオ" panose="020B0604030504040204" pitchFamily="50" charset="-128"/>
                <a:ea typeface="メイリオ" panose="020B0604030504040204" pitchFamily="50" charset="-128"/>
              </a:rPr>
              <a:t>豊栄産業株式会社）の木村と申します。</a:t>
            </a: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当社はダンボール製の家具や子供用玩具を企画、設計、製造している会社です。</a:t>
            </a:r>
            <a:br>
              <a:rPr lang="ja-JP" altLang="en-US" sz="1050" dirty="0"/>
            </a:b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私は企画部に所属しておりダンボールの紙器設計を担当しています。</a:t>
            </a: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企画部の業務の一環で新しいダンボール商品の開発があります。</a:t>
            </a:r>
            <a:br>
              <a:rPr lang="ja-JP" altLang="en-US" sz="1050" dirty="0"/>
            </a:b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ネコ好きの私は、ネコはダンボールが好き、なぜか神社によくネコがいて相性がいい、</a:t>
            </a:r>
            <a:endParaRPr lang="en-US" altLang="ja-JP" sz="1050" b="0" i="0" dirty="0">
              <a:solidFill>
                <a:srgbClr val="333333"/>
              </a:solidFill>
              <a:effectLst/>
              <a:latin typeface="メイリオ" panose="020B0604030504040204" pitchFamily="50" charset="-128"/>
              <a:ea typeface="メイリオ" panose="020B0604030504040204" pitchFamily="50" charset="-128"/>
            </a:endParaRPr>
          </a:p>
          <a:p>
            <a:r>
              <a:rPr lang="ja-JP" altLang="en-US" sz="1050" b="0" i="0" dirty="0">
                <a:solidFill>
                  <a:srgbClr val="333333"/>
                </a:solidFill>
                <a:effectLst/>
                <a:latin typeface="メイリオ" panose="020B0604030504040204" pitchFamily="50" charset="-128"/>
                <a:ea typeface="メイリオ" panose="020B0604030504040204" pitchFamily="50" charset="-128"/>
              </a:rPr>
              <a:t>愛ネコを家のネコ神様として毎日可愛いがりたい。と自分が欲しいアイテムを作りたくて今回、</a:t>
            </a:r>
            <a:endParaRPr lang="en-US" altLang="ja-JP" sz="1050" b="0" i="0" dirty="0">
              <a:solidFill>
                <a:srgbClr val="333333"/>
              </a:solidFill>
              <a:effectLst/>
              <a:latin typeface="メイリオ" panose="020B0604030504040204" pitchFamily="50" charset="-128"/>
              <a:ea typeface="メイリオ" panose="020B0604030504040204" pitchFamily="50" charset="-128"/>
            </a:endParaRPr>
          </a:p>
          <a:p>
            <a:r>
              <a:rPr lang="ja-JP" altLang="en-US" sz="1050" b="0" i="0" dirty="0">
                <a:solidFill>
                  <a:srgbClr val="333333"/>
                </a:solidFill>
                <a:effectLst/>
                <a:latin typeface="メイリオ" panose="020B0604030504040204" pitchFamily="50" charset="-128"/>
                <a:ea typeface="メイリオ" panose="020B0604030504040204" pitchFamily="50" charset="-128"/>
              </a:rPr>
              <a:t>クラウドファンディングを活用し、念願の「ネコ神社ハウス」を商品化することができました！</a:t>
            </a: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今後色々とシリーズ展開したいと思っていますので、ネコ好きの皆様に応援して頂ければすごく嬉しいです。</a:t>
            </a:r>
            <a:br>
              <a:rPr lang="ja-JP" altLang="en-US" sz="1050" dirty="0"/>
            </a:br>
            <a:br>
              <a:rPr lang="ja-JP" altLang="en-US" sz="1050" b="1" i="0" dirty="0">
                <a:solidFill>
                  <a:srgbClr val="333333"/>
                </a:solidFill>
                <a:effectLst/>
                <a:latin typeface="メイリオ" panose="020B0604030504040204" pitchFamily="50" charset="-128"/>
                <a:ea typeface="メイリオ" panose="020B0604030504040204" pitchFamily="50" charset="-128"/>
              </a:rPr>
            </a:br>
            <a:r>
              <a:rPr lang="en-US" altLang="ja-JP" sz="1050" b="1" i="0" dirty="0">
                <a:solidFill>
                  <a:srgbClr val="333333"/>
                </a:solidFill>
                <a:effectLst/>
                <a:latin typeface="メイリオ" panose="020B0604030504040204" pitchFamily="50" charset="-128"/>
                <a:ea typeface="メイリオ" panose="020B0604030504040204" pitchFamily="50" charset="-128"/>
              </a:rPr>
              <a:t>【</a:t>
            </a:r>
            <a:r>
              <a:rPr lang="ja-JP" altLang="en-US" sz="1050" b="1" i="0" dirty="0">
                <a:solidFill>
                  <a:srgbClr val="333333"/>
                </a:solidFill>
                <a:effectLst/>
                <a:latin typeface="メイリオ" panose="020B0604030504040204" pitchFamily="50" charset="-128"/>
                <a:ea typeface="メイリオ" panose="020B0604030504040204" pitchFamily="50" charset="-128"/>
              </a:rPr>
              <a:t>我が家のネコちゃんの紹介</a:t>
            </a:r>
            <a:r>
              <a:rPr lang="en-US" altLang="ja-JP" sz="1050" b="1" i="0" dirty="0">
                <a:solidFill>
                  <a:srgbClr val="333333"/>
                </a:solidFill>
                <a:effectLst/>
                <a:latin typeface="メイリオ" panose="020B0604030504040204" pitchFamily="50" charset="-128"/>
                <a:ea typeface="メイリオ" panose="020B0604030504040204" pitchFamily="50" charset="-128"/>
              </a:rPr>
              <a:t>】</a:t>
            </a: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長男：うり吉（アビシニアン）長女：華（はちわれ）次男：虎太郎（はちわれ）次女：鈴（きじとら）</a:t>
            </a:r>
            <a:br>
              <a:rPr lang="ja-JP" altLang="en-US" sz="1050" dirty="0"/>
            </a:b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うり吉が我が家にきてから、長男が誕生。華＆虎太郎が家にきてから、豊栄産業に入社がきまり楽しく仕事が</a:t>
            </a:r>
            <a:endParaRPr lang="en-US" altLang="ja-JP" sz="1050" b="0" i="0" dirty="0">
              <a:solidFill>
                <a:srgbClr val="333333"/>
              </a:solidFill>
              <a:effectLst/>
              <a:latin typeface="メイリオ" panose="020B0604030504040204" pitchFamily="50" charset="-128"/>
              <a:ea typeface="メイリオ" panose="020B0604030504040204" pitchFamily="50" charset="-128"/>
            </a:endParaRPr>
          </a:p>
          <a:p>
            <a:r>
              <a:rPr lang="ja-JP" altLang="en-US" sz="1050" b="0" i="0" dirty="0">
                <a:solidFill>
                  <a:srgbClr val="333333"/>
                </a:solidFill>
                <a:effectLst/>
                <a:latin typeface="メイリオ" panose="020B0604030504040204" pitchFamily="50" charset="-128"/>
                <a:ea typeface="メイリオ" panose="020B0604030504040204" pitchFamily="50" charset="-128"/>
              </a:rPr>
              <a:t>できています。</a:t>
            </a: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鈴が家にきてから、ネコ神社の販売</a:t>
            </a:r>
            <a:r>
              <a:rPr lang="en-US" altLang="ja-JP" sz="1050" b="0" i="0" dirty="0">
                <a:solidFill>
                  <a:srgbClr val="333333"/>
                </a:solidFill>
                <a:effectLst/>
                <a:latin typeface="メイリオ" panose="020B0604030504040204" pitchFamily="50" charset="-128"/>
                <a:ea typeface="メイリオ" panose="020B0604030504040204" pitchFamily="50" charset="-128"/>
              </a:rPr>
              <a:t>OK</a:t>
            </a:r>
            <a:r>
              <a:rPr lang="ja-JP" altLang="en-US" sz="1050" b="0" i="0" dirty="0">
                <a:solidFill>
                  <a:srgbClr val="333333"/>
                </a:solidFill>
                <a:effectLst/>
                <a:latin typeface="メイリオ" panose="020B0604030504040204" pitchFamily="50" charset="-128"/>
                <a:ea typeface="メイリオ" panose="020B0604030504040204" pitchFamily="50" charset="-128"/>
              </a:rPr>
              <a:t>がでました。</a:t>
            </a:r>
            <a:br>
              <a:rPr lang="ja-JP" altLang="en-US" sz="1050" dirty="0"/>
            </a:b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僕にとってネコは大切な家族であり、幸運の象徴。幸せを運ぶ「招きネコ」です。</a:t>
            </a: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そんなネコたちを本当に招きネコにしちゃおうと思い、ネコ神社を作成しました＼</a:t>
            </a:r>
            <a:r>
              <a:rPr lang="en-US" altLang="ja-JP" sz="1050" b="0" i="0" dirty="0">
                <a:solidFill>
                  <a:srgbClr val="333333"/>
                </a:solidFill>
                <a:effectLst/>
                <a:latin typeface="メイリオ" panose="020B0604030504040204" pitchFamily="50" charset="-128"/>
                <a:ea typeface="メイリオ" panose="020B0604030504040204" pitchFamily="50" charset="-128"/>
              </a:rPr>
              <a:t>(^O^)</a:t>
            </a:r>
            <a:r>
              <a:rPr lang="ja-JP" altLang="en-US" sz="1050" b="0" i="0" dirty="0">
                <a:solidFill>
                  <a:srgbClr val="333333"/>
                </a:solidFill>
                <a:effectLst/>
                <a:latin typeface="メイリオ" panose="020B0604030504040204" pitchFamily="50" charset="-128"/>
                <a:ea typeface="メイリオ" panose="020B0604030504040204" pitchFamily="50" charset="-128"/>
              </a:rPr>
              <a:t>／</a:t>
            </a:r>
            <a:br>
              <a:rPr lang="ja-JP" altLang="en-US" sz="1050" dirty="0"/>
            </a:br>
            <a:br>
              <a:rPr lang="ja-JP" altLang="en-US" sz="1050" dirty="0"/>
            </a:br>
            <a:r>
              <a:rPr lang="ja-JP" altLang="en-US" sz="1050" b="0" i="0" dirty="0">
                <a:solidFill>
                  <a:srgbClr val="333333"/>
                </a:solidFill>
                <a:effectLst/>
                <a:latin typeface="メイリオ" panose="020B0604030504040204" pitchFamily="50" charset="-128"/>
                <a:ea typeface="メイリオ" panose="020B0604030504040204" pitchFamily="50" charset="-128"/>
              </a:rPr>
              <a:t>あなたもお家で毎日、ネコちゃんにお参りしちゃいましょう！！</a:t>
            </a:r>
            <a:endParaRPr kumimoji="1" lang="ja-JP" altLang="en-US" sz="1050" dirty="0"/>
          </a:p>
        </p:txBody>
      </p:sp>
    </p:spTree>
    <p:extLst>
      <p:ext uri="{BB962C8B-B14F-4D97-AF65-F5344CB8AC3E}">
        <p14:creationId xmlns:p14="http://schemas.microsoft.com/office/powerpoint/2010/main" val="98785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55EADEA-E300-4B55-AECB-DF56FE56D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720"/>
            <a:ext cx="6858000" cy="3848598"/>
          </a:xfrm>
          <a:prstGeom prst="rect">
            <a:avLst/>
          </a:prstGeom>
        </p:spPr>
      </p:pic>
      <p:sp>
        <p:nvSpPr>
          <p:cNvPr id="7" name="テキスト ボックス 6">
            <a:extLst>
              <a:ext uri="{FF2B5EF4-FFF2-40B4-BE49-F238E27FC236}">
                <a16:creationId xmlns:a16="http://schemas.microsoft.com/office/drawing/2014/main" id="{6787B5B6-C5FC-4C0A-AB51-460A79E20A7F}"/>
              </a:ext>
            </a:extLst>
          </p:cNvPr>
          <p:cNvSpPr txBox="1"/>
          <p:nvPr/>
        </p:nvSpPr>
        <p:spPr>
          <a:xfrm>
            <a:off x="0" y="4572000"/>
            <a:ext cx="6858000" cy="3785652"/>
          </a:xfrm>
          <a:prstGeom prst="rect">
            <a:avLst/>
          </a:prstGeom>
          <a:noFill/>
        </p:spPr>
        <p:txBody>
          <a:bodyPr wrap="square">
            <a:spAutoFit/>
          </a:bodyPr>
          <a:lstStyle/>
          <a:p>
            <a:pPr algn="ctr"/>
            <a:r>
              <a:rPr lang="ja-JP" altLang="en-US" sz="1200" dirty="0"/>
              <a:t>□■━━━━━━━━━━━━━━━━━━━━━━━━━■□</a:t>
            </a:r>
          </a:p>
          <a:p>
            <a:pPr algn="ctr"/>
            <a:r>
              <a:rPr lang="ja-JP" altLang="en-US" sz="1200" dirty="0"/>
              <a:t>　ネコ神社フォトニャンピック(フォトコンテスト)の開催</a:t>
            </a:r>
          </a:p>
          <a:p>
            <a:pPr algn="ctr"/>
            <a:r>
              <a:rPr lang="ja-JP" altLang="en-US" sz="1200" dirty="0"/>
              <a:t>□■━━━━━━━━━━━━━━━━━━━━━━━━━■□</a:t>
            </a:r>
            <a:endParaRPr lang="en-US" altLang="ja-JP" sz="1200" dirty="0"/>
          </a:p>
          <a:p>
            <a:pPr algn="ctr"/>
            <a:endParaRPr lang="en-US" altLang="ja-JP" sz="1200" dirty="0"/>
          </a:p>
          <a:p>
            <a:pPr algn="ctr"/>
            <a:r>
              <a:rPr lang="ja-JP" altLang="en-US" sz="1200" dirty="0"/>
              <a:t>ネコ神社フォトニャンピックとは</a:t>
            </a:r>
            <a:r>
              <a:rPr lang="en-US" altLang="ja-JP" sz="1200" dirty="0"/>
              <a:t>2021</a:t>
            </a:r>
            <a:r>
              <a:rPr lang="ja-JP" altLang="en-US" sz="1200" dirty="0"/>
              <a:t>年に第</a:t>
            </a:r>
            <a:r>
              <a:rPr lang="en-US" altLang="ja-JP" sz="1200" dirty="0"/>
              <a:t>1</a:t>
            </a:r>
            <a:r>
              <a:rPr lang="ja-JP" altLang="en-US" sz="1200" dirty="0"/>
              <a:t>回大会が開催される世界的な愛猫と</a:t>
            </a:r>
            <a:endParaRPr lang="en-US" altLang="ja-JP" sz="1200" dirty="0"/>
          </a:p>
          <a:p>
            <a:pPr algn="ctr"/>
            <a:r>
              <a:rPr lang="ja-JP" altLang="en-US" sz="1200" dirty="0"/>
              <a:t>ネコ下僕とのフォトコンテストの祭典。</a:t>
            </a:r>
          </a:p>
          <a:p>
            <a:pPr algn="ctr"/>
            <a:r>
              <a:rPr lang="en-US" altLang="ja-JP" sz="1200" dirty="0"/>
              <a:t>MEW </a:t>
            </a:r>
            <a:r>
              <a:rPr lang="en-US" altLang="ja-JP" sz="1200" dirty="0" err="1"/>
              <a:t>MEW</a:t>
            </a:r>
            <a:r>
              <a:rPr lang="en-US" altLang="ja-JP" sz="1200" dirty="0"/>
              <a:t> BOX</a:t>
            </a:r>
            <a:r>
              <a:rPr lang="ja-JP" altLang="en-US" sz="1200" dirty="0"/>
              <a:t>を通じてネコ下僕育成と世界のネコ達の平和</a:t>
            </a:r>
            <a:endParaRPr lang="en-US" altLang="ja-JP" sz="1200" dirty="0"/>
          </a:p>
          <a:p>
            <a:pPr algn="ctr"/>
            <a:r>
              <a:rPr lang="ja-JP" altLang="en-US" sz="1200" dirty="0"/>
              <a:t>を究極の目的としています。</a:t>
            </a:r>
            <a:endParaRPr lang="en-US" altLang="ja-JP" sz="1200" dirty="0"/>
          </a:p>
          <a:p>
            <a:pPr algn="ctr"/>
            <a:endParaRPr lang="en-US" altLang="ja-JP" sz="1200" dirty="0"/>
          </a:p>
          <a:p>
            <a:pPr algn="ctr"/>
            <a:r>
              <a:rPr lang="ja-JP" altLang="en-US" sz="1200" dirty="0"/>
              <a:t>　│* ┏━━━━━━━━━━━━━━━━━━━━━━━━━┓* │</a:t>
            </a:r>
          </a:p>
          <a:p>
            <a:pPr algn="ctr"/>
            <a:r>
              <a:rPr lang="ja-JP" altLang="en-US" sz="1200" dirty="0"/>
              <a:t>＿人＿┃１位の方には金賞として金色のネコ神社を進呈します！┃＿人＿</a:t>
            </a:r>
          </a:p>
          <a:p>
            <a:pPr algn="ctr"/>
            <a:r>
              <a:rPr lang="ja-JP" altLang="en-US" sz="1200" dirty="0"/>
              <a:t>　Ｙ　┗━━━━━━━━━━━━━━━━━━━━━━━━━┛　Ｙ</a:t>
            </a:r>
          </a:p>
          <a:p>
            <a:pPr algn="ctr"/>
            <a:r>
              <a:rPr lang="ja-JP" altLang="en-US" sz="1200" dirty="0"/>
              <a:t>　│　　　　　　　　　　　　　　　　　　　　　　　　　　　　　│</a:t>
            </a:r>
          </a:p>
          <a:p>
            <a:pPr algn="ctr"/>
            <a:endParaRPr lang="ja-JP" altLang="en-US" sz="1200" dirty="0"/>
          </a:p>
          <a:p>
            <a:pPr algn="ctr"/>
            <a:r>
              <a:rPr lang="ja-JP" altLang="en-US" sz="1200" dirty="0"/>
              <a:t>皆様のネコ愛溢れる写真や動画をお待ちしております。</a:t>
            </a:r>
          </a:p>
          <a:p>
            <a:pPr algn="ctr"/>
            <a:r>
              <a:rPr lang="ja-JP" altLang="en-US" sz="1200" dirty="0"/>
              <a:t>フォトニャンピックに参加されない方も、ネコ神社が広がっていけば</a:t>
            </a:r>
            <a:endParaRPr lang="en-US" altLang="ja-JP" sz="1200" dirty="0"/>
          </a:p>
          <a:p>
            <a:pPr algn="ctr"/>
            <a:r>
              <a:rPr lang="ja-JP" altLang="en-US" sz="1200" dirty="0"/>
              <a:t>ネコ助けに繋がりますので</a:t>
            </a:r>
            <a:r>
              <a:rPr lang="en-US" altLang="ja-JP" sz="1200" dirty="0"/>
              <a:t>SNS</a:t>
            </a:r>
            <a:r>
              <a:rPr lang="ja-JP" altLang="en-US" sz="1200" dirty="0"/>
              <a:t>で愛猫</a:t>
            </a:r>
            <a:r>
              <a:rPr lang="en-US" altLang="ja-JP" sz="1200" dirty="0"/>
              <a:t>×</a:t>
            </a:r>
            <a:r>
              <a:rPr lang="ja-JP" altLang="en-US" sz="1200" dirty="0"/>
              <a:t>ネコ神社の拡散をお願いします。</a:t>
            </a:r>
          </a:p>
          <a:p>
            <a:pPr algn="ctr"/>
            <a:endParaRPr lang="en-US" altLang="ja-JP" sz="1200" dirty="0"/>
          </a:p>
          <a:p>
            <a:pPr algn="ctr"/>
            <a:r>
              <a:rPr lang="en-US" altLang="ja-JP" sz="1200" dirty="0"/>
              <a:t>2021</a:t>
            </a:r>
            <a:r>
              <a:rPr lang="ja-JP" altLang="en-US" sz="1200" dirty="0"/>
              <a:t>年にはオリンピックも開催されますので、</a:t>
            </a:r>
            <a:endParaRPr lang="en-US" altLang="ja-JP" sz="1200" dirty="0"/>
          </a:p>
          <a:p>
            <a:pPr algn="ctr"/>
            <a:r>
              <a:rPr lang="ja-JP" altLang="en-US" sz="1200" dirty="0"/>
              <a:t>ネコ下僕パワーで一緒に日本を盛り上げていきましょう！</a:t>
            </a:r>
          </a:p>
        </p:txBody>
      </p:sp>
    </p:spTree>
    <p:extLst>
      <p:ext uri="{BB962C8B-B14F-4D97-AF65-F5344CB8AC3E}">
        <p14:creationId xmlns:p14="http://schemas.microsoft.com/office/powerpoint/2010/main" val="218130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3C54782-3898-4D53-8959-EC327D13B87E}"/>
              </a:ext>
            </a:extLst>
          </p:cNvPr>
          <p:cNvSpPr txBox="1"/>
          <p:nvPr/>
        </p:nvSpPr>
        <p:spPr>
          <a:xfrm>
            <a:off x="228600" y="340180"/>
            <a:ext cx="6400800" cy="7478970"/>
          </a:xfrm>
          <a:prstGeom prst="rect">
            <a:avLst/>
          </a:prstGeom>
          <a:noFill/>
        </p:spPr>
        <p:txBody>
          <a:bodyPr wrap="square">
            <a:spAutoFit/>
          </a:bodyPr>
          <a:lstStyle/>
          <a:p>
            <a:r>
              <a:rPr lang="ja-JP" altLang="en-US" sz="1200" dirty="0"/>
              <a:t>□∞∞─∞∞─∞∞─∞∞─∞∞─∞─∞∞─∞∞─∞∞─∞∞─∞∞─∞∞─∞∞─∞∞─∞∞─∞∞─∞∞□</a:t>
            </a:r>
          </a:p>
          <a:p>
            <a:r>
              <a:rPr lang="ja-JP" altLang="en-US" sz="1200" dirty="0"/>
              <a:t>【応募方法】</a:t>
            </a:r>
          </a:p>
          <a:p>
            <a:r>
              <a:rPr lang="ja-JP" altLang="en-US" sz="1200" dirty="0"/>
              <a:t>ハッシュタグ『#フォトニャンピック』をつけてツイッターorインスタグラムに写真か動画を投稿して下さい。</a:t>
            </a:r>
          </a:p>
          <a:p>
            <a:endParaRPr lang="ja-JP" altLang="en-US" sz="1200" dirty="0"/>
          </a:p>
          <a:p>
            <a:r>
              <a:rPr lang="ja-JP" altLang="en-US" sz="1200" dirty="0"/>
              <a:t>【応募条件】</a:t>
            </a:r>
          </a:p>
          <a:p>
            <a:r>
              <a:rPr lang="ja-JP" altLang="en-US" sz="1200" dirty="0"/>
              <a:t>①ツイッター投稿場合</a:t>
            </a:r>
          </a:p>
          <a:p>
            <a:r>
              <a:rPr lang="ja-JP" altLang="en-US" sz="1200" dirty="0"/>
              <a:t>「HOWAYねこ部(@HOWAY44360849）」と「保護猫カフェ　ネコリパブリック岐阜店(@necorepublic)」をフォローして下さい。</a:t>
            </a:r>
          </a:p>
          <a:p>
            <a:endParaRPr lang="ja-JP" altLang="en-US" sz="1200" dirty="0"/>
          </a:p>
          <a:p>
            <a:r>
              <a:rPr lang="ja-JP" altLang="en-US" sz="1200" dirty="0"/>
              <a:t>②インスタグラム投稿場合</a:t>
            </a:r>
          </a:p>
          <a:p>
            <a:r>
              <a:rPr lang="ja-JP" altLang="en-US" sz="1200" dirty="0"/>
              <a:t>「howaynekobu」と「necorepublic_campaign」をフォローして下さい。</a:t>
            </a:r>
          </a:p>
          <a:p>
            <a:endParaRPr lang="ja-JP" altLang="en-US" sz="1200" dirty="0"/>
          </a:p>
          <a:p>
            <a:r>
              <a:rPr lang="ja-JP" altLang="en-US" sz="1200" dirty="0"/>
              <a:t>③フェイスブック投稿場合</a:t>
            </a:r>
          </a:p>
          <a:p>
            <a:r>
              <a:rPr lang="ja-JP" altLang="en-US" sz="1200" dirty="0"/>
              <a:t>「豊栄産業　ねこ部　@howayneko」と「Neco Republic（ネコリパブリック）@necorepublic」</a:t>
            </a:r>
          </a:p>
          <a:p>
            <a:endParaRPr lang="ja-JP" altLang="en-US" sz="1200" dirty="0"/>
          </a:p>
          <a:p>
            <a:endParaRPr lang="ja-JP" altLang="en-US" sz="1200" dirty="0"/>
          </a:p>
          <a:p>
            <a:r>
              <a:rPr lang="ja-JP" altLang="en-US" sz="1200" dirty="0"/>
              <a:t>※ネコ神社お買い上げの場合、「ネコ＋ネコ神社」の写真又は動画</a:t>
            </a:r>
          </a:p>
          <a:p>
            <a:r>
              <a:rPr lang="ja-JP" altLang="en-US" sz="1200" dirty="0"/>
              <a:t>※ネコ神社お買い上げでは無い場合、「ネコ＋神社(神社に関連するモノであればOK)」の写真又は動画</a:t>
            </a:r>
          </a:p>
          <a:p>
            <a:endParaRPr lang="ja-JP" altLang="en-US" sz="1200" dirty="0"/>
          </a:p>
          <a:p>
            <a:endParaRPr lang="ja-JP" altLang="en-US" sz="1200" dirty="0"/>
          </a:p>
          <a:p>
            <a:r>
              <a:rPr lang="ja-JP" altLang="en-US" sz="1200" dirty="0"/>
              <a:t>【特典】</a:t>
            </a:r>
          </a:p>
          <a:p>
            <a:r>
              <a:rPr lang="ja-JP" altLang="en-US" sz="1200" dirty="0"/>
              <a:t>・金賞：金色のネコ神社</a:t>
            </a:r>
          </a:p>
          <a:p>
            <a:r>
              <a:rPr lang="ja-JP" altLang="en-US" sz="1200" dirty="0"/>
              <a:t>・銀賞：銀色のネコ神社</a:t>
            </a:r>
          </a:p>
          <a:p>
            <a:r>
              <a:rPr lang="ja-JP" altLang="en-US" sz="1200" dirty="0"/>
              <a:t>・銅賞：白色のネコ神社</a:t>
            </a:r>
          </a:p>
          <a:p>
            <a:endParaRPr lang="ja-JP" altLang="en-US" sz="1200" dirty="0"/>
          </a:p>
          <a:p>
            <a:r>
              <a:rPr lang="ja-JP" altLang="en-US" sz="1200" dirty="0"/>
              <a:t>写真映えすること間違いなし！</a:t>
            </a:r>
          </a:p>
          <a:p>
            <a:r>
              <a:rPr lang="ja-JP" altLang="en-US" sz="1200" dirty="0"/>
              <a:t>他にはないスペシャルカラーのネコ神社を進呈致します！</a:t>
            </a:r>
            <a:endParaRPr lang="en-US" altLang="ja-JP" sz="1200" dirty="0"/>
          </a:p>
          <a:p>
            <a:r>
              <a:rPr lang="en-US" altLang="ja-JP" sz="1200" dirty="0"/>
              <a:t>※</a:t>
            </a:r>
            <a:r>
              <a:rPr lang="ja-JP" altLang="en-US" sz="1200" dirty="0"/>
              <a:t>素材は段ボール</a:t>
            </a:r>
          </a:p>
          <a:p>
            <a:endParaRPr lang="ja-JP" altLang="en-US" sz="1200" dirty="0"/>
          </a:p>
          <a:p>
            <a:endParaRPr lang="ja-JP" altLang="en-US" sz="1200" dirty="0"/>
          </a:p>
          <a:p>
            <a:r>
              <a:rPr lang="ja-JP" altLang="en-US" sz="1200" dirty="0"/>
              <a:t>【応募期間】</a:t>
            </a:r>
          </a:p>
          <a:p>
            <a:r>
              <a:rPr lang="ja-JP" altLang="en-US" sz="1200" dirty="0"/>
              <a:t>２０２０年１２月２５日～２０２１年２月２５日</a:t>
            </a:r>
          </a:p>
          <a:p>
            <a:endParaRPr lang="ja-JP" altLang="en-US" sz="1200" dirty="0"/>
          </a:p>
          <a:p>
            <a:r>
              <a:rPr lang="ja-JP" altLang="en-US" sz="1200" dirty="0"/>
              <a:t>当選発表は、当社Webサイト及びツイッター、インスタグラムに掲載致します。</a:t>
            </a:r>
          </a:p>
          <a:p>
            <a:r>
              <a:rPr lang="ja-JP" altLang="en-US" sz="1200" dirty="0"/>
              <a:t>※投稿頂いた写真又は動画は、当店のホームページ及びその他の広告物に掲載させて頂くことをご了承の上ご応募下さい。</a:t>
            </a:r>
          </a:p>
          <a:p>
            <a:r>
              <a:rPr lang="ja-JP" altLang="en-US" sz="1200" dirty="0"/>
              <a:t>□∞∞─∞∞─∞∞─∞∞─∞∞─∞─∞∞─∞∞─∞∞─∞∞─∞∞─∞∞─∞∞─∞∞─∞∞─∞∞─∞∞□</a:t>
            </a:r>
          </a:p>
        </p:txBody>
      </p:sp>
    </p:spTree>
    <p:extLst>
      <p:ext uri="{BB962C8B-B14F-4D97-AF65-F5344CB8AC3E}">
        <p14:creationId xmlns:p14="http://schemas.microsoft.com/office/powerpoint/2010/main" val="266608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3DB1581-8558-4116-B4F1-888FD35A9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936"/>
            <a:ext cx="6858000" cy="6858000"/>
          </a:xfrm>
          <a:prstGeom prst="rect">
            <a:avLst/>
          </a:prstGeom>
        </p:spPr>
      </p:pic>
      <p:sp>
        <p:nvSpPr>
          <p:cNvPr id="5" name="テキスト ボックス 4">
            <a:extLst>
              <a:ext uri="{FF2B5EF4-FFF2-40B4-BE49-F238E27FC236}">
                <a16:creationId xmlns:a16="http://schemas.microsoft.com/office/drawing/2014/main" id="{E79CD093-99D1-4EC1-9C5A-8456CA95D978}"/>
              </a:ext>
            </a:extLst>
          </p:cNvPr>
          <p:cNvSpPr txBox="1"/>
          <p:nvPr/>
        </p:nvSpPr>
        <p:spPr>
          <a:xfrm>
            <a:off x="195072" y="169271"/>
            <a:ext cx="1389888" cy="923330"/>
          </a:xfrm>
          <a:prstGeom prst="rect">
            <a:avLst/>
          </a:prstGeom>
          <a:noFill/>
        </p:spPr>
        <p:txBody>
          <a:bodyPr wrap="square" rtlCol="0">
            <a:spAutoFit/>
          </a:bodyPr>
          <a:lstStyle/>
          <a:p>
            <a:endParaRPr lang="ja-JP" altLang="en-US" sz="1800" dirty="0"/>
          </a:p>
          <a:p>
            <a:r>
              <a:rPr lang="ja-JP" altLang="en-US" sz="1800" b="1" dirty="0"/>
              <a:t>【特典】</a:t>
            </a:r>
          </a:p>
          <a:p>
            <a:endParaRPr kumimoji="1" lang="ja-JP" altLang="en-US" dirty="0"/>
          </a:p>
        </p:txBody>
      </p:sp>
      <p:sp>
        <p:nvSpPr>
          <p:cNvPr id="2" name="テキスト ボックス 1">
            <a:extLst>
              <a:ext uri="{FF2B5EF4-FFF2-40B4-BE49-F238E27FC236}">
                <a16:creationId xmlns:a16="http://schemas.microsoft.com/office/drawing/2014/main" id="{18396B43-4C99-40EC-B029-A29BA2B64249}"/>
              </a:ext>
            </a:extLst>
          </p:cNvPr>
          <p:cNvSpPr txBox="1"/>
          <p:nvPr/>
        </p:nvSpPr>
        <p:spPr>
          <a:xfrm>
            <a:off x="5303520" y="7719768"/>
            <a:ext cx="1415772" cy="461665"/>
          </a:xfrm>
          <a:prstGeom prst="rect">
            <a:avLst/>
          </a:prstGeom>
          <a:noFill/>
        </p:spPr>
        <p:txBody>
          <a:bodyPr wrap="none" rtlCol="0">
            <a:spAutoFit/>
          </a:bodyPr>
          <a:lstStyle/>
          <a:p>
            <a:r>
              <a:rPr lang="en-US" altLang="ja-JP" sz="1200" dirty="0"/>
              <a:t>※</a:t>
            </a:r>
            <a:r>
              <a:rPr lang="ja-JP" altLang="en-US" sz="1200" dirty="0"/>
              <a:t>素材：段ボール</a:t>
            </a:r>
          </a:p>
          <a:p>
            <a:endParaRPr kumimoji="1" lang="ja-JP" altLang="en-US" sz="1200" dirty="0"/>
          </a:p>
        </p:txBody>
      </p:sp>
    </p:spTree>
    <p:extLst>
      <p:ext uri="{BB962C8B-B14F-4D97-AF65-F5344CB8AC3E}">
        <p14:creationId xmlns:p14="http://schemas.microsoft.com/office/powerpoint/2010/main" val="189065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43E6791-B008-4404-B272-0A16E4C66774}"/>
              </a:ext>
            </a:extLst>
          </p:cNvPr>
          <p:cNvSpPr txBox="1"/>
          <p:nvPr/>
        </p:nvSpPr>
        <p:spPr>
          <a:xfrm>
            <a:off x="168183" y="885006"/>
            <a:ext cx="6801862" cy="4708981"/>
          </a:xfrm>
          <a:prstGeom prst="rect">
            <a:avLst/>
          </a:prstGeom>
          <a:noFill/>
        </p:spPr>
        <p:txBody>
          <a:bodyPr wrap="none" rtlCol="0">
            <a:spAutoFit/>
          </a:bodyPr>
          <a:lstStyle/>
          <a:p>
            <a:r>
              <a:rPr lang="ja-JP" altLang="en-US" sz="1200" b="1" i="0" dirty="0">
                <a:effectLst/>
                <a:latin typeface="メイリオ" panose="020B0604030504040204" pitchFamily="50" charset="-128"/>
                <a:ea typeface="メイリオ" panose="020B0604030504040204" pitchFamily="50" charset="-128"/>
              </a:rPr>
              <a:t>■商品特徴■</a:t>
            </a:r>
            <a:br>
              <a:rPr lang="ja-JP" altLang="en-US" sz="1200" dirty="0"/>
            </a:br>
            <a:r>
              <a:rPr lang="ja-JP" altLang="en-US" sz="1200" b="0" i="0" dirty="0">
                <a:solidFill>
                  <a:srgbClr val="333333"/>
                </a:solidFill>
                <a:effectLst/>
                <a:latin typeface="メイリオ" panose="020B0604030504040204" pitchFamily="50" charset="-128"/>
                <a:ea typeface="メイリオ" panose="020B0604030504040204" pitchFamily="50" charset="-128"/>
              </a:rPr>
              <a:t>創業</a:t>
            </a:r>
            <a:r>
              <a:rPr lang="en-US" altLang="ja-JP" sz="1200" b="0" i="0" dirty="0">
                <a:solidFill>
                  <a:srgbClr val="333333"/>
                </a:solidFill>
                <a:effectLst/>
                <a:latin typeface="メイリオ" panose="020B0604030504040204" pitchFamily="50" charset="-128"/>
                <a:ea typeface="メイリオ" panose="020B0604030504040204" pitchFamily="50" charset="-128"/>
              </a:rPr>
              <a:t>67</a:t>
            </a:r>
            <a:r>
              <a:rPr lang="ja-JP" altLang="en-US" sz="1200" b="0" i="0" dirty="0">
                <a:solidFill>
                  <a:srgbClr val="333333"/>
                </a:solidFill>
                <a:effectLst/>
                <a:latin typeface="メイリオ" panose="020B0604030504040204" pitchFamily="50" charset="-128"/>
                <a:ea typeface="メイリオ" panose="020B0604030504040204" pitchFamily="50" charset="-128"/>
              </a:rPr>
              <a:t>年老舗のダンボールメーカー「豊栄産業株式会社」のネコをこよなく 愛する設計士が</a:t>
            </a:r>
            <a:endParaRPr lang="en-US" altLang="ja-JP" sz="1200" b="0" i="0" dirty="0">
              <a:solidFill>
                <a:srgbClr val="333333"/>
              </a:solidFill>
              <a:effectLst/>
              <a:latin typeface="メイリオ" panose="020B0604030504040204" pitchFamily="50" charset="-128"/>
              <a:ea typeface="メイリオ" panose="020B0604030504040204" pitchFamily="50" charset="-128"/>
            </a:endParaRPr>
          </a:p>
          <a:p>
            <a:r>
              <a:rPr lang="ja-JP" altLang="en-US" sz="1200" b="0" i="0" dirty="0">
                <a:solidFill>
                  <a:srgbClr val="333333"/>
                </a:solidFill>
                <a:effectLst/>
                <a:latin typeface="メイリオ" panose="020B0604030504040204" pitchFamily="50" charset="-128"/>
                <a:ea typeface="メイリオ" panose="020B0604030504040204" pitchFamily="50" charset="-128"/>
              </a:rPr>
              <a:t>本気でネコのためのダンボールハウス開発しました、その名も「ネコ神社ハウス」。 </a:t>
            </a:r>
            <a:endParaRPr lang="en-US" altLang="ja-JP" sz="1200" b="0" i="0" dirty="0">
              <a:solidFill>
                <a:srgbClr val="333333"/>
              </a:solidFill>
              <a:effectLst/>
              <a:latin typeface="メイリオ" panose="020B0604030504040204" pitchFamily="50" charset="-128"/>
              <a:ea typeface="メイリオ" panose="020B0604030504040204" pitchFamily="50" charset="-128"/>
            </a:endParaRPr>
          </a:p>
          <a:p>
            <a:endParaRPr lang="en-US" altLang="ja-JP" sz="1200" b="0" i="0" dirty="0">
              <a:solidFill>
                <a:srgbClr val="333333"/>
              </a:solidFill>
              <a:effectLst/>
              <a:latin typeface="メイリオ" panose="020B0604030504040204" pitchFamily="50" charset="-128"/>
              <a:ea typeface="メイリオ" panose="020B0604030504040204" pitchFamily="50" charset="-128"/>
            </a:endParaRPr>
          </a:p>
          <a:p>
            <a:r>
              <a:rPr lang="ja-JP" altLang="en-US" sz="1200" b="0" i="0" dirty="0">
                <a:solidFill>
                  <a:srgbClr val="333333"/>
                </a:solidFill>
                <a:effectLst/>
                <a:latin typeface="メイリオ" panose="020B0604030504040204" pitchFamily="50" charset="-128"/>
                <a:ea typeface="メイリオ" panose="020B0604030504040204" pitchFamily="50" charset="-128"/>
              </a:rPr>
              <a:t>ネコの下僕にはたまらない、お家の愛ネコが猫神様や招き猫になり、毎日拝むことができます。</a:t>
            </a:r>
            <a:endParaRPr lang="en-US" altLang="ja-JP" sz="1200" b="0" i="0" dirty="0">
              <a:solidFill>
                <a:srgbClr val="333333"/>
              </a:solidFill>
              <a:effectLst/>
              <a:latin typeface="メイリオ" panose="020B0604030504040204" pitchFamily="50" charset="-128"/>
              <a:ea typeface="メイリオ" panose="020B0604030504040204" pitchFamily="50" charset="-128"/>
            </a:endParaRPr>
          </a:p>
          <a:p>
            <a:r>
              <a:rPr lang="ja-JP" altLang="en-US" sz="1200" b="0" i="0" dirty="0">
                <a:solidFill>
                  <a:srgbClr val="333333"/>
                </a:solidFill>
                <a:effectLst/>
                <a:latin typeface="メイリオ" panose="020B0604030504040204" pitchFamily="50" charset="-128"/>
                <a:ea typeface="メイリオ" panose="020B0604030504040204" pitchFamily="50" charset="-128"/>
              </a:rPr>
              <a:t>商品の収益の一部は、保護猫カフェを運営する「ネコリパブリック」 へ寄付されます。</a:t>
            </a:r>
            <a:endParaRPr lang="en-US" altLang="ja-JP" sz="1200" b="0" i="0" dirty="0">
              <a:solidFill>
                <a:srgbClr val="333333"/>
              </a:solidFill>
              <a:effectLst/>
              <a:latin typeface="メイリオ" panose="020B0604030504040204" pitchFamily="50" charset="-128"/>
              <a:ea typeface="メイリオ" panose="020B0604030504040204" pitchFamily="50" charset="-128"/>
            </a:endParaRPr>
          </a:p>
          <a:p>
            <a:br>
              <a:rPr lang="ja-JP" altLang="en-US" sz="1200" dirty="0"/>
            </a:br>
            <a:r>
              <a:rPr lang="ja-JP" altLang="en-US" sz="1200" b="0" i="0" dirty="0">
                <a:solidFill>
                  <a:srgbClr val="333333"/>
                </a:solidFill>
                <a:effectLst/>
                <a:latin typeface="メイリオ" panose="020B0604030504040204" pitchFamily="50" charset="-128"/>
                <a:ea typeface="メイリオ" panose="020B0604030504040204" pitchFamily="50" charset="-128"/>
              </a:rPr>
              <a:t>ネコを愛する人々とともに、幸せなネコを増やしたいという想いでクラウドファン ディングに</a:t>
            </a:r>
            <a:endParaRPr lang="en-US" altLang="ja-JP" sz="1200" b="0" i="0" dirty="0">
              <a:solidFill>
                <a:srgbClr val="333333"/>
              </a:solidFill>
              <a:effectLst/>
              <a:latin typeface="メイリオ" panose="020B0604030504040204" pitchFamily="50" charset="-128"/>
              <a:ea typeface="メイリオ" panose="020B0604030504040204" pitchFamily="50" charset="-128"/>
            </a:endParaRPr>
          </a:p>
          <a:p>
            <a:r>
              <a:rPr lang="ja-JP" altLang="en-US" sz="1200" b="0" i="0" dirty="0">
                <a:solidFill>
                  <a:srgbClr val="333333"/>
                </a:solidFill>
                <a:effectLst/>
                <a:latin typeface="メイリオ" panose="020B0604030504040204" pitchFamily="50" charset="-128"/>
                <a:ea typeface="メイリオ" panose="020B0604030504040204" pitchFamily="50" charset="-128"/>
              </a:rPr>
              <a:t>商品化にチャレンジして成功しました。</a:t>
            </a:r>
            <a:br>
              <a:rPr lang="ja-JP" altLang="en-US" sz="1200" dirty="0"/>
            </a:br>
            <a:r>
              <a:rPr lang="ja-JP" altLang="en-US" sz="1200" b="0" i="0" dirty="0">
                <a:solidFill>
                  <a:srgbClr val="333333"/>
                </a:solidFill>
                <a:effectLst/>
                <a:latin typeface="メイリオ" panose="020B0604030504040204" pitchFamily="50" charset="-128"/>
                <a:ea typeface="メイリオ" panose="020B0604030504040204" pitchFamily="50" charset="-128"/>
              </a:rPr>
              <a:t>ネコ神社ハウスを購入することがネコ助けにつながるプロジェクトです。</a:t>
            </a:r>
            <a:br>
              <a:rPr lang="ja-JP" altLang="en-US" sz="1200" dirty="0"/>
            </a:br>
            <a:br>
              <a:rPr lang="ja-JP" altLang="en-US" sz="1200" dirty="0"/>
            </a:br>
            <a:r>
              <a:rPr lang="ja-JP" altLang="en-US" sz="1200" b="1" i="0" dirty="0">
                <a:effectLst/>
                <a:latin typeface="メイリオ" panose="020B0604030504040204" pitchFamily="50" charset="-128"/>
                <a:ea typeface="メイリオ" panose="020B0604030504040204" pitchFamily="50" charset="-128"/>
              </a:rPr>
              <a:t>■素材■</a:t>
            </a:r>
            <a:br>
              <a:rPr lang="ja-JP" altLang="en-US" sz="1200" dirty="0"/>
            </a:br>
            <a:r>
              <a:rPr lang="ja-JP" altLang="en-US" sz="1200" b="0" i="0" dirty="0">
                <a:effectLst/>
                <a:latin typeface="メイリオ" panose="020B0604030504040204" pitchFamily="50" charset="-128"/>
                <a:ea typeface="メイリオ" panose="020B0604030504040204" pitchFamily="50" charset="-128"/>
              </a:rPr>
              <a:t>段ボール </a:t>
            </a:r>
            <a:r>
              <a:rPr lang="en-US" altLang="ja-JP" sz="1200" b="0" i="0" dirty="0">
                <a:effectLst/>
                <a:latin typeface="メイリオ" panose="020B0604030504040204" pitchFamily="50" charset="-128"/>
                <a:ea typeface="メイリオ" panose="020B0604030504040204" pitchFamily="50" charset="-128"/>
              </a:rPr>
              <a:t>※</a:t>
            </a:r>
            <a:r>
              <a:rPr lang="ja-JP" altLang="en-US" sz="1200" b="0" i="0" dirty="0">
                <a:effectLst/>
                <a:latin typeface="メイリオ" panose="020B0604030504040204" pitchFamily="50" charset="-128"/>
                <a:ea typeface="メイリオ" panose="020B0604030504040204" pitchFamily="50" charset="-128"/>
              </a:rPr>
              <a:t>日本製</a:t>
            </a:r>
            <a:br>
              <a:rPr lang="ja-JP" altLang="en-US" sz="1200" dirty="0"/>
            </a:br>
            <a:br>
              <a:rPr lang="ja-JP" altLang="en-US" sz="1200" dirty="0"/>
            </a:br>
            <a:r>
              <a:rPr lang="ja-JP" altLang="en-US" sz="1200" b="1" i="0" dirty="0">
                <a:effectLst/>
                <a:latin typeface="メイリオ" panose="020B0604030504040204" pitchFamily="50" charset="-128"/>
                <a:ea typeface="メイリオ" panose="020B0604030504040204" pitchFamily="50" charset="-128"/>
              </a:rPr>
              <a:t>■組み立て時間■</a:t>
            </a:r>
            <a:br>
              <a:rPr lang="ja-JP" altLang="en-US" sz="1200" dirty="0"/>
            </a:br>
            <a:r>
              <a:rPr lang="ja-JP" altLang="en-US" sz="1200" b="0" i="0" dirty="0">
                <a:effectLst/>
                <a:latin typeface="メイリオ" panose="020B0604030504040204" pitchFamily="50" charset="-128"/>
                <a:ea typeface="メイリオ" panose="020B0604030504040204" pitchFamily="50" charset="-128"/>
              </a:rPr>
              <a:t>約</a:t>
            </a:r>
            <a:r>
              <a:rPr lang="en-US" altLang="ja-JP" sz="1200" b="0" i="0" dirty="0">
                <a:effectLst/>
                <a:latin typeface="メイリオ" panose="020B0604030504040204" pitchFamily="50" charset="-128"/>
                <a:ea typeface="メイリオ" panose="020B0604030504040204" pitchFamily="50" charset="-128"/>
              </a:rPr>
              <a:t>30</a:t>
            </a:r>
            <a:r>
              <a:rPr lang="ja-JP" altLang="en-US" sz="1200" b="0" i="0" dirty="0">
                <a:effectLst/>
                <a:latin typeface="メイリオ" panose="020B0604030504040204" pitchFamily="50" charset="-128"/>
                <a:ea typeface="メイリオ" panose="020B0604030504040204" pitchFamily="50" charset="-128"/>
              </a:rPr>
              <a:t>分</a:t>
            </a:r>
            <a:br>
              <a:rPr lang="ja-JP" altLang="en-US" sz="1200" b="0" i="0" dirty="0">
                <a:effectLst/>
                <a:latin typeface="メイリオ" panose="020B0604030504040204" pitchFamily="50" charset="-128"/>
                <a:ea typeface="メイリオ" panose="020B0604030504040204" pitchFamily="50" charset="-128"/>
              </a:rPr>
            </a:br>
            <a:br>
              <a:rPr lang="ja-JP" altLang="en-US" sz="1200" dirty="0"/>
            </a:br>
            <a:r>
              <a:rPr lang="ja-JP" altLang="en-US" sz="1200" b="1" i="0" dirty="0">
                <a:effectLst/>
                <a:latin typeface="メイリオ" panose="020B0604030504040204" pitchFamily="50" charset="-128"/>
                <a:ea typeface="メイリオ" panose="020B0604030504040204" pitchFamily="50" charset="-128"/>
              </a:rPr>
              <a:t>■サイズ■</a:t>
            </a:r>
            <a:br>
              <a:rPr lang="ja-JP" altLang="en-US" sz="1200" dirty="0"/>
            </a:br>
            <a:r>
              <a:rPr lang="en-US" altLang="ja-JP" sz="1200" b="1" i="0" dirty="0">
                <a:effectLst/>
                <a:latin typeface="メイリオ" panose="020B0604030504040204" pitchFamily="50" charset="-128"/>
                <a:ea typeface="メイリオ" panose="020B0604030504040204" pitchFamily="50" charset="-128"/>
              </a:rPr>
              <a:t>【</a:t>
            </a:r>
            <a:r>
              <a:rPr lang="ja-JP" altLang="en-US" sz="1200" b="1" i="0" dirty="0">
                <a:effectLst/>
                <a:latin typeface="メイリオ" panose="020B0604030504040204" pitchFamily="50" charset="-128"/>
                <a:ea typeface="メイリオ" panose="020B0604030504040204" pitchFamily="50" charset="-128"/>
              </a:rPr>
              <a:t>組み立て後</a:t>
            </a:r>
            <a:r>
              <a:rPr lang="en-US" altLang="ja-JP" sz="1200" b="1" i="0" dirty="0">
                <a:effectLst/>
                <a:latin typeface="メイリオ" panose="020B0604030504040204" pitchFamily="50" charset="-128"/>
                <a:ea typeface="メイリオ" panose="020B0604030504040204" pitchFamily="50" charset="-128"/>
              </a:rPr>
              <a:t>】</a:t>
            </a:r>
            <a:br>
              <a:rPr lang="ja-JP" altLang="en-US" sz="1200" b="0" i="0" dirty="0">
                <a:effectLst/>
                <a:latin typeface="メイリオ" panose="020B0604030504040204" pitchFamily="50" charset="-128"/>
                <a:ea typeface="メイリオ" panose="020B0604030504040204" pitchFamily="50" charset="-128"/>
              </a:rPr>
            </a:br>
            <a:r>
              <a:rPr lang="en-US" altLang="ja-JP" sz="1200" b="0" i="0" dirty="0">
                <a:effectLst/>
                <a:latin typeface="メイリオ" panose="020B0604030504040204" pitchFamily="50" charset="-128"/>
                <a:ea typeface="メイリオ" panose="020B0604030504040204" pitchFamily="50" charset="-128"/>
              </a:rPr>
              <a:t>W64×H58×D48cm</a:t>
            </a:r>
            <a:br>
              <a:rPr lang="ja-JP" altLang="en-US" sz="1200" dirty="0"/>
            </a:br>
            <a:br>
              <a:rPr lang="ja-JP" altLang="en-US" sz="1200" dirty="0"/>
            </a:br>
            <a:r>
              <a:rPr lang="ja-JP" altLang="en-US" sz="1200" b="1" i="0" dirty="0">
                <a:effectLst/>
                <a:latin typeface="メイリオ" panose="020B0604030504040204" pitchFamily="50" charset="-128"/>
                <a:ea typeface="メイリオ" panose="020B0604030504040204" pitchFamily="50" charset="-128"/>
              </a:rPr>
              <a:t>■注意事項■</a:t>
            </a:r>
            <a:br>
              <a:rPr lang="ja-JP" altLang="en-US" sz="1200" dirty="0"/>
            </a:br>
            <a:r>
              <a:rPr lang="en-US" altLang="ja-JP" sz="1200" b="0" i="0" dirty="0">
                <a:effectLst/>
                <a:latin typeface="メイリオ" panose="020B0604030504040204" pitchFamily="50" charset="-128"/>
                <a:ea typeface="メイリオ" panose="020B0604030504040204" pitchFamily="50" charset="-128"/>
              </a:rPr>
              <a:t>※</a:t>
            </a:r>
            <a:r>
              <a:rPr lang="ja-JP" altLang="en-US" sz="1200" b="0" i="0" dirty="0">
                <a:effectLst/>
                <a:latin typeface="メイリオ" panose="020B0604030504040204" pitchFamily="50" charset="-128"/>
                <a:ea typeface="メイリオ" panose="020B0604030504040204" pitchFamily="50" charset="-128"/>
              </a:rPr>
              <a:t>ネコ神社ハウス単品販売です。屏風、門松、爪研ぎ、ネコ及び衣装は付きません。</a:t>
            </a:r>
            <a:br>
              <a:rPr lang="ja-JP" altLang="en-US" sz="1200" b="0" i="0" dirty="0">
                <a:effectLst/>
                <a:latin typeface="メイリオ" panose="020B0604030504040204" pitchFamily="50" charset="-128"/>
                <a:ea typeface="メイリオ" panose="020B0604030504040204" pitchFamily="50" charset="-128"/>
              </a:rPr>
            </a:br>
            <a:r>
              <a:rPr lang="ja-JP" altLang="en-US" sz="1200" b="0" i="0" dirty="0">
                <a:effectLst/>
                <a:latin typeface="メイリオ" panose="020B0604030504040204" pitchFamily="50" charset="-128"/>
                <a:ea typeface="メイリオ" panose="020B0604030504040204" pitchFamily="50" charset="-128"/>
              </a:rPr>
              <a:t>組み立ての際、手を切らないよう手袋をはめて下さい。モニターの発色の具合によって</a:t>
            </a:r>
            <a:endParaRPr lang="en-US" altLang="ja-JP" sz="1200" b="0" i="0" dirty="0">
              <a:effectLst/>
              <a:latin typeface="メイリオ" panose="020B0604030504040204" pitchFamily="50" charset="-128"/>
              <a:ea typeface="メイリオ" panose="020B0604030504040204" pitchFamily="50" charset="-128"/>
            </a:endParaRPr>
          </a:p>
          <a:p>
            <a:r>
              <a:rPr lang="ja-JP" altLang="en-US" sz="1200" b="0" i="0" dirty="0">
                <a:effectLst/>
                <a:latin typeface="メイリオ" panose="020B0604030504040204" pitchFamily="50" charset="-128"/>
                <a:ea typeface="メイリオ" panose="020B0604030504040204" pitchFamily="50" charset="-128"/>
              </a:rPr>
              <a:t>実際のものと色が異なる場合があります。</a:t>
            </a:r>
            <a:endParaRPr kumimoji="1" lang="ja-JP" altLang="en-US" sz="1200" dirty="0"/>
          </a:p>
        </p:txBody>
      </p:sp>
      <p:sp>
        <p:nvSpPr>
          <p:cNvPr id="3" name="テキスト ボックス 2">
            <a:extLst>
              <a:ext uri="{FF2B5EF4-FFF2-40B4-BE49-F238E27FC236}">
                <a16:creationId xmlns:a16="http://schemas.microsoft.com/office/drawing/2014/main" id="{2BD626B6-5A5F-48F8-8F36-DC48DD98E4BE}"/>
              </a:ext>
            </a:extLst>
          </p:cNvPr>
          <p:cNvSpPr txBox="1"/>
          <p:nvPr/>
        </p:nvSpPr>
        <p:spPr>
          <a:xfrm>
            <a:off x="2072640" y="304800"/>
            <a:ext cx="2262158" cy="369332"/>
          </a:xfrm>
          <a:prstGeom prst="rect">
            <a:avLst/>
          </a:prstGeom>
          <a:noFill/>
        </p:spPr>
        <p:txBody>
          <a:bodyPr wrap="none" rtlCol="0">
            <a:spAutoFit/>
          </a:bodyPr>
          <a:lstStyle/>
          <a:p>
            <a:r>
              <a:rPr lang="ja-JP" altLang="en-US" sz="1800" b="1" i="0" dirty="0">
                <a:effectLst/>
                <a:latin typeface="メイリオ" panose="020B0604030504040204" pitchFamily="50" charset="-128"/>
                <a:ea typeface="メイリオ" panose="020B0604030504040204" pitchFamily="50" charset="-128"/>
              </a:rPr>
              <a:t>ネコ神社ハウス詳細</a:t>
            </a:r>
            <a:endParaRPr kumimoji="1" lang="ja-JP" altLang="en-US" dirty="0"/>
          </a:p>
        </p:txBody>
      </p:sp>
    </p:spTree>
    <p:extLst>
      <p:ext uri="{BB962C8B-B14F-4D97-AF65-F5344CB8AC3E}">
        <p14:creationId xmlns:p14="http://schemas.microsoft.com/office/powerpoint/2010/main" val="207174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B7DE782-D8D6-4BE9-80DF-43EB3D3C13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60"/>
          <a:stretch/>
        </p:blipFill>
        <p:spPr bwMode="auto">
          <a:xfrm>
            <a:off x="0" y="694944"/>
            <a:ext cx="6858000" cy="678484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614303E3-687F-40F7-9504-EB4E7306E461}"/>
              </a:ext>
            </a:extLst>
          </p:cNvPr>
          <p:cNvSpPr txBox="1"/>
          <p:nvPr/>
        </p:nvSpPr>
        <p:spPr>
          <a:xfrm>
            <a:off x="143256" y="266438"/>
            <a:ext cx="3432048" cy="369332"/>
          </a:xfrm>
          <a:prstGeom prst="rect">
            <a:avLst/>
          </a:prstGeom>
          <a:noFill/>
        </p:spPr>
        <p:txBody>
          <a:bodyPr wrap="square">
            <a:spAutoFit/>
          </a:bodyPr>
          <a:lstStyle/>
          <a:p>
            <a:r>
              <a:rPr kumimoji="1" lang="ja-JP" altLang="en-US" b="1" dirty="0"/>
              <a:t>ネコ神社とは･･･</a:t>
            </a:r>
          </a:p>
        </p:txBody>
      </p:sp>
    </p:spTree>
    <p:extLst>
      <p:ext uri="{BB962C8B-B14F-4D97-AF65-F5344CB8AC3E}">
        <p14:creationId xmlns:p14="http://schemas.microsoft.com/office/powerpoint/2010/main" val="216398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1E82829-9330-416E-8A80-009B348A5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9664"/>
            <a:ext cx="6858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AD46D78-142F-477A-A95F-19A02BE86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047" y="311751"/>
            <a:ext cx="4291586" cy="46869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DE3DC20-D731-443E-8F7B-CC37E9A12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46" y="4998720"/>
            <a:ext cx="4291586" cy="391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64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0F023A4-7A2E-4A2D-83F8-0D54B2873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04" y="0"/>
            <a:ext cx="6336792" cy="51457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47A6023-153A-4092-87DC-B762CC818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04" y="5145710"/>
            <a:ext cx="6336792" cy="402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6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FC542E3-E004-46C2-AA9A-FA2FFADAE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46704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B46E7D79-6308-4293-A5FC-1DBB0BEF5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9196"/>
            <a:ext cx="6858000" cy="451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00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13BB2FB-773D-4210-B5BF-296A7C586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4384"/>
            <a:ext cx="6035040" cy="52974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4344BC2-0579-49B9-96BD-5CE03C551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72" y="5175504"/>
            <a:ext cx="6035040" cy="395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51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D6F3356B-D92A-4B49-A203-FEDB0A2D7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6858000"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9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7CC900A-9C00-4239-8B0B-CB6E458C4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2" y="0"/>
            <a:ext cx="4925915" cy="519957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E86B6E10-0520-4198-893F-F27E08FBA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64" y="5223961"/>
            <a:ext cx="4925915" cy="394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7318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1179</Words>
  <Application>Microsoft Office PowerPoint</Application>
  <PresentationFormat>画面に合わせる (4:3)</PresentationFormat>
  <Paragraphs>72</Paragraphs>
  <Slides>14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徹 谷口</dc:creator>
  <cp:lastModifiedBy>徹 谷口</cp:lastModifiedBy>
  <cp:revision>6</cp:revision>
  <dcterms:created xsi:type="dcterms:W3CDTF">2020-12-18T07:54:46Z</dcterms:created>
  <dcterms:modified xsi:type="dcterms:W3CDTF">2020-12-18T08:26:56Z</dcterms:modified>
</cp:coreProperties>
</file>