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9" userDrawn="1">
          <p15:clr>
            <a:srgbClr val="A4A3A4"/>
          </p15:clr>
        </p15:guide>
        <p15:guide id="2" pos="4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A8E9"/>
    <a:srgbClr val="F3E029"/>
    <a:srgbClr val="FEFFFF"/>
    <a:srgbClr val="F59817"/>
    <a:srgbClr val="F1522F"/>
    <a:srgbClr val="002060"/>
    <a:srgbClr val="F15431"/>
    <a:srgbClr val="A4A3A4"/>
    <a:srgbClr val="F85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25" y="-2035"/>
      </p:cViewPr>
      <p:guideLst>
        <p:guide orient="horz" pos="4549"/>
        <p:guide pos="4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8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2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3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9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1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18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43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1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5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0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4DF9-AEA8-4E26-B7A3-73E7B8408CAB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0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FC80085-F51C-47F0-90E1-A65CA70D668D}"/>
              </a:ext>
            </a:extLst>
          </p:cNvPr>
          <p:cNvSpPr txBox="1"/>
          <p:nvPr/>
        </p:nvSpPr>
        <p:spPr>
          <a:xfrm>
            <a:off x="40481" y="510279"/>
            <a:ext cx="6741319" cy="327921"/>
          </a:xfrm>
          <a:prstGeom prst="rect">
            <a:avLst/>
          </a:prstGeom>
          <a:solidFill>
            <a:srgbClr val="F3E029"/>
          </a:solidFill>
        </p:spPr>
        <p:txBody>
          <a:bodyPr wrap="square">
            <a:noAutofit/>
          </a:bodyPr>
          <a:lstStyle/>
          <a:p>
            <a:pPr algn="ctr"/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B5E31BC-6FBC-4551-A192-49C0F2326980}"/>
              </a:ext>
            </a:extLst>
          </p:cNvPr>
          <p:cNvSpPr/>
          <p:nvPr/>
        </p:nvSpPr>
        <p:spPr>
          <a:xfrm>
            <a:off x="58103" y="499500"/>
            <a:ext cx="6734015" cy="2224649"/>
          </a:xfrm>
          <a:prstGeom prst="rect">
            <a:avLst/>
          </a:prstGeom>
          <a:noFill/>
          <a:ln w="25400">
            <a:solidFill>
              <a:srgbClr val="F3E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6FF39C-16CD-4803-BCFF-C0D699515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" y="143582"/>
            <a:ext cx="3549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NEWS 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RELEASE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書籍のご案内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A566BB4-FF34-4C9C-A7A9-5C15715D87CE}"/>
              </a:ext>
            </a:extLst>
          </p:cNvPr>
          <p:cNvSpPr/>
          <p:nvPr/>
        </p:nvSpPr>
        <p:spPr>
          <a:xfrm>
            <a:off x="58103" y="4608157"/>
            <a:ext cx="6741794" cy="5249579"/>
          </a:xfrm>
          <a:prstGeom prst="rect">
            <a:avLst/>
          </a:prstGeom>
          <a:noFill/>
          <a:ln w="25400">
            <a:solidFill>
              <a:srgbClr val="F3E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ja-JP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CDA49A-8FFF-4325-ABBF-00E9B55CD69A}"/>
              </a:ext>
            </a:extLst>
          </p:cNvPr>
          <p:cNvSpPr txBox="1"/>
          <p:nvPr/>
        </p:nvSpPr>
        <p:spPr>
          <a:xfrm>
            <a:off x="798" y="-35333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報道関係各位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5062A1-3E98-4184-98F6-41200D10167F}"/>
              </a:ext>
            </a:extLst>
          </p:cNvPr>
          <p:cNvSpPr/>
          <p:nvPr/>
        </p:nvSpPr>
        <p:spPr>
          <a:xfrm>
            <a:off x="40481" y="7647271"/>
            <a:ext cx="256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著者プロフィ</a:t>
            </a:r>
            <a:r>
              <a:rPr kumimoji="1" lang="en-US" altLang="ja-JP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</a:t>
            </a:r>
            <a:r>
              <a:rPr kumimoji="1" lang="ja-JP" altLang="en-US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</a:t>
            </a:r>
            <a:r>
              <a:rPr kumimoji="1" lang="en-US" altLang="ja-JP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3D2E73-022F-4F9E-9760-9EEAF7A73F91}"/>
              </a:ext>
            </a:extLst>
          </p:cNvPr>
          <p:cNvSpPr/>
          <p:nvPr/>
        </p:nvSpPr>
        <p:spPr>
          <a:xfrm>
            <a:off x="58103" y="5650449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目次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DC4D1B-43CB-43CA-8AFC-0BCBAA2968DF}"/>
              </a:ext>
            </a:extLst>
          </p:cNvPr>
          <p:cNvSpPr/>
          <p:nvPr/>
        </p:nvSpPr>
        <p:spPr>
          <a:xfrm>
            <a:off x="5329464" y="-28285"/>
            <a:ext cx="1537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2021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年７月２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1FC278-D445-4D80-AAA4-248441870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" y="767652"/>
            <a:ext cx="71628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lnSpc>
                <a:spcPts val="4900"/>
              </a:lnSpc>
            </a:pPr>
            <a:r>
              <a:rPr lang="ja-JP" altLang="en-US" sz="2800" b="1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en-US" altLang="ja-JP" sz="36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36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デブ味覚</a:t>
            </a:r>
            <a:r>
              <a:rPr lang="en-US" altLang="ja-JP" sz="36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28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リセットで</a:t>
            </a:r>
            <a:r>
              <a:rPr lang="en-US" altLang="ja-JP" sz="28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8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日で－</a:t>
            </a:r>
            <a:r>
              <a:rPr lang="en-US" altLang="ja-JP" sz="28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3kg</a:t>
            </a:r>
            <a:r>
              <a:rPr lang="ja-JP" altLang="en-US" sz="28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</a:p>
          <a:p>
            <a:pPr algn="ctr">
              <a:lnSpc>
                <a:spcPts val="4900"/>
              </a:lnSpc>
            </a:pPr>
            <a:r>
              <a:rPr lang="ja-JP" altLang="en-US" sz="4800" b="1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レモン水 </a:t>
            </a:r>
            <a:endParaRPr lang="en-US" altLang="ja-JP" sz="4800" b="1" i="0" dirty="0">
              <a:solidFill>
                <a:srgbClr val="0F111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900"/>
              </a:lnSpc>
            </a:pPr>
            <a:r>
              <a:rPr lang="ja-JP" altLang="en-US" sz="4800" b="1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うがいダイエット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20BFD1-A60D-4A84-8FB1-619B8C4F7B8D}"/>
              </a:ext>
            </a:extLst>
          </p:cNvPr>
          <p:cNvSpPr/>
          <p:nvPr/>
        </p:nvSpPr>
        <p:spPr>
          <a:xfrm>
            <a:off x="5819119" y="2290044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日発刊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3E1E075-957A-4465-9055-E915F913EA4C}"/>
              </a:ext>
            </a:extLst>
          </p:cNvPr>
          <p:cNvSpPr/>
          <p:nvPr/>
        </p:nvSpPr>
        <p:spPr>
          <a:xfrm>
            <a:off x="2959" y="2759479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kern="100" spc="-4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株式会社あさ出版（代表取締役：佐藤和夫、所在地：東京都豊島区）は、</a:t>
            </a:r>
            <a:r>
              <a:rPr lang="zh-TW" altLang="en-US" sz="1200" b="1" i="0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宮本</a:t>
            </a:r>
            <a:r>
              <a:rPr lang="ja-JP" altLang="en-US" sz="1200" b="1" i="0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zh-TW" altLang="en-US" sz="1200" b="1" i="0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日出 著</a:t>
            </a:r>
            <a:r>
              <a:rPr lang="ja-JP" altLang="ja-JP" sz="1200" b="1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2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レモン水 うがいダイエット</a:t>
            </a:r>
            <a:r>
              <a:rPr lang="ja-JP" altLang="ja-JP" sz="1200" b="1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』</a:t>
            </a:r>
            <a:r>
              <a:rPr lang="ja-JP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</a:t>
            </a:r>
            <a:r>
              <a:rPr lang="en-US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2021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11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日（日）</a:t>
            </a:r>
            <a:r>
              <a:rPr lang="ja-JP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に刊行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いたし</a:t>
            </a:r>
            <a:r>
              <a:rPr lang="ja-JP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した</a:t>
            </a:r>
            <a:r>
              <a:rPr lang="ja-JP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5E56413-0C76-4D7F-8A3C-D4CB174455EC}"/>
              </a:ext>
            </a:extLst>
          </p:cNvPr>
          <p:cNvSpPr/>
          <p:nvPr/>
        </p:nvSpPr>
        <p:spPr>
          <a:xfrm>
            <a:off x="6208" y="3557187"/>
            <a:ext cx="6826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巷では糖質制限ダイエットが人気だが、モチベーションが上がらない・続かない・リバウンドするといったデメリットが多い。そこで本書では、レモンの苦味で「舌」の味蕾細胞を活性化させることで、食事制限をしなくても自然とやせるダイエット方法を公開。さらに、「ダイエット」の効果を高める毎日の習慣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、やせるための体重日記・うがいチェックシートの書き方もご紹介。夏を前に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健康的に痩せたい人に必読の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冊です。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657363-9F6D-4B1D-8BB6-2B6B0B21CE04}"/>
              </a:ext>
            </a:extLst>
          </p:cNvPr>
          <p:cNvSpPr txBox="1"/>
          <p:nvPr/>
        </p:nvSpPr>
        <p:spPr>
          <a:xfrm>
            <a:off x="115251" y="5960462"/>
            <a:ext cx="5853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第１章　うがいをするだけでみるみるやせる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「レモンうがいダイエット」の秘密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800" b="1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章　「レモン水うがいダイエット」の効果を</a:t>
            </a: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 さらに高める毎日の習慣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章　「レモンうがい」でもっと美しくなる！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章　</a:t>
            </a:r>
            <a:r>
              <a:rPr lang="ja-JP" altLang="en-US" sz="1200" b="1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「うがい」でもっと健康になる！</a:t>
            </a:r>
            <a:endParaRPr lang="en-US" altLang="ja-JP" sz="1200" b="1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17C5F71-907C-467C-BA17-46174DBE7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79" y="216375"/>
            <a:ext cx="1342467" cy="241224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9343E67A-D99B-4CA9-95E0-BE2AD094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3" y="4590946"/>
            <a:ext cx="439382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タイトル：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デブ味覚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リセットで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日で－３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kg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1100" b="1" i="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レモン水うがいダイエット</a:t>
            </a:r>
            <a:r>
              <a:rPr kumimoji="0" lang="ja-JP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　</a:t>
            </a:r>
            <a:endParaRPr lang="en-US" altLang="ja-JP" sz="3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  <a:p>
            <a:endParaRPr kumimoji="0" lang="en-US" altLang="ja-JP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  <a:p>
            <a:endParaRPr kumimoji="0" lang="en-US" altLang="ja-JP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ページ数：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160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ページ　 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　　　　　</a:t>
            </a: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著者：</a:t>
            </a:r>
            <a:r>
              <a:rPr lang="zh-TW" altLang="en-US" sz="1100" i="0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宮本日出 </a:t>
            </a:r>
            <a:endParaRPr kumimoji="0" lang="ja-JP" altLang="en-US" sz="11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価格：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1,430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円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(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税込）　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　　　 </a:t>
            </a: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発売日：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2021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年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7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月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11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日</a:t>
            </a:r>
            <a:endParaRPr kumimoji="0" lang="ja-JP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en-US" altLang="ja-JP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ISBN</a:t>
            </a: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978-4-86667-285-4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1E00675-A0A1-467B-9D10-CD492943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411" y="7966670"/>
            <a:ext cx="5514253" cy="18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kumimoji="0" lang="ja-JP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  <a:p>
            <a:pPr algn="l"/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歯科医師、口腔外科評論家。</a:t>
            </a:r>
            <a:br>
              <a:rPr lang="ja-JP" altLang="en-US" sz="1050" dirty="0"/>
            </a:b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1990 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年愛知学院大学歯学部卒業後、明海大学で口腔外科最先端医療の臨床的、基礎的研究に従事し、アデレード大学（同大学の研究で歯学博士取得）アメリカ、イギリス、オランダ、ドイツ、オーストラリア、日本で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160 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編を超える医学論文を発表。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2000 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年には第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13 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回日本顎関節学会学術大会で優秀賞を受賞。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2007 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年幸町歯科口腔外科医院（埼玉県志木市）を開業。現在は、「ホンマでっか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!?TV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」（フジテレビ）、「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AWAKE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」（</a:t>
            </a:r>
            <a:r>
              <a:rPr lang="en-US" altLang="ja-JP" sz="1050" b="0" i="0" dirty="0" err="1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bayfm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）などの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TV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・ラジオ出演をはじめ、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Yahoo! 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ニュース、ダイヤモンド・オンライン、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PRESIDENT Online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、歯科医療最大級の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web 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サイト「</a:t>
            </a:r>
            <a:r>
              <a:rPr lang="en-US" altLang="ja-JP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WHITE CROSS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」などのウェブメディア、患者さんと歯科医院をつなぐ治療説明用マガジン「</a:t>
            </a:r>
            <a:r>
              <a:rPr lang="en-US" altLang="ja-JP" sz="1050" b="0" i="0" dirty="0" err="1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nico</a:t>
            </a:r>
            <a:r>
              <a:rPr lang="ja-JP" altLang="en-US" sz="105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」（クインテッセンス出版）などで情報を発信し、話題の歯科医師として幅広く活躍中。</a:t>
            </a:r>
            <a:endParaRPr kumimoji="0" lang="ja-JP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7456854-B16B-4B38-9F9B-ED2947C11046}"/>
              </a:ext>
            </a:extLst>
          </p:cNvPr>
          <p:cNvSpPr txBox="1"/>
          <p:nvPr/>
        </p:nvSpPr>
        <p:spPr>
          <a:xfrm>
            <a:off x="1012577" y="3222469"/>
            <a:ext cx="4874975" cy="307777"/>
          </a:xfrm>
          <a:prstGeom prst="rect">
            <a:avLst/>
          </a:prstGeom>
          <a:solidFill>
            <a:srgbClr val="F3E02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運動ゼロ 食事制限なし 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秒で理想の体型になる！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4C593D3-3E25-4082-8DB5-5E570BD3B032}"/>
              </a:ext>
            </a:extLst>
          </p:cNvPr>
          <p:cNvSpPr txBox="1"/>
          <p:nvPr/>
        </p:nvSpPr>
        <p:spPr>
          <a:xfrm>
            <a:off x="1531620" y="7826303"/>
            <a:ext cx="3511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宮本日出（みやもと・ひずる）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3066925-8A27-4568-BDB4-3A8E024F3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57" y="4865121"/>
            <a:ext cx="2086730" cy="30662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00580B-DDF1-4410-A2A9-61D77E6BFAE9}"/>
              </a:ext>
            </a:extLst>
          </p:cNvPr>
          <p:cNvSpPr txBox="1"/>
          <p:nvPr/>
        </p:nvSpPr>
        <p:spPr>
          <a:xfrm>
            <a:off x="792480" y="464820"/>
            <a:ext cx="565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レモンの「苦味」でムダな食欲がみるみる消える！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F6DF8B4E-B534-4452-A6A9-ED63D555B43E}"/>
              </a:ext>
            </a:extLst>
          </p:cNvPr>
          <p:cNvSpPr/>
          <p:nvPr/>
        </p:nvSpPr>
        <p:spPr>
          <a:xfrm>
            <a:off x="121920" y="1479550"/>
            <a:ext cx="1282700" cy="438150"/>
          </a:xfrm>
          <a:prstGeom prst="wedgeRoundRectCallout">
            <a:avLst>
              <a:gd name="adj1" fmla="val 43028"/>
              <a:gd name="adj2" fmla="val -9480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C6BF64B-D667-470D-A3B0-3315E6C7B53E}"/>
              </a:ext>
            </a:extLst>
          </p:cNvPr>
          <p:cNvSpPr txBox="1"/>
          <p:nvPr/>
        </p:nvSpPr>
        <p:spPr>
          <a:xfrm>
            <a:off x="0" y="1482300"/>
            <a:ext cx="1531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50" b="1" spc="-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「ホンマでっか！？</a:t>
            </a:r>
            <a:r>
              <a:rPr lang="en-US" altLang="ja-JP" sz="1050" b="1" spc="-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TV</a:t>
            </a:r>
            <a:r>
              <a:rPr lang="ja-JP" altLang="en-US" sz="1050" b="1" spc="-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050" b="1" spc="-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出演の医師が考案</a:t>
            </a:r>
          </a:p>
        </p:txBody>
      </p:sp>
      <p:pic>
        <p:nvPicPr>
          <p:cNvPr id="1026" name="Picture 2" descr="説明がありません">
            <a:extLst>
              <a:ext uri="{FF2B5EF4-FFF2-40B4-BE49-F238E27FC236}">
                <a16:creationId xmlns:a16="http://schemas.microsoft.com/office/drawing/2014/main" id="{32477B1C-1864-449B-8525-4D108C955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r="-1"/>
          <a:stretch/>
        </p:blipFill>
        <p:spPr bwMode="auto">
          <a:xfrm>
            <a:off x="144463" y="7946021"/>
            <a:ext cx="1209675" cy="18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4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>
            <a:extLst>
              <a:ext uri="{FF2B5EF4-FFF2-40B4-BE49-F238E27FC236}">
                <a16:creationId xmlns:a16="http://schemas.microsoft.com/office/drawing/2014/main" id="{7E99938B-B4B2-45DA-BF70-6122C757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" y="8546568"/>
            <a:ext cx="371608" cy="443242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5B2C21F-770D-483D-B47E-CE0EBA04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" y="7630278"/>
            <a:ext cx="371608" cy="44324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B5031D2-B795-4DC8-85F0-21D8F86F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" y="6709379"/>
            <a:ext cx="371608" cy="44324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B215B772-C6D7-4F52-8630-1FF66F06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" y="5764469"/>
            <a:ext cx="371608" cy="443242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2D644FC-D3D0-4EED-B2A1-6A9389CDFE40}"/>
              </a:ext>
            </a:extLst>
          </p:cNvPr>
          <p:cNvSpPr/>
          <p:nvPr/>
        </p:nvSpPr>
        <p:spPr>
          <a:xfrm>
            <a:off x="9134348" y="3004419"/>
            <a:ext cx="6722510" cy="27600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6B1BCA0-4CD5-457A-ABC6-E4D9E0DB3E39}"/>
              </a:ext>
            </a:extLst>
          </p:cNvPr>
          <p:cNvSpPr/>
          <p:nvPr/>
        </p:nvSpPr>
        <p:spPr>
          <a:xfrm>
            <a:off x="-1060450" y="9390181"/>
            <a:ext cx="88519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ja-JP" altLang="en-US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書評・著者</a:t>
            </a:r>
            <a:r>
              <a:rPr lang="ja-JP" altLang="ja-JP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インタビュ</a:t>
            </a:r>
            <a:r>
              <a:rPr lang="ja-JP" altLang="en-US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ー等</a:t>
            </a:r>
            <a:r>
              <a:rPr lang="ja-JP" altLang="ja-JP" sz="105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のご検討をいただければ幸いです。情報掲載、画像提供の問い合わせ</a:t>
            </a:r>
            <a:endParaRPr lang="ja-JP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algn="ctr" fontAlgn="base">
              <a:spcAft>
                <a:spcPts val="0"/>
              </a:spcAft>
            </a:pPr>
            <a:r>
              <a:rPr lang="ja-JP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古垣（フルガキ）</a:t>
            </a:r>
            <a:r>
              <a:rPr lang="en-US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TEL</a:t>
            </a:r>
            <a:r>
              <a:rPr lang="ja-JP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03-3983-3225</a:t>
            </a:r>
            <a:r>
              <a:rPr lang="ja-JP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090-4424-6911</a:t>
            </a:r>
            <a:r>
              <a:rPr lang="ja-JP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000" u="sng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furugaki@asa21.com</a:t>
            </a:r>
            <a:endParaRPr lang="ja-JP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algn="ctr" fontAlgn="base">
              <a:spcAft>
                <a:spcPts val="0"/>
              </a:spcAft>
            </a:pPr>
            <a:r>
              <a:rPr lang="ja-JP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株式会社</a:t>
            </a:r>
            <a:r>
              <a:rPr lang="ja-JP" altLang="ja-JP" sz="10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あさ</a:t>
            </a:r>
            <a:r>
              <a:rPr lang="ja-JP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出版　東京都豊島区南池袋</a:t>
            </a:r>
            <a:r>
              <a:rPr lang="en-US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2-9-9 </a:t>
            </a:r>
            <a:r>
              <a:rPr lang="ja-JP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第一池袋ホワイトビル</a:t>
            </a:r>
            <a:r>
              <a:rPr lang="en-US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lang="ja-JP" altLang="ja-JP" sz="10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階</a:t>
            </a:r>
            <a:endParaRPr lang="ja-JP" altLang="ja-JP" sz="14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30FC92D-4C75-43F8-944E-2EA66D903E9F}"/>
              </a:ext>
            </a:extLst>
          </p:cNvPr>
          <p:cNvCxnSpPr/>
          <p:nvPr/>
        </p:nvCxnSpPr>
        <p:spPr>
          <a:xfrm>
            <a:off x="0" y="9426918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D15BCD-CA5A-488D-8D4E-E31CCBABE6E5}"/>
              </a:ext>
            </a:extLst>
          </p:cNvPr>
          <p:cNvSpPr txBox="1"/>
          <p:nvPr/>
        </p:nvSpPr>
        <p:spPr>
          <a:xfrm>
            <a:off x="0" y="0"/>
            <a:ext cx="6814458" cy="338554"/>
          </a:xfrm>
          <a:prstGeom prst="rect">
            <a:avLst/>
          </a:prstGeom>
          <a:solidFill>
            <a:srgbClr val="F3E02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600" b="1" spc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レモン水うがいダイエットとは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BF72D0-BEC6-4671-99A7-F5CDF14F3AF0}"/>
              </a:ext>
            </a:extLst>
          </p:cNvPr>
          <p:cNvSpPr txBox="1"/>
          <p:nvPr/>
        </p:nvSpPr>
        <p:spPr>
          <a:xfrm>
            <a:off x="5486492" y="121517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書籍より一部抜粋要約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148FF61-168D-4A71-90F2-F8DF5ECA9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/>
          <a:stretch/>
        </p:blipFill>
        <p:spPr>
          <a:xfrm>
            <a:off x="9210735" y="3149484"/>
            <a:ext cx="2080100" cy="23814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55877A4-517D-4029-91D8-84C73CCD7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734" r="23065" b="53005"/>
          <a:stretch/>
        </p:blipFill>
        <p:spPr>
          <a:xfrm>
            <a:off x="12194839" y="3177688"/>
            <a:ext cx="2101929" cy="2331663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06B7F50A-2023-4EA1-96C3-F7B976B8D3A1}"/>
              </a:ext>
            </a:extLst>
          </p:cNvPr>
          <p:cNvSpPr/>
          <p:nvPr/>
        </p:nvSpPr>
        <p:spPr>
          <a:xfrm rot="21408621">
            <a:off x="11535830" y="3860945"/>
            <a:ext cx="493295" cy="810219"/>
          </a:xfrm>
          <a:prstGeom prst="rightArrow">
            <a:avLst/>
          </a:prstGeom>
          <a:solidFill>
            <a:srgbClr val="F3E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C79D4D-9868-43E9-9A40-D22C3AC35AF0}"/>
              </a:ext>
            </a:extLst>
          </p:cNvPr>
          <p:cNvSpPr txBox="1"/>
          <p:nvPr/>
        </p:nvSpPr>
        <p:spPr>
          <a:xfrm>
            <a:off x="-21083" y="372443"/>
            <a:ext cx="67479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肥満の人は、濃い味のものや脂肪の多い食べ物を好む「デブ味覚」になっていると医学的にいわれています。デブ味覚になると、さらに濃い味のもの、脂肪の多い食べ物を好み、ますます太っていく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という負のループに入ります。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つまり、この</a:t>
            </a:r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「デブ味覚」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をもとの健康的な味覚に戻せば、食生活そのものが健康的な食活に戻り、体は自然とやせていきます。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「</a:t>
            </a:r>
            <a:r>
              <a:rPr lang="ja-JP" altLang="en-US" sz="1200" b="1" spc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レモン水うがいダイエット</a:t>
            </a:r>
            <a:r>
              <a:rPr lang="ja-JP" altLang="en-US" sz="1200" b="1" spc="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」は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食前にうがいをするだけで、ハードな運動のダイエットや、食事制限ダイエットすることなく</a:t>
            </a:r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「デブ味覚」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を健康的な味覚に戻すことが可能です。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F2291D-FC24-4BF0-9921-1924E0BBE98F}"/>
              </a:ext>
            </a:extLst>
          </p:cNvPr>
          <p:cNvSpPr txBox="1"/>
          <p:nvPr/>
        </p:nvSpPr>
        <p:spPr>
          <a:xfrm>
            <a:off x="9291918" y="5530959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rgbClr val="00A8E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宮本 日出 氏 </a:t>
            </a:r>
            <a:r>
              <a:rPr kumimoji="1" lang="en-US" altLang="ja-JP" sz="1400" dirty="0">
                <a:solidFill>
                  <a:srgbClr val="00A8E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BEFORE</a:t>
            </a:r>
            <a:endParaRPr kumimoji="1" lang="ja-JP" altLang="en-US" sz="1400" dirty="0">
              <a:solidFill>
                <a:srgbClr val="00A8E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30A953-D74D-4EDA-93EA-EECF3458BDA9}"/>
              </a:ext>
            </a:extLst>
          </p:cNvPr>
          <p:cNvSpPr txBox="1"/>
          <p:nvPr/>
        </p:nvSpPr>
        <p:spPr>
          <a:xfrm>
            <a:off x="12832871" y="5497584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00A8E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AFTER</a:t>
            </a:r>
            <a:endParaRPr kumimoji="1" lang="ja-JP" altLang="en-US" sz="1400" dirty="0">
              <a:solidFill>
                <a:srgbClr val="00A8E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A51F906-1DC2-4AD2-8F59-F2D0B86E8A7F}"/>
              </a:ext>
            </a:extLst>
          </p:cNvPr>
          <p:cNvSpPr txBox="1"/>
          <p:nvPr/>
        </p:nvSpPr>
        <p:spPr>
          <a:xfrm>
            <a:off x="0" y="5349039"/>
            <a:ext cx="6858000" cy="338554"/>
          </a:xfrm>
          <a:prstGeom prst="rect">
            <a:avLst/>
          </a:prstGeom>
          <a:solidFill>
            <a:srgbClr val="F3E02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レモン水うがいダイエット ４つの効果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6D92164-9EC7-4E73-875D-F5FFD4630868}"/>
              </a:ext>
            </a:extLst>
          </p:cNvPr>
          <p:cNvSpPr txBox="1"/>
          <p:nvPr/>
        </p:nvSpPr>
        <p:spPr>
          <a:xfrm>
            <a:off x="5458606" y="5453614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書籍より一部抜粋要約</a:t>
            </a:r>
          </a:p>
        </p:txBody>
      </p:sp>
      <p:sp>
        <p:nvSpPr>
          <p:cNvPr id="21" name="爆発: 14 pt 20">
            <a:extLst>
              <a:ext uri="{FF2B5EF4-FFF2-40B4-BE49-F238E27FC236}">
                <a16:creationId xmlns:a16="http://schemas.microsoft.com/office/drawing/2014/main" id="{2671BCF0-2B55-4B7E-BEC8-4644565A708C}"/>
              </a:ext>
            </a:extLst>
          </p:cNvPr>
          <p:cNvSpPr/>
          <p:nvPr/>
        </p:nvSpPr>
        <p:spPr>
          <a:xfrm rot="2073579">
            <a:off x="14346244" y="3324893"/>
            <a:ext cx="1451500" cy="1334134"/>
          </a:xfrm>
          <a:prstGeom prst="irregularSeal2">
            <a:avLst/>
          </a:prstGeom>
          <a:solidFill>
            <a:srgbClr val="00A8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B06983E-DA9C-4FED-8339-34E5DC01074A}"/>
              </a:ext>
            </a:extLst>
          </p:cNvPr>
          <p:cNvSpPr txBox="1"/>
          <p:nvPr/>
        </p:nvSpPr>
        <p:spPr>
          <a:xfrm>
            <a:off x="14107809" y="3653406"/>
            <a:ext cx="181550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80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-11.3kg</a:t>
            </a:r>
            <a:r>
              <a:rPr lang="ja-JP" altLang="en-US" sz="180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800" b="1" i="0" u="none" strike="noStrike" baseline="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b="0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減！</a:t>
            </a:r>
            <a:endParaRPr lang="ja-JP" altLang="en-US" sz="2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4A0A75-8AA8-4982-8D41-641FD95B599B}"/>
              </a:ext>
            </a:extLst>
          </p:cNvPr>
          <p:cNvSpPr txBox="1"/>
          <p:nvPr/>
        </p:nvSpPr>
        <p:spPr>
          <a:xfrm>
            <a:off x="11348891" y="3653902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か月後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1D9BDD3-1843-4B0A-904A-4E8AA3E29C40}"/>
              </a:ext>
            </a:extLst>
          </p:cNvPr>
          <p:cNvSpPr txBox="1"/>
          <p:nvPr/>
        </p:nvSpPr>
        <p:spPr>
          <a:xfrm>
            <a:off x="-33473" y="5956152"/>
            <a:ext cx="4426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i="0" u="sng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我慢しなくても、食欲が抑えられる！</a:t>
            </a:r>
            <a:endParaRPr lang="ja-JP" altLang="en-US" sz="1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A0C147-E89B-412E-9F6B-F7A98BCAFC29}"/>
              </a:ext>
            </a:extLst>
          </p:cNvPr>
          <p:cNvSpPr txBox="1"/>
          <p:nvPr/>
        </p:nvSpPr>
        <p:spPr>
          <a:xfrm>
            <a:off x="-7929" y="6213825"/>
            <a:ext cx="6721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レモン水うがい」をすると、食べ物の「苦味」を体が敏感にキャッチします。大脳皮質へ「満腹」の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シグナルが送られるため、</a:t>
            </a:r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食欲が自然に抑制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されます。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B420B7C-EA2C-47BE-B7A4-2B83976D75F2}"/>
              </a:ext>
            </a:extLst>
          </p:cNvPr>
          <p:cNvSpPr txBox="1"/>
          <p:nvPr/>
        </p:nvSpPr>
        <p:spPr>
          <a:xfrm>
            <a:off x="-14279" y="6882859"/>
            <a:ext cx="4426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i="0" u="sng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リバウンドしにくい！</a:t>
            </a:r>
            <a:endParaRPr lang="ja-JP" altLang="en-US" sz="1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68EDAFA-AF7C-44C2-9AE1-65FB63D68B99}"/>
              </a:ext>
            </a:extLst>
          </p:cNvPr>
          <p:cNvSpPr txBox="1"/>
          <p:nvPr/>
        </p:nvSpPr>
        <p:spPr>
          <a:xfrm>
            <a:off x="11265" y="7102116"/>
            <a:ext cx="6721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「レモン水うがい」で自然に味覚が変わるので、ダイエット終了後も少量の食事で満足できるようになります。</a:t>
            </a:r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過度な食事制限をしない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ので、リバウンドしにくいダイエット法です。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D3CF653-6FB9-4A60-873F-3F8E7D347B8C}"/>
              </a:ext>
            </a:extLst>
          </p:cNvPr>
          <p:cNvSpPr txBox="1"/>
          <p:nvPr/>
        </p:nvSpPr>
        <p:spPr>
          <a:xfrm>
            <a:off x="3048" y="7803249"/>
            <a:ext cx="4426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i="0" u="sng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健康的にやせられる！</a:t>
            </a:r>
            <a:endParaRPr lang="ja-JP" altLang="en-US" sz="1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4766EB0-C063-48D7-9C26-7536CFA1F875}"/>
              </a:ext>
            </a:extLst>
          </p:cNvPr>
          <p:cNvSpPr txBox="1"/>
          <p:nvPr/>
        </p:nvSpPr>
        <p:spPr>
          <a:xfrm>
            <a:off x="28592" y="8022506"/>
            <a:ext cx="6721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炭水化物や脂肪のとりすぎで鈍っていた味覚が、</a:t>
            </a:r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本来の味覚に戻ります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。過度な食事制限ダイエットではないので、栄養バランスのとれた食事をしながら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、健康的な体型に近づけていくことができます。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F9E69EE-E967-482E-A1BB-54F8483F9A26}"/>
              </a:ext>
            </a:extLst>
          </p:cNvPr>
          <p:cNvSpPr txBox="1"/>
          <p:nvPr/>
        </p:nvSpPr>
        <p:spPr>
          <a:xfrm>
            <a:off x="9392" y="8732017"/>
            <a:ext cx="4426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i="0" u="sng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何歳になっても効果を実感できる！</a:t>
            </a:r>
            <a:endParaRPr lang="ja-JP" altLang="en-US" sz="1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3BED084-0B30-4F90-883E-9E28BC6021E3}"/>
              </a:ext>
            </a:extLst>
          </p:cNvPr>
          <p:cNvSpPr txBox="1"/>
          <p:nvPr/>
        </p:nvSpPr>
        <p:spPr>
          <a:xfrm>
            <a:off x="34936" y="8951274"/>
            <a:ext cx="6721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舌の味蕾（みらい）細胞は、何歳になっても細胞が生まれ変わる周期は変わりません。</a:t>
            </a:r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味覚が鈍化するといわれる中高年以降の方も同様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で、レモン水うがいをするだけで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高い改善効果を実感できます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ja-JP" altLang="en-US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B5F3B0-C325-4942-A96C-A2A5A6A184BD}"/>
              </a:ext>
            </a:extLst>
          </p:cNvPr>
          <p:cNvSpPr txBox="1"/>
          <p:nvPr/>
        </p:nvSpPr>
        <p:spPr>
          <a:xfrm>
            <a:off x="112484" y="588086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77BDD66-42DE-4AB1-B1A3-9FA0E1F943F1}"/>
              </a:ext>
            </a:extLst>
          </p:cNvPr>
          <p:cNvSpPr txBox="1"/>
          <p:nvPr/>
        </p:nvSpPr>
        <p:spPr>
          <a:xfrm>
            <a:off x="103746" y="6806278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9591635-95C9-43AB-AED3-EEC51C41F3BE}"/>
              </a:ext>
            </a:extLst>
          </p:cNvPr>
          <p:cNvSpPr txBox="1"/>
          <p:nvPr/>
        </p:nvSpPr>
        <p:spPr>
          <a:xfrm>
            <a:off x="94913" y="7763033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1A7C65C-D35A-4A70-828D-96C4E00D1340}"/>
              </a:ext>
            </a:extLst>
          </p:cNvPr>
          <p:cNvSpPr txBox="1"/>
          <p:nvPr/>
        </p:nvSpPr>
        <p:spPr>
          <a:xfrm>
            <a:off x="126606" y="8659749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E3F835-4D69-4CA8-AA75-A432F6ECCF94}"/>
              </a:ext>
            </a:extLst>
          </p:cNvPr>
          <p:cNvSpPr txBox="1"/>
          <p:nvPr/>
        </p:nvSpPr>
        <p:spPr>
          <a:xfrm>
            <a:off x="-49059" y="4811361"/>
            <a:ext cx="360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レモン水うがいダイエットのやり方はこちら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</a:t>
            </a:r>
            <a:r>
              <a:rPr kumimoji="1" lang="en-US" altLang="ja-JP" sz="1400" u="sng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https://youtu.be/-BwDYBvPuMM</a:t>
            </a:r>
            <a:endParaRPr kumimoji="1" lang="ja-JP" altLang="en-US" sz="1400" u="sng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C65F47A-29D8-4787-81F7-111A2BE5BDBC}"/>
              </a:ext>
            </a:extLst>
          </p:cNvPr>
          <p:cNvGrpSpPr/>
          <p:nvPr/>
        </p:nvGrpSpPr>
        <p:grpSpPr>
          <a:xfrm>
            <a:off x="4745966" y="4977459"/>
            <a:ext cx="1659695" cy="371475"/>
            <a:chOff x="3047664" y="4978891"/>
            <a:chExt cx="1659695" cy="37147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AD3EFF8-4A18-4CC2-86EA-837C99093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36" b="40221"/>
            <a:stretch/>
          </p:blipFill>
          <p:spPr>
            <a:xfrm>
              <a:off x="3047664" y="4978891"/>
              <a:ext cx="1659695" cy="371475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D38E38C-1042-404C-8996-77142C83C53E}"/>
                </a:ext>
              </a:extLst>
            </p:cNvPr>
            <p:cNvSpPr txBox="1"/>
            <p:nvPr/>
          </p:nvSpPr>
          <p:spPr>
            <a:xfrm>
              <a:off x="3104811" y="5060385"/>
              <a:ext cx="12586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デブ味覚  レモン水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FC2EAC-0DD0-4E9C-8F2D-AB852D724E2B}"/>
              </a:ext>
            </a:extLst>
          </p:cNvPr>
          <p:cNvSpPr txBox="1"/>
          <p:nvPr/>
        </p:nvSpPr>
        <p:spPr>
          <a:xfrm>
            <a:off x="6233486" y="5043123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で検索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EF8C60-D5A1-4163-9A72-1D2EAFEE1C0D}"/>
              </a:ext>
            </a:extLst>
          </p:cNvPr>
          <p:cNvSpPr txBox="1"/>
          <p:nvPr/>
        </p:nvSpPr>
        <p:spPr>
          <a:xfrm>
            <a:off x="3405562" y="5045589"/>
            <a:ext cx="1515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</a:t>
            </a:r>
            <a:r>
              <a:rPr kumimoji="1" lang="en-US" altLang="ja-JP" sz="11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</a:t>
            </a:r>
            <a:r>
              <a:rPr kumimoji="1" lang="ja-JP" altLang="en-US" sz="11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1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TUBE</a:t>
            </a:r>
            <a:r>
              <a:rPr kumimoji="1" lang="ja-JP" altLang="en-US" sz="11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にて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9DACA3E5-1FC9-48BC-AC30-986A6B75B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" y="1710414"/>
            <a:ext cx="4416520" cy="313348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EBAFEA33-A124-45A4-A83C-D18C1B10B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83" y="2465520"/>
            <a:ext cx="2268192" cy="19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DF77BB-9DE4-4201-9965-3E786623965A}"/>
              </a:ext>
            </a:extLst>
          </p:cNvPr>
          <p:cNvSpPr txBox="1"/>
          <p:nvPr/>
        </p:nvSpPr>
        <p:spPr>
          <a:xfrm>
            <a:off x="0" y="447472"/>
            <a:ext cx="6858000" cy="45055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0D678A-62ED-497F-970C-9738E6464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83" y="1536509"/>
            <a:ext cx="1733120" cy="25466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B1B485-96BB-49E4-BEFC-8D0DC43FB6D2}"/>
              </a:ext>
            </a:extLst>
          </p:cNvPr>
          <p:cNvSpPr txBox="1"/>
          <p:nvPr/>
        </p:nvSpPr>
        <p:spPr>
          <a:xfrm>
            <a:off x="783596" y="1397239"/>
            <a:ext cx="336068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運動ゼロ 食事制限なし </a:t>
            </a:r>
            <a:endParaRPr lang="en-US" altLang="ja-JP" sz="1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秒で理想の体型になる！</a:t>
            </a:r>
          </a:p>
          <a:p>
            <a:pPr algn="ctr"/>
            <a:endParaRPr lang="en-US" altLang="ja-JP" sz="1400" b="1" dirty="0">
              <a:solidFill>
                <a:srgbClr val="0F111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デブ味覚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リセットで</a:t>
            </a:r>
            <a:endParaRPr lang="en-US" altLang="ja-JP" sz="1400" b="1" i="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日で－</a:t>
            </a:r>
            <a:r>
              <a:rPr lang="en-US" altLang="ja-JP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3kg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05EDC0-73EB-42FD-BE2D-01B3F26E6E3D}"/>
              </a:ext>
            </a:extLst>
          </p:cNvPr>
          <p:cNvSpPr txBox="1"/>
          <p:nvPr/>
        </p:nvSpPr>
        <p:spPr>
          <a:xfrm>
            <a:off x="3409587" y="4203216"/>
            <a:ext cx="32937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0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我慢しなくても</a:t>
            </a:r>
            <a:endParaRPr lang="en-US" altLang="ja-JP" sz="1400" b="1" i="0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lang="ja-JP" altLang="en-US" sz="1400" b="1" i="0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食欲が抑えられると話題です！</a:t>
            </a:r>
            <a:endPara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FFAF45-DEDF-470A-B3C7-64CD90C1C45A}"/>
              </a:ext>
            </a:extLst>
          </p:cNvPr>
          <p:cNvSpPr txBox="1"/>
          <p:nvPr/>
        </p:nvSpPr>
        <p:spPr>
          <a:xfrm>
            <a:off x="490302" y="828675"/>
            <a:ext cx="595812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「ホンマでっか！？</a:t>
            </a:r>
            <a:r>
              <a:rPr lang="en-US" altLang="ja-JP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TV</a:t>
            </a:r>
            <a:r>
              <a:rPr lang="ja-JP" altLang="en-US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出演の医師が考案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1590922-81D1-4640-AE42-392F0D615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2" y="2772482"/>
            <a:ext cx="2268192" cy="19786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669029E-DF6E-4B16-9B74-7075ED0E4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62" y="2049898"/>
            <a:ext cx="411465" cy="4432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0DB2E4F-AB08-41D5-A1F1-777A813A6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08" y="2064423"/>
            <a:ext cx="411465" cy="44324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6131C17-962B-4AAF-847F-C106996E3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965" y="4224035"/>
            <a:ext cx="411465" cy="4432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8C4CAA6-1E9A-4C7A-8153-6A3823C93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34" y="791720"/>
            <a:ext cx="411465" cy="44324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CA346BD-453E-4CCF-AD7C-AEF415CD0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19" y="791720"/>
            <a:ext cx="411465" cy="44324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5520139-FA63-4C16-9755-870680D4D622}"/>
              </a:ext>
            </a:extLst>
          </p:cNvPr>
          <p:cNvSpPr/>
          <p:nvPr/>
        </p:nvSpPr>
        <p:spPr>
          <a:xfrm>
            <a:off x="3609562" y="3638235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日発刊</a:t>
            </a:r>
          </a:p>
        </p:txBody>
      </p:sp>
    </p:spTree>
    <p:extLst>
      <p:ext uri="{BB962C8B-B14F-4D97-AF65-F5344CB8AC3E}">
        <p14:creationId xmlns:p14="http://schemas.microsoft.com/office/powerpoint/2010/main" val="57259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400" dirty="0"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1074</Words>
  <Application>Microsoft Office PowerPoint</Application>
  <PresentationFormat>A4 210 x 297 mm</PresentationFormat>
  <Paragraphs>78</Paragraphs>
  <Slides>3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BIZ UDPゴシック</vt:lpstr>
      <vt:lpstr>BIZ UDゴシック</vt:lpstr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広報　古垣</dc:creator>
  <cp:lastModifiedBy>あさ 出版</cp:lastModifiedBy>
  <cp:revision>222</cp:revision>
  <cp:lastPrinted>2021-06-22T08:35:58Z</cp:lastPrinted>
  <dcterms:created xsi:type="dcterms:W3CDTF">2018-09-06T03:50:03Z</dcterms:created>
  <dcterms:modified xsi:type="dcterms:W3CDTF">2021-07-28T07:40:50Z</dcterms:modified>
</cp:coreProperties>
</file>