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
  </p:notesMasterIdLst>
  <p:sldIdLst>
    <p:sldId id="264" r:id="rId5"/>
    <p:sldId id="263" r:id="rId6"/>
  </p:sldIdLst>
  <p:sldSz cx="7556500" cy="10693400"/>
  <p:notesSz cx="6735763" cy="9866313"/>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wami, Chieno | Chieno | INSCO" initials="IC|C|I" lastIdx="8" clrIdx="0">
    <p:extLst>
      <p:ext uri="{19B8F6BF-5375-455C-9EA6-DF929625EA0E}">
        <p15:presenceInfo xmlns:p15="http://schemas.microsoft.com/office/powerpoint/2012/main" userId="S::g-chieno.iwami@rakuten.com::b6c43a12-66b0-44bc-a84b-22f810312e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6" autoAdjust="0"/>
    <p:restoredTop sz="96395" autoAdjust="0"/>
  </p:normalViewPr>
  <p:slideViewPr>
    <p:cSldViewPr snapToGrid="0">
      <p:cViewPr varScale="1">
        <p:scale>
          <a:sx n="59" d="100"/>
          <a:sy n="59" d="100"/>
        </p:scale>
        <p:origin x="2592"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303" cy="495072"/>
          </a:xfrm>
          <a:prstGeom prst="rect">
            <a:avLst/>
          </a:prstGeom>
        </p:spPr>
        <p:txBody>
          <a:bodyPr vert="horz" lIns="81154" tIns="40577" rIns="81154" bIns="40577"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047" y="2"/>
            <a:ext cx="2919303" cy="495072"/>
          </a:xfrm>
          <a:prstGeom prst="rect">
            <a:avLst/>
          </a:prstGeom>
        </p:spPr>
        <p:txBody>
          <a:bodyPr vert="horz" lIns="81154" tIns="40577" rIns="81154" bIns="40577" rtlCol="0"/>
          <a:lstStyle>
            <a:lvl1pPr algn="r">
              <a:defRPr sz="1100"/>
            </a:lvl1pPr>
          </a:lstStyle>
          <a:p>
            <a:fld id="{D3BFC6C0-CF37-4B2C-A4FB-A08D78A622E1}" type="datetimeFigureOut">
              <a:rPr kumimoji="1" lang="ja-JP" altLang="en-US" smtClean="0"/>
              <a:t>2022/1/19</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30575"/>
          </a:xfrm>
          <a:prstGeom prst="rect">
            <a:avLst/>
          </a:prstGeom>
          <a:noFill/>
          <a:ln w="12700">
            <a:solidFill>
              <a:prstClr val="black"/>
            </a:solidFill>
          </a:ln>
        </p:spPr>
        <p:txBody>
          <a:bodyPr vert="horz" lIns="81154" tIns="40577" rIns="81154" bIns="40577" rtlCol="0" anchor="ctr"/>
          <a:lstStyle/>
          <a:p>
            <a:endParaRPr lang="ja-JP" altLang="en-US"/>
          </a:p>
        </p:txBody>
      </p:sp>
      <p:sp>
        <p:nvSpPr>
          <p:cNvPr id="5" name="ノート プレースホルダー 4"/>
          <p:cNvSpPr>
            <a:spLocks noGrp="1"/>
          </p:cNvSpPr>
          <p:nvPr>
            <p:ph type="body" sz="quarter" idx="3"/>
          </p:nvPr>
        </p:nvSpPr>
        <p:spPr>
          <a:xfrm>
            <a:off x="673577" y="4748604"/>
            <a:ext cx="5388610" cy="3884421"/>
          </a:xfrm>
          <a:prstGeom prst="rect">
            <a:avLst/>
          </a:prstGeom>
        </p:spPr>
        <p:txBody>
          <a:bodyPr vert="horz" lIns="81154" tIns="40577" rIns="81154" bIns="405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41"/>
            <a:ext cx="2919303" cy="495072"/>
          </a:xfrm>
          <a:prstGeom prst="rect">
            <a:avLst/>
          </a:prstGeom>
        </p:spPr>
        <p:txBody>
          <a:bodyPr vert="horz" lIns="81154" tIns="40577" rIns="81154" bIns="40577"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047" y="9371241"/>
            <a:ext cx="2919303" cy="495072"/>
          </a:xfrm>
          <a:prstGeom prst="rect">
            <a:avLst/>
          </a:prstGeom>
        </p:spPr>
        <p:txBody>
          <a:bodyPr vert="horz" lIns="81154" tIns="40577" rIns="81154" bIns="40577" rtlCol="0" anchor="b"/>
          <a:lstStyle>
            <a:lvl1pPr algn="r">
              <a:defRPr sz="1100"/>
            </a:lvl1pPr>
          </a:lstStyle>
          <a:p>
            <a:fld id="{75080088-7F45-4894-BBDF-936D32F32C22}" type="slidenum">
              <a:rPr kumimoji="1" lang="ja-JP" altLang="en-US" smtClean="0"/>
              <a:t>‹#›</a:t>
            </a:fld>
            <a:endParaRPr kumimoji="1" lang="ja-JP" altLang="en-US"/>
          </a:p>
        </p:txBody>
      </p:sp>
    </p:spTree>
    <p:extLst>
      <p:ext uri="{BB962C8B-B14F-4D97-AF65-F5344CB8AC3E}">
        <p14:creationId xmlns:p14="http://schemas.microsoft.com/office/powerpoint/2010/main" val="15313949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080088-7F45-4894-BBDF-936D32F32C22}" type="slidenum">
              <a:rPr kumimoji="1" lang="ja-JP" altLang="en-US" smtClean="0"/>
              <a:t>2</a:t>
            </a:fld>
            <a:endParaRPr kumimoji="1" lang="ja-JP" altLang="en-US"/>
          </a:p>
        </p:txBody>
      </p:sp>
    </p:spTree>
    <p:extLst>
      <p:ext uri="{BB962C8B-B14F-4D97-AF65-F5344CB8AC3E}">
        <p14:creationId xmlns:p14="http://schemas.microsoft.com/office/powerpoint/2010/main" val="51226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8142" y="9944862"/>
            <a:ext cx="1739455" cy="276999"/>
          </a:xfrm>
        </p:spPr>
        <p:txBody>
          <a:bodyPr/>
          <a:lstStyle/>
          <a:p>
            <a:fld id="{1395C825-C5C1-412C-90AF-CEBBD6534BB6}" type="datetimeFigureOut">
              <a:rPr kumimoji="1" lang="ja-JP" altLang="en-US" smtClean="0"/>
              <a:t>2022/1/19</a:t>
            </a:fld>
            <a:endParaRPr kumimoji="1" lang="ja-JP" altLang="en-US"/>
          </a:p>
        </p:txBody>
      </p:sp>
      <p:sp>
        <p:nvSpPr>
          <p:cNvPr id="3" name="Footer Placeholder 2"/>
          <p:cNvSpPr>
            <a:spLocks noGrp="1"/>
          </p:cNvSpPr>
          <p:nvPr>
            <p:ph type="ftr" sz="quarter" idx="11"/>
          </p:nvPr>
        </p:nvSpPr>
        <p:spPr>
          <a:xfrm>
            <a:off x="2571369" y="9944862"/>
            <a:ext cx="2420112" cy="276999"/>
          </a:xfrm>
        </p:spPr>
        <p:txBody>
          <a:bodyPr/>
          <a:lstStyle/>
          <a:p>
            <a:endParaRPr kumimoji="1" lang="ja-JP" altLang="en-US"/>
          </a:p>
        </p:txBody>
      </p:sp>
      <p:sp>
        <p:nvSpPr>
          <p:cNvPr id="4" name="Slide Number Placeholder 3"/>
          <p:cNvSpPr>
            <a:spLocks noGrp="1"/>
          </p:cNvSpPr>
          <p:nvPr>
            <p:ph type="sldNum" sz="quarter" idx="12"/>
          </p:nvPr>
        </p:nvSpPr>
        <p:spPr>
          <a:xfrm>
            <a:off x="5445252" y="9944862"/>
            <a:ext cx="1739455" cy="276999"/>
          </a:xfrm>
        </p:spPr>
        <p:txBody>
          <a:bodyPr/>
          <a:lstStyle/>
          <a:p>
            <a:fld id="{B2363E66-1A8C-4CA4-BA0E-D61C570CB901}" type="slidenum">
              <a:rPr kumimoji="1" lang="ja-JP" altLang="en-US" smtClean="0"/>
              <a:t>‹#›</a:t>
            </a:fld>
            <a:endParaRPr kumimoji="1" lang="ja-JP" altLang="en-US"/>
          </a:p>
        </p:txBody>
      </p:sp>
    </p:spTree>
    <p:extLst>
      <p:ext uri="{BB962C8B-B14F-4D97-AF65-F5344CB8AC3E}">
        <p14:creationId xmlns:p14="http://schemas.microsoft.com/office/powerpoint/2010/main" val="3349516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DE85E3E6-2F22-4B2B-9D46-2B0C4FCE0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359" y="121317"/>
            <a:ext cx="3858768" cy="835152"/>
          </a:xfrm>
          <a:prstGeom prst="rect">
            <a:avLst/>
          </a:prstGeom>
        </p:spPr>
      </p:pic>
      <p:pic>
        <p:nvPicPr>
          <p:cNvPr id="7" name="図 6">
            <a:extLst>
              <a:ext uri="{FF2B5EF4-FFF2-40B4-BE49-F238E27FC236}">
                <a16:creationId xmlns:a16="http://schemas.microsoft.com/office/drawing/2014/main" id="{5C1338B2-1D61-4E7D-BF24-06A04E279677}"/>
              </a:ext>
            </a:extLst>
          </p:cNvPr>
          <p:cNvPicPr>
            <a:picLocks noChangeAspect="1"/>
          </p:cNvPicPr>
          <p:nvPr/>
        </p:nvPicPr>
        <p:blipFill>
          <a:blip r:embed="rId3"/>
          <a:stretch>
            <a:fillRect/>
          </a:stretch>
        </p:blipFill>
        <p:spPr>
          <a:xfrm>
            <a:off x="24876" y="1026509"/>
            <a:ext cx="7506748" cy="8640381"/>
          </a:xfrm>
          <a:prstGeom prst="rect">
            <a:avLst/>
          </a:prstGeom>
        </p:spPr>
      </p:pic>
      <p:sp>
        <p:nvSpPr>
          <p:cNvPr id="11" name="正方形/長方形 10">
            <a:extLst>
              <a:ext uri="{FF2B5EF4-FFF2-40B4-BE49-F238E27FC236}">
                <a16:creationId xmlns:a16="http://schemas.microsoft.com/office/drawing/2014/main" id="{07F39D10-B314-46FD-A6C9-AC881EA42B3A}"/>
              </a:ext>
            </a:extLst>
          </p:cNvPr>
          <p:cNvSpPr/>
          <p:nvPr/>
        </p:nvSpPr>
        <p:spPr>
          <a:xfrm>
            <a:off x="679359" y="9952638"/>
            <a:ext cx="6197781" cy="530559"/>
          </a:xfrm>
          <a:prstGeom prst="rect">
            <a:avLst/>
          </a:prstGeom>
          <a:noFill/>
          <a:effectLst/>
        </p:spPr>
        <p:txBody>
          <a:bodyPr wrap="none" lIns="98708" tIns="49354" rIns="98708" bIns="49354">
            <a:spAutoFit/>
          </a:bodyPr>
          <a:lstStyle/>
          <a:p>
            <a:pPr algn="ctr"/>
            <a:r>
              <a:rPr lang="en-US" altLang="ja-JP" sz="1400" b="1" dirty="0">
                <a:ln w="0"/>
                <a:latin typeface="Meiryo UI" panose="020B0604030504040204" pitchFamily="50" charset="-128"/>
                <a:ea typeface="Meiryo UI" panose="020B0604030504040204" pitchFamily="50" charset="-128"/>
              </a:rPr>
              <a:t>※</a:t>
            </a:r>
            <a:r>
              <a:rPr lang="ja-JP" altLang="en-US" sz="1400" b="1" dirty="0">
                <a:ln w="0"/>
                <a:latin typeface="Meiryo UI" panose="020B0604030504040204" pitchFamily="50" charset="-128"/>
                <a:ea typeface="Meiryo UI" panose="020B0604030504040204" pitchFamily="50" charset="-128"/>
              </a:rPr>
              <a:t>「ドライブアシスト」は個人用自動車保険のペットネームです。</a:t>
            </a:r>
            <a:endParaRPr lang="en-US" altLang="ja-JP" sz="1400" b="1" dirty="0">
              <a:ln w="0"/>
              <a:latin typeface="Meiryo UI" panose="020B0604030504040204" pitchFamily="50" charset="-128"/>
              <a:ea typeface="Meiryo UI" panose="020B0604030504040204" pitchFamily="50" charset="-128"/>
            </a:endParaRPr>
          </a:p>
          <a:p>
            <a:pPr algn="ctr"/>
            <a:r>
              <a:rPr lang="ja-JP" altLang="en-US" sz="1400" b="1" dirty="0">
                <a:ln w="0"/>
                <a:latin typeface="Meiryo UI" panose="020B0604030504040204" pitchFamily="50" charset="-128"/>
                <a:ea typeface="Meiryo UI" panose="020B0604030504040204" pitchFamily="50" charset="-128"/>
              </a:rPr>
              <a:t>キャンペーン概要・保険募集代理店・引受保険会社について裏面を確認ください。</a:t>
            </a:r>
          </a:p>
        </p:txBody>
      </p:sp>
      <p:pic>
        <p:nvPicPr>
          <p:cNvPr id="8" name="図 7">
            <a:extLst>
              <a:ext uri="{FF2B5EF4-FFF2-40B4-BE49-F238E27FC236}">
                <a16:creationId xmlns:a16="http://schemas.microsoft.com/office/drawing/2014/main" id="{14A1BE97-BD35-45BE-B412-25AF7A7B7B06}"/>
              </a:ext>
            </a:extLst>
          </p:cNvPr>
          <p:cNvPicPr>
            <a:picLocks noChangeAspect="1"/>
          </p:cNvPicPr>
          <p:nvPr/>
        </p:nvPicPr>
        <p:blipFill>
          <a:blip r:embed="rId4"/>
          <a:stretch>
            <a:fillRect/>
          </a:stretch>
        </p:blipFill>
        <p:spPr>
          <a:xfrm>
            <a:off x="5092459" y="80057"/>
            <a:ext cx="1098792" cy="917673"/>
          </a:xfrm>
          <a:prstGeom prst="rect">
            <a:avLst/>
          </a:prstGeom>
        </p:spPr>
      </p:pic>
    </p:spTree>
    <p:extLst>
      <p:ext uri="{BB962C8B-B14F-4D97-AF65-F5344CB8AC3E}">
        <p14:creationId xmlns:p14="http://schemas.microsoft.com/office/powerpoint/2010/main" val="123237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213A988-D01D-4453-B96C-41281502723F}"/>
              </a:ext>
            </a:extLst>
          </p:cNvPr>
          <p:cNvPicPr>
            <a:picLocks noChangeAspect="1"/>
          </p:cNvPicPr>
          <p:nvPr/>
        </p:nvPicPr>
        <p:blipFill>
          <a:blip r:embed="rId3"/>
          <a:stretch>
            <a:fillRect/>
          </a:stretch>
        </p:blipFill>
        <p:spPr>
          <a:xfrm>
            <a:off x="0" y="0"/>
            <a:ext cx="7556500" cy="8664973"/>
          </a:xfrm>
          <a:prstGeom prst="rect">
            <a:avLst/>
          </a:prstGeom>
        </p:spPr>
      </p:pic>
      <p:graphicFrame>
        <p:nvGraphicFramePr>
          <p:cNvPr id="32" name="表 31">
            <a:extLst>
              <a:ext uri="{FF2B5EF4-FFF2-40B4-BE49-F238E27FC236}">
                <a16:creationId xmlns:a16="http://schemas.microsoft.com/office/drawing/2014/main" id="{0AA635C9-FA72-4FA0-990B-185FC2158AB8}"/>
              </a:ext>
            </a:extLst>
          </p:cNvPr>
          <p:cNvGraphicFramePr>
            <a:graphicFrameLocks noGrp="1"/>
          </p:cNvGraphicFramePr>
          <p:nvPr>
            <p:extLst>
              <p:ext uri="{D42A27DB-BD31-4B8C-83A1-F6EECF244321}">
                <p14:modId xmlns:p14="http://schemas.microsoft.com/office/powerpoint/2010/main" val="1609773536"/>
              </p:ext>
            </p:extLst>
          </p:nvPr>
        </p:nvGraphicFramePr>
        <p:xfrm>
          <a:off x="96981" y="576203"/>
          <a:ext cx="7370131" cy="7951479"/>
        </p:xfrm>
        <a:graphic>
          <a:graphicData uri="http://schemas.openxmlformats.org/drawingml/2006/table">
            <a:tbl>
              <a:tblPr/>
              <a:tblGrid>
                <a:gridCol w="607779">
                  <a:extLst>
                    <a:ext uri="{9D8B030D-6E8A-4147-A177-3AD203B41FA5}">
                      <a16:colId xmlns:a16="http://schemas.microsoft.com/office/drawing/2014/main" val="2153439258"/>
                    </a:ext>
                  </a:extLst>
                </a:gridCol>
                <a:gridCol w="720483">
                  <a:extLst>
                    <a:ext uri="{9D8B030D-6E8A-4147-A177-3AD203B41FA5}">
                      <a16:colId xmlns:a16="http://schemas.microsoft.com/office/drawing/2014/main" val="3145939715"/>
                    </a:ext>
                  </a:extLst>
                </a:gridCol>
                <a:gridCol w="6041869">
                  <a:extLst>
                    <a:ext uri="{9D8B030D-6E8A-4147-A177-3AD203B41FA5}">
                      <a16:colId xmlns:a16="http://schemas.microsoft.com/office/drawing/2014/main" val="1652021526"/>
                    </a:ext>
                  </a:extLst>
                </a:gridCol>
              </a:tblGrid>
              <a:tr h="314440">
                <a:tc gridSpan="3">
                  <a:txBody>
                    <a:bodyPr/>
                    <a:lstStyle/>
                    <a:p>
                      <a:pPr algn="ctr" fontAlgn="ctr"/>
                      <a:r>
                        <a:rPr lang="ja-JP" altLang="en-US" sz="1500" b="1" i="0" u="none" strike="noStrike" dirty="0">
                          <a:solidFill>
                            <a:srgbClr val="FFFFFF"/>
                          </a:solidFill>
                          <a:effectLst/>
                          <a:latin typeface="Meiryo UI" panose="020B0604030504040204" pitchFamily="50" charset="-128"/>
                          <a:ea typeface="Meiryo UI" panose="020B0604030504040204" pitchFamily="50" charset="-128"/>
                        </a:rPr>
                        <a:t>ドライブアシスト（個人用自動車保険）新規契約キャンペーン</a:t>
                      </a:r>
                    </a:p>
                  </a:txBody>
                  <a:tcPr marL="4522" marR="4522" marT="4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alpha val="68000"/>
                      </a:srgb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3435536765"/>
                  </a:ext>
                </a:extLst>
              </a:tr>
              <a:tr h="310740">
                <a:tc gridSpan="3">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ja-JP" altLang="en-US" sz="1500" b="1" i="0" u="none" strike="noStrike" dirty="0">
                          <a:solidFill>
                            <a:srgbClr val="FFFFFF"/>
                          </a:solidFill>
                          <a:effectLst/>
                          <a:latin typeface="Meiryo UI" panose="020B0604030504040204" pitchFamily="50" charset="-128"/>
                          <a:ea typeface="Meiryo UI" panose="020B0604030504040204" pitchFamily="50" charset="-128"/>
                        </a:rPr>
                        <a:t>抽選で</a:t>
                      </a:r>
                      <a:r>
                        <a:rPr lang="en-US" altLang="ja-JP" sz="1500" b="1" i="0" u="none" strike="noStrike" dirty="0">
                          <a:solidFill>
                            <a:srgbClr val="FFFFFF"/>
                          </a:solidFill>
                          <a:effectLst/>
                          <a:latin typeface="Meiryo UI" panose="020B0604030504040204" pitchFamily="50" charset="-128"/>
                          <a:ea typeface="Meiryo UI" panose="020B0604030504040204" pitchFamily="50" charset="-128"/>
                        </a:rPr>
                        <a:t>350</a:t>
                      </a:r>
                      <a:r>
                        <a:rPr lang="ja-JP" altLang="en-US" sz="1500" b="1" i="0" u="none" strike="noStrike" dirty="0">
                          <a:solidFill>
                            <a:srgbClr val="FFFFFF"/>
                          </a:solidFill>
                          <a:effectLst/>
                          <a:latin typeface="Meiryo UI" panose="020B0604030504040204" pitchFamily="50" charset="-128"/>
                          <a:ea typeface="Meiryo UI" panose="020B0604030504040204" pitchFamily="50" charset="-128"/>
                        </a:rPr>
                        <a:t>名様にくら寿司で使える</a:t>
                      </a:r>
                      <a:r>
                        <a:rPr lang="ja-JP" altLang="en-US" sz="1500" b="1" i="0" u="none" strike="noStrike" dirty="0">
                          <a:solidFill>
                            <a:srgbClr val="FFFFFF"/>
                          </a:solidFill>
                          <a:effectLst/>
                          <a:latin typeface="Meiryo UI" panose="020B0604030504040204" pitchFamily="50" charset="-128"/>
                          <a:ea typeface="Meiryo UI" panose="020B0604030504040204" pitchFamily="50" charset="-128"/>
                          <a:cs typeface="+mn-cs"/>
                        </a:rPr>
                        <a:t>お食事券を</a:t>
                      </a:r>
                      <a:r>
                        <a:rPr lang="ja-JP" altLang="en-US" sz="1500" b="1" i="0" u="none" strike="noStrike" dirty="0">
                          <a:solidFill>
                            <a:srgbClr val="FFFFFF"/>
                          </a:solidFill>
                          <a:effectLst/>
                          <a:latin typeface="Meiryo UI" panose="020B0604030504040204" pitchFamily="50" charset="-128"/>
                          <a:ea typeface="Meiryo UI" panose="020B0604030504040204" pitchFamily="50" charset="-128"/>
                        </a:rPr>
                        <a:t>プレゼント</a:t>
                      </a:r>
                      <a:endParaRPr lang="en-US" altLang="ja-JP" sz="1500" b="1" i="0" u="none" strike="noStrike" dirty="0">
                        <a:solidFill>
                          <a:srgbClr val="FFFFFF"/>
                        </a:solidFill>
                        <a:effectLst/>
                        <a:latin typeface="Meiryo UI" panose="020B0604030504040204" pitchFamily="50" charset="-128"/>
                        <a:ea typeface="Meiryo UI" panose="020B0604030504040204" pitchFamily="50" charset="-128"/>
                      </a:endParaRPr>
                    </a:p>
                  </a:txBody>
                  <a:tcPr marL="4522" marR="4522" marT="4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alpha val="68000"/>
                      </a:srgb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393118438"/>
                  </a:ext>
                </a:extLst>
              </a:tr>
              <a:tr h="308051">
                <a:tc gridSpan="3">
                  <a:txBody>
                    <a:bodyPr/>
                    <a:lstStyle/>
                    <a:p>
                      <a:pPr algn="ctr" fontAlgn="ctr"/>
                      <a:r>
                        <a:rPr lang="ja-JP" altLang="en-US" sz="1200" b="0" i="0" u="sng" strike="noStrike" dirty="0">
                          <a:solidFill>
                            <a:srgbClr val="000000"/>
                          </a:solidFill>
                          <a:effectLst/>
                          <a:latin typeface="Meiryo UI" panose="020B0604030504040204" pitchFamily="50" charset="-128"/>
                          <a:ea typeface="Meiryo UI" panose="020B0604030504040204" pitchFamily="50" charset="-128"/>
                        </a:rPr>
                        <a:t>本キャンペーンは予告なく、変更・中止される場合がございます。</a:t>
                      </a:r>
                    </a:p>
                  </a:txBody>
                  <a:tcPr marL="4522" marR="4522" marT="4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alpha val="68000"/>
                      </a:srgb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38749539"/>
                  </a:ext>
                </a:extLst>
              </a:tr>
              <a:tr h="409532">
                <a:tc gridSpan="2">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対象期間</a:t>
                      </a:r>
                    </a:p>
                  </a:txBody>
                  <a:tcPr marL="4522" marR="4522" marT="45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日</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火</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)00:00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日</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木</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)23:59 </a:t>
                      </a:r>
                    </a:p>
                  </a:txBody>
                  <a:tcPr marL="4522" marR="4522" marT="45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8000"/>
                      </a:schemeClr>
                    </a:solidFill>
                  </a:tcPr>
                </a:tc>
                <a:extLst>
                  <a:ext uri="{0D108BD9-81ED-4DB2-BD59-A6C34878D82A}">
                    <a16:rowId xmlns:a16="http://schemas.microsoft.com/office/drawing/2014/main" val="1034455932"/>
                  </a:ext>
                </a:extLst>
              </a:tr>
              <a:tr h="1019270">
                <a:tc gridSpan="2">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対象者</a:t>
                      </a:r>
                    </a:p>
                  </a:txBody>
                  <a:tcPr marL="4522" marR="4522" marT="45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以下の条件をすべて満たしたご契約者様</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・楽天損保の自動車保険「ドライブアシスト（個人用自動車保険）」に新規でお申込みいただいて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いること。</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・上記対象期間内にお申込みされたご契約であること。</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kumimoji="1" lang="ja-JP" altLang="en-US" sz="1200" b="0" dirty="0">
                          <a:solidFill>
                            <a:schemeClr val="tx1"/>
                          </a:solidFill>
                          <a:latin typeface="Meiryo UI" panose="020B0604030504040204" pitchFamily="50" charset="-128"/>
                          <a:ea typeface="Meiryo UI" panose="020B0604030504040204" pitchFamily="50" charset="-128"/>
                        </a:rPr>
                        <a:t>・お申込みされたご契約の年間保険料が</a:t>
                      </a:r>
                      <a:r>
                        <a:rPr kumimoji="1" lang="en-US" altLang="ja-JP" sz="1200" b="0" dirty="0">
                          <a:solidFill>
                            <a:schemeClr val="tx1"/>
                          </a:solidFill>
                          <a:latin typeface="Meiryo UI" panose="020B0604030504040204" pitchFamily="50" charset="-128"/>
                          <a:ea typeface="Meiryo UI" panose="020B0604030504040204" pitchFamily="50" charset="-128"/>
                        </a:rPr>
                        <a:t>15,000</a:t>
                      </a:r>
                      <a:r>
                        <a:rPr kumimoji="1" lang="ja-JP" altLang="en-US" sz="1200" b="0" dirty="0">
                          <a:solidFill>
                            <a:schemeClr val="tx1"/>
                          </a:solidFill>
                          <a:latin typeface="Meiryo UI" panose="020B0604030504040204" pitchFamily="50" charset="-128"/>
                          <a:ea typeface="Meiryo UI" panose="020B0604030504040204" pitchFamily="50" charset="-128"/>
                        </a:rPr>
                        <a:t>円以上であること</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4522" marR="4522" marT="45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8000"/>
                      </a:schemeClr>
                    </a:solidFill>
                  </a:tcPr>
                </a:tc>
                <a:extLst>
                  <a:ext uri="{0D108BD9-81ED-4DB2-BD59-A6C34878D82A}">
                    <a16:rowId xmlns:a16="http://schemas.microsoft.com/office/drawing/2014/main" val="540499246"/>
                  </a:ext>
                </a:extLst>
              </a:tr>
              <a:tr h="477775">
                <a:tc rowSpan="2">
                  <a:txBody>
                    <a:bodyPr/>
                    <a:lstStyle/>
                    <a:p>
                      <a:pPr marL="0"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n-cs"/>
                        </a:rPr>
                        <a:t>特典</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n-cs"/>
                      </a:endParaRPr>
                    </a:p>
                    <a:p>
                      <a:pPr marL="0"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n-cs"/>
                        </a:rPr>
                        <a:t>キャンペーン</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n-cs"/>
                      </a:endParaRPr>
                    </a:p>
                  </a:txBody>
                  <a:tcPr vert="eaVert" anchor="ctr">
                    <a:lnT w="6350" cap="flat" cmpd="sng" algn="ctr">
                      <a:solidFill>
                        <a:srgbClr val="000000"/>
                      </a:solidFill>
                      <a:prstDash val="solid"/>
                      <a:round/>
                      <a:headEnd type="none" w="med" len="med"/>
                      <a:tailEnd type="none" w="med" len="med"/>
                    </a:lnT>
                    <a:solidFill>
                      <a:schemeClr val="bg1">
                        <a:lumMod val="65000"/>
                      </a:schemeClr>
                    </a:solidFill>
                  </a:tcPr>
                </a:tc>
                <a:tc>
                  <a:txBody>
                    <a:bodyPr/>
                    <a:lstStyle/>
                    <a:p>
                      <a:pPr 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n-cs"/>
                        </a:rPr>
                        <a:t>特典</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n-cs"/>
                      </a:endParaRPr>
                    </a:p>
                    <a:p>
                      <a:pPr 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n-cs"/>
                        </a:rPr>
                        <a:t>内容</a:t>
                      </a:r>
                    </a:p>
                  </a:txBody>
                  <a:tcPr>
                    <a:solidFill>
                      <a:schemeClr val="bg1">
                        <a:lumMod val="65000"/>
                      </a:schemeClr>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n-cs"/>
                        </a:rPr>
                        <a:t>くら寿司お食事券（</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n-cs"/>
                        </a:rPr>
                        <a:t>3,000</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n-cs"/>
                        </a:rPr>
                        <a:t>円分）</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22" marR="4522" marT="4522" marB="0" anchor="ctr">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8000"/>
                      </a:schemeClr>
                    </a:solidFill>
                  </a:tcPr>
                </a:tc>
                <a:extLst>
                  <a:ext uri="{0D108BD9-81ED-4DB2-BD59-A6C34878D82A}">
                    <a16:rowId xmlns:a16="http://schemas.microsoft.com/office/drawing/2014/main" val="3716203585"/>
                  </a:ext>
                </a:extLst>
              </a:tr>
              <a:tr h="726255">
                <a:tc vMerge="1">
                  <a:txBody>
                    <a:bodyPr/>
                    <a:lstStyle/>
                    <a:p>
                      <a:endParaRPr kumimoji="1" lang="ja-JP" altLang="en-US" dirty="0"/>
                    </a:p>
                  </a:txBody>
                  <a:tcPr/>
                </a:tc>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cs typeface="+mn-cs"/>
                        </a:rPr>
                        <a:t>賞品の</a:t>
                      </a:r>
                      <a:br>
                        <a:rPr lang="ja-JP" altLang="en-US" sz="1200" b="1" i="0" u="none" strike="noStrike" dirty="0">
                          <a:solidFill>
                            <a:schemeClr val="tx1"/>
                          </a:solidFill>
                          <a:effectLst/>
                          <a:latin typeface="Meiryo UI" panose="020B0604030504040204" pitchFamily="50" charset="-128"/>
                          <a:ea typeface="Meiryo UI" panose="020B0604030504040204" pitchFamily="50" charset="-128"/>
                          <a:cs typeface="+mn-cs"/>
                        </a:rPr>
                      </a:br>
                      <a:r>
                        <a:rPr lang="ja-JP" altLang="en-US" sz="1200" b="1" i="0" u="none" strike="noStrike" dirty="0">
                          <a:solidFill>
                            <a:schemeClr val="tx1"/>
                          </a:solidFill>
                          <a:effectLst/>
                          <a:latin typeface="Meiryo UI" panose="020B0604030504040204" pitchFamily="50" charset="-128"/>
                          <a:ea typeface="Meiryo UI" panose="020B0604030504040204" pitchFamily="50" charset="-128"/>
                          <a:cs typeface="+mn-cs"/>
                        </a:rPr>
                        <a:t>受取り</a:t>
                      </a:r>
                    </a:p>
                  </a:txBody>
                  <a:tcPr marL="4522" marR="4522" marT="4522" marB="0" anchor="ctr">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n-cs"/>
                        </a:rPr>
                        <a:t>　</a:t>
                      </a:r>
                      <a:r>
                        <a:rPr lang="ja-JP" altLang="en-US" sz="1200" b="0" dirty="0">
                          <a:solidFill>
                            <a:schemeClr val="tx1"/>
                          </a:solidFill>
                          <a:latin typeface="Meiryo UI" panose="020B0604030504040204" pitchFamily="50" charset="-128"/>
                          <a:ea typeface="Meiryo UI" panose="020B0604030504040204" pitchFamily="50" charset="-128"/>
                        </a:rPr>
                        <a:t>当選者には、契約締結から</a:t>
                      </a:r>
                      <a:r>
                        <a:rPr lang="en-US" altLang="ja-JP" sz="1200" b="0" dirty="0">
                          <a:solidFill>
                            <a:schemeClr val="tx1"/>
                          </a:solidFill>
                          <a:latin typeface="Meiryo UI" panose="020B0604030504040204" pitchFamily="50" charset="-128"/>
                          <a:ea typeface="Meiryo UI" panose="020B0604030504040204" pitchFamily="50" charset="-128"/>
                        </a:rPr>
                        <a:t>2</a:t>
                      </a:r>
                      <a:r>
                        <a:rPr lang="ja-JP" altLang="en-US" sz="1200" b="0" dirty="0">
                          <a:solidFill>
                            <a:schemeClr val="tx1"/>
                          </a:solidFill>
                          <a:latin typeface="Meiryo UI" panose="020B0604030504040204" pitchFamily="50" charset="-128"/>
                          <a:ea typeface="Meiryo UI" panose="020B0604030504040204" pitchFamily="50" charset="-128"/>
                        </a:rPr>
                        <a:t>ヶ月後の末日までに、契約時に登録いただいたご住所宛に、</a:t>
                      </a:r>
                      <a:endParaRPr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eaLnBrk="1" fontAlgn="ctr"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rPr>
                        <a:t>　「くら寿司お食事券」を送付いたします。</a:t>
                      </a:r>
                    </a:p>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ご住所が変更となる場合は住所変更の手続きをお願いいたします。</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n-cs"/>
                      </a:endParaRPr>
                    </a:p>
                  </a:txBody>
                  <a:tcPr marL="4522" marR="4522" marT="45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8000"/>
                      </a:schemeClr>
                    </a:solidFill>
                  </a:tcPr>
                </a:tc>
                <a:extLst>
                  <a:ext uri="{0D108BD9-81ED-4DB2-BD59-A6C34878D82A}">
                    <a16:rowId xmlns:a16="http://schemas.microsoft.com/office/drawing/2014/main" val="2499711118"/>
                  </a:ext>
                </a:extLst>
              </a:tr>
              <a:tr h="480854">
                <a:tc gridSpan="2">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対象保険商品</a:t>
                      </a:r>
                    </a:p>
                  </a:txBody>
                  <a:tcPr marL="4522" marR="4522" marT="45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楽天損害保険株式会社（引受保険会社）</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ドライブアシスト</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個人用自動車保険</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4522" marR="4522" marT="45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8000"/>
                      </a:schemeClr>
                    </a:solidFill>
                  </a:tcPr>
                </a:tc>
                <a:extLst>
                  <a:ext uri="{0D108BD9-81ED-4DB2-BD59-A6C34878D82A}">
                    <a16:rowId xmlns:a16="http://schemas.microsoft.com/office/drawing/2014/main" val="2690548532"/>
                  </a:ext>
                </a:extLst>
              </a:tr>
              <a:tr h="561676">
                <a:tc gridSpan="2">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対象申込方法</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endParaRPr>
                    </a:p>
                  </a:txBody>
                  <a:tcPr marL="4522" marR="4522" marT="45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・代理店</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募集人）からの提案で所定の端末</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ペーパーレスシステム</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を使用したお申込み</a:t>
                      </a:r>
                    </a:p>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・代理店専用</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URL</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を経由したインターネットからのお申込み</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下記注意事項該当代理店を除く</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4522" marR="4522" marT="45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8000"/>
                      </a:schemeClr>
                    </a:solidFill>
                  </a:tcPr>
                </a:tc>
                <a:extLst>
                  <a:ext uri="{0D108BD9-81ED-4DB2-BD59-A6C34878D82A}">
                    <a16:rowId xmlns:a16="http://schemas.microsoft.com/office/drawing/2014/main" val="1238748687"/>
                  </a:ext>
                </a:extLst>
              </a:tr>
              <a:tr h="3332981">
                <a:tc gridSpan="2">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注意事項</a:t>
                      </a:r>
                    </a:p>
                  </a:txBody>
                  <a:tcPr marL="4522" marR="4522" marT="45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kumimoji="1" lang="ja-JP" altLang="en-US" dirty="0"/>
                    </a:p>
                  </a:txBody>
                  <a:tcPr>
                    <a:lnL w="6350" cap="flat" cmpd="sng" algn="ctr">
                      <a:solidFill>
                        <a:srgbClr val="000000"/>
                      </a:solidFill>
                      <a:prstDash val="solid"/>
                      <a:round/>
                      <a:headEnd type="none" w="med" len="med"/>
                      <a:tailEnd type="none" w="med" len="med"/>
                    </a:ln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・以下に該当する場合、対象条件を満たしていても本キャンペーンの対象外となります。</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保険募集人ご本人および楽天グループの役職員・関係者の契約の場合</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楽天損保が定める基準日においてドライブアシストの契約が解約されている場合</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楽天損保（旧朝日火災）の自動車保険（ドライブアシスト、</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ASAP</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PAP)</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からの満期継続</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sym typeface="ヒラギノ角ゴ ProN W3"/>
                        </a:rPr>
                        <a:t>　および中途更改契約である場合</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同一人物による複数の利用登録、または利用登録の内容に不備・虚偽等があった場合</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不正行為、利用規約違反、その他運営上の趣旨に反していると楽天損保が判断した場合</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インターネットからのお申込みの場合、楽天損保、楽天保険の総合窓口または楽天インシュア</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ランスプランニング（株）の</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rPr>
                        <a:t>HP</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経由のご契約は対象外となります。</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・賞品の再送・交換・換金・返品等はできません。</a:t>
                      </a: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・宛先不明などの理由により賞品のお届けができない場合、賞品受領の権利を無効とさせて</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いただきます。</a:t>
                      </a: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・ご契約内容によっては、お見積り、ご契約できない場合がございます。その場合は本キャンペーンの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対象外とさせていただきますので予めご了承ください。</a:t>
                      </a: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・抽選結果につきましては、賞品の発送をもって代えさせていただきます。</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・賞品の転売は禁止とさせていただきます。</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endParaRPr>
                    </a:p>
                    <a:p>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n-cs"/>
                        </a:rPr>
                        <a:t>　・取得した個人情報は楽天損保の個人情報保護方針に基づいてお取り扱いいたします。</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n-cs"/>
                      </a:endParaRPr>
                    </a:p>
                  </a:txBody>
                  <a:tcPr marL="4522" marR="4522" marT="45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8000"/>
                      </a:schemeClr>
                    </a:solidFill>
                  </a:tcPr>
                </a:tc>
                <a:extLst>
                  <a:ext uri="{0D108BD9-81ED-4DB2-BD59-A6C34878D82A}">
                    <a16:rowId xmlns:a16="http://schemas.microsoft.com/office/drawing/2014/main" val="2998019195"/>
                  </a:ext>
                </a:extLst>
              </a:tr>
            </a:tbl>
          </a:graphicData>
        </a:graphic>
      </p:graphicFrame>
      <p:sp>
        <p:nvSpPr>
          <p:cNvPr id="33" name="正方形/長方形 32">
            <a:extLst>
              <a:ext uri="{FF2B5EF4-FFF2-40B4-BE49-F238E27FC236}">
                <a16:creationId xmlns:a16="http://schemas.microsoft.com/office/drawing/2014/main" id="{240E8871-D0B5-4C45-9663-FCCC0F4221EA}"/>
              </a:ext>
            </a:extLst>
          </p:cNvPr>
          <p:cNvSpPr/>
          <p:nvPr/>
        </p:nvSpPr>
        <p:spPr>
          <a:xfrm>
            <a:off x="2483538" y="54641"/>
            <a:ext cx="2589422" cy="469004"/>
          </a:xfrm>
          <a:prstGeom prst="rect">
            <a:avLst/>
          </a:prstGeom>
          <a:noFill/>
          <a:effectLst/>
        </p:spPr>
        <p:txBody>
          <a:bodyPr wrap="none" lIns="98708" tIns="49354" rIns="98708" bIns="49354">
            <a:spAutoFit/>
          </a:bodyPr>
          <a:lstStyle/>
          <a:p>
            <a:pPr algn="ctr"/>
            <a:r>
              <a:rPr lang="en-US" altLang="ja-JP" sz="2400" b="1" dirty="0">
                <a:ln w="0"/>
                <a:solidFill>
                  <a:srgbClr val="0070C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r>
              <a:rPr lang="ja-JP" altLang="en-US" sz="2400" b="1" dirty="0">
                <a:ln w="0"/>
                <a:solidFill>
                  <a:srgbClr val="0070C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キャンペーン概要</a:t>
            </a:r>
            <a:r>
              <a:rPr lang="en-US" altLang="ja-JP" sz="2400" b="1" dirty="0">
                <a:ln w="0"/>
                <a:solidFill>
                  <a:srgbClr val="0070C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ja-JP" altLang="en-US" sz="2400" b="1" dirty="0">
              <a:ln w="0"/>
              <a:solidFill>
                <a:srgbClr val="0070C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2B268E8-3ACB-4F91-B246-63C23F78CD5E}"/>
              </a:ext>
            </a:extLst>
          </p:cNvPr>
          <p:cNvSpPr/>
          <p:nvPr/>
        </p:nvSpPr>
        <p:spPr>
          <a:xfrm>
            <a:off x="96981" y="8737782"/>
            <a:ext cx="1186794" cy="268949"/>
          </a:xfrm>
          <a:prstGeom prst="rect">
            <a:avLst/>
          </a:prstGeom>
          <a:noFill/>
          <a:effectLst/>
        </p:spPr>
        <p:txBody>
          <a:bodyPr wrap="none" lIns="98708" tIns="49354" rIns="98708" bIns="49354">
            <a:spAutoFit/>
          </a:bodyPr>
          <a:lstStyle/>
          <a:p>
            <a:pPr algn="ctr"/>
            <a:r>
              <a:rPr lang="en-US" altLang="ja-JP" sz="1100" b="1" dirty="0">
                <a:ln w="0"/>
                <a:latin typeface="Meiryo UI" panose="020B0604030504040204" pitchFamily="50" charset="-128"/>
                <a:ea typeface="Meiryo UI" panose="020B0604030504040204" pitchFamily="50" charset="-128"/>
              </a:rPr>
              <a:t>【</a:t>
            </a:r>
            <a:r>
              <a:rPr lang="ja-JP" altLang="en-US" sz="1100" b="1" dirty="0">
                <a:ln w="0"/>
                <a:latin typeface="Meiryo UI" panose="020B0604030504040204" pitchFamily="50" charset="-128"/>
                <a:ea typeface="Meiryo UI" panose="020B0604030504040204" pitchFamily="50" charset="-128"/>
              </a:rPr>
              <a:t>引受保険会社</a:t>
            </a:r>
            <a:r>
              <a:rPr lang="en-US" altLang="ja-JP" sz="1100" b="1" dirty="0">
                <a:ln w="0"/>
                <a:latin typeface="Meiryo UI" panose="020B0604030504040204" pitchFamily="50" charset="-128"/>
                <a:ea typeface="Meiryo UI" panose="020B0604030504040204" pitchFamily="50" charset="-128"/>
              </a:rPr>
              <a:t>】</a:t>
            </a:r>
            <a:endParaRPr lang="ja-JP" altLang="en-US" sz="1100" b="1" dirty="0">
              <a:ln w="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45318DE-1A9D-42F9-858A-F94F72F11AC9}"/>
              </a:ext>
            </a:extLst>
          </p:cNvPr>
          <p:cNvSpPr/>
          <p:nvPr/>
        </p:nvSpPr>
        <p:spPr>
          <a:xfrm>
            <a:off x="6521921" y="10409966"/>
            <a:ext cx="991227" cy="261255"/>
          </a:xfrm>
          <a:prstGeom prst="rect">
            <a:avLst/>
          </a:prstGeom>
          <a:noFill/>
          <a:effectLst/>
        </p:spPr>
        <p:txBody>
          <a:bodyPr wrap="none" lIns="98708" tIns="49354" rIns="98708" bIns="49354">
            <a:spAutoFit/>
          </a:bodyPr>
          <a:lstStyle/>
          <a:p>
            <a:pPr algn="ctr"/>
            <a:r>
              <a:rPr lang="en-US" altLang="ja-JP" sz="1000" dirty="0">
                <a:ln w="0"/>
                <a:latin typeface="Meiryo UI" panose="020B0604030504040204" pitchFamily="50" charset="-128"/>
                <a:ea typeface="Meiryo UI" panose="020B0604030504040204" pitchFamily="50" charset="-128"/>
              </a:rPr>
              <a:t>C21-12-031</a:t>
            </a:r>
            <a:endParaRPr lang="ja-JP" altLang="en-US" sz="1000" dirty="0">
              <a:ln w="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E5CDFEE6-0092-4527-AB3F-ADCF4C179511}"/>
              </a:ext>
            </a:extLst>
          </p:cNvPr>
          <p:cNvSpPr/>
          <p:nvPr/>
        </p:nvSpPr>
        <p:spPr>
          <a:xfrm>
            <a:off x="1171392" y="8722393"/>
            <a:ext cx="1738227" cy="284338"/>
          </a:xfrm>
          <a:prstGeom prst="rect">
            <a:avLst/>
          </a:prstGeom>
          <a:noFill/>
          <a:effectLst/>
        </p:spPr>
        <p:txBody>
          <a:bodyPr wrap="none" lIns="98708" tIns="49354" rIns="98708" bIns="49354">
            <a:spAutoFit/>
          </a:bodyPr>
          <a:lstStyle/>
          <a:p>
            <a:r>
              <a:rPr lang="ja-JP" altLang="en-US" sz="1200" b="1" dirty="0">
                <a:ln w="0"/>
                <a:latin typeface="Meiryo UI" panose="020B0604030504040204" pitchFamily="50" charset="-128"/>
                <a:ea typeface="Meiryo UI" panose="020B0604030504040204" pitchFamily="50" charset="-128"/>
              </a:rPr>
              <a:t>楽天損害保険株式会社</a:t>
            </a:r>
            <a:endParaRPr lang="en-US" altLang="ja-JP" sz="1200" b="1" dirty="0">
              <a:ln w="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9066080-E8DB-4DC2-B92B-54FF25BDD35A}"/>
              </a:ext>
            </a:extLst>
          </p:cNvPr>
          <p:cNvSpPr/>
          <p:nvPr/>
        </p:nvSpPr>
        <p:spPr>
          <a:xfrm>
            <a:off x="156224" y="9009561"/>
            <a:ext cx="2650336" cy="284338"/>
          </a:xfrm>
          <a:prstGeom prst="rect">
            <a:avLst/>
          </a:prstGeom>
          <a:noFill/>
          <a:effectLst/>
        </p:spPr>
        <p:txBody>
          <a:bodyPr wrap="none" lIns="98708" tIns="49354" rIns="98708" bIns="49354">
            <a:spAutoFit/>
          </a:bodyPr>
          <a:lstStyle/>
          <a:p>
            <a:r>
              <a:rPr lang="ja-JP" altLang="en-US" sz="1200" b="1" dirty="0">
                <a:ln w="0"/>
                <a:latin typeface="Meiryo UI" panose="020B0604030504040204" pitchFamily="50" charset="-128"/>
                <a:ea typeface="Meiryo UI" panose="020B0604030504040204" pitchFamily="50" charset="-128"/>
              </a:rPr>
              <a:t>インターネットでのご契約をご希望の方</a:t>
            </a:r>
            <a:endParaRPr lang="en-US" altLang="ja-JP" sz="1200" b="1" dirty="0">
              <a:ln w="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6FD1E002-31F8-4846-9ADB-1BCD0A016A6E}"/>
              </a:ext>
            </a:extLst>
          </p:cNvPr>
          <p:cNvSpPr/>
          <p:nvPr/>
        </p:nvSpPr>
        <p:spPr>
          <a:xfrm>
            <a:off x="156224" y="10077033"/>
            <a:ext cx="3073529" cy="284338"/>
          </a:xfrm>
          <a:prstGeom prst="rect">
            <a:avLst/>
          </a:prstGeom>
          <a:noFill/>
          <a:effectLst/>
        </p:spPr>
        <p:txBody>
          <a:bodyPr wrap="none" lIns="98708" tIns="49354" rIns="98708" bIns="49354">
            <a:spAutoFit/>
          </a:bodyPr>
          <a:lstStyle/>
          <a:p>
            <a:r>
              <a:rPr lang="ja-JP" altLang="en-US" sz="1200" b="1" dirty="0">
                <a:ln w="0"/>
                <a:latin typeface="Meiryo UI" panose="020B0604030504040204" pitchFamily="50" charset="-128"/>
                <a:ea typeface="Meiryo UI" panose="020B0604030504040204" pitchFamily="50" charset="-128"/>
              </a:rPr>
              <a:t>ペーパーレスシステムでのご契約をご希望の方</a:t>
            </a:r>
            <a:endParaRPr lang="en-US" altLang="ja-JP" sz="1200" b="1" dirty="0">
              <a:ln w="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D8F114BC-CC2C-4F23-A97C-8ED52836F20B}"/>
              </a:ext>
            </a:extLst>
          </p:cNvPr>
          <p:cNvSpPr/>
          <p:nvPr/>
        </p:nvSpPr>
        <p:spPr>
          <a:xfrm>
            <a:off x="156224" y="10294806"/>
            <a:ext cx="5641539" cy="261255"/>
          </a:xfrm>
          <a:prstGeom prst="rect">
            <a:avLst/>
          </a:prstGeom>
          <a:noFill/>
          <a:effectLst/>
        </p:spPr>
        <p:txBody>
          <a:bodyPr wrap="none" lIns="98708" tIns="49354" rIns="98708" bIns="49354">
            <a:spAutoFit/>
          </a:bodyPr>
          <a:lstStyle/>
          <a:p>
            <a:r>
              <a:rPr lang="ja-JP" altLang="en-US" sz="1050" b="1" dirty="0">
                <a:ln w="0"/>
                <a:latin typeface="Meiryo UI" panose="020B0604030504040204" pitchFamily="50" charset="-128"/>
                <a:ea typeface="Meiryo UI" panose="020B0604030504040204" pitchFamily="50" charset="-128"/>
              </a:rPr>
              <a:t>楽天損保のドライブアシスト（個人用自動車保険）をお取り扱いの代理店へお問い合わせください。</a:t>
            </a:r>
            <a:endParaRPr lang="en-US" altLang="ja-JP" sz="1050" b="1" dirty="0">
              <a:ln w="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6B3F7F5-9059-417C-A314-F04DB0B0E2D7}"/>
              </a:ext>
            </a:extLst>
          </p:cNvPr>
          <p:cNvPicPr>
            <a:picLocks noChangeAspect="1"/>
          </p:cNvPicPr>
          <p:nvPr/>
        </p:nvPicPr>
        <p:blipFill>
          <a:blip r:embed="rId4"/>
          <a:stretch>
            <a:fillRect/>
          </a:stretch>
        </p:blipFill>
        <p:spPr>
          <a:xfrm>
            <a:off x="242886" y="9280931"/>
            <a:ext cx="7070725" cy="809736"/>
          </a:xfrm>
          <a:prstGeom prst="rect">
            <a:avLst/>
          </a:prstGeom>
        </p:spPr>
      </p:pic>
    </p:spTree>
    <p:extLst>
      <p:ext uri="{BB962C8B-B14F-4D97-AF65-F5344CB8AC3E}">
        <p14:creationId xmlns:p14="http://schemas.microsoft.com/office/powerpoint/2010/main" val="2309948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1EACE06F758B4EA24CD6D973238CE2" ma:contentTypeVersion="12" ma:contentTypeDescription="新しいドキュメントを作成します。" ma:contentTypeScope="" ma:versionID="e45be8999a23c7abe5315720b15bffca">
  <xsd:schema xmlns:xsd="http://www.w3.org/2001/XMLSchema" xmlns:xs="http://www.w3.org/2001/XMLSchema" xmlns:p="http://schemas.microsoft.com/office/2006/metadata/properties" xmlns:ns2="8748eaa3-a5d5-4af3-8f10-25e5175a46f6" xmlns:ns3="39e86586-b91e-4971-a5cb-c6be69272c10" targetNamespace="http://schemas.microsoft.com/office/2006/metadata/properties" ma:root="true" ma:fieldsID="eea1030f6b3702ad1870cdddba02211b" ns2:_="" ns3:_="">
    <xsd:import namespace="8748eaa3-a5d5-4af3-8f10-25e5175a46f6"/>
    <xsd:import namespace="39e86586-b91e-4971-a5cb-c6be69272c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8eaa3-a5d5-4af3-8f10-25e5175a46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e86586-b91e-4971-a5cb-c6be69272c10"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E41F3B-CC0F-4122-A8BC-929B3A9BF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48eaa3-a5d5-4af3-8f10-25e5175a46f6"/>
    <ds:schemaRef ds:uri="39e86586-b91e-4971-a5cb-c6be69272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2F0697-70EB-4B75-A3D1-BAA08E3DE176}">
  <ds:schemaRefs>
    <ds:schemaRef ds:uri="http://schemas.microsoft.com/sharepoint/v3/contenttype/forms"/>
  </ds:schemaRefs>
</ds:datastoreItem>
</file>

<file path=customXml/itemProps3.xml><?xml version="1.0" encoding="utf-8"?>
<ds:datastoreItem xmlns:ds="http://schemas.openxmlformats.org/officeDocument/2006/customXml" ds:itemID="{499BE414-3E63-4314-B4A2-388F3EEE8213}">
  <ds:schemaRefs>
    <ds:schemaRef ds:uri="http://schemas.openxmlformats.org/package/2006/metadata/core-properties"/>
    <ds:schemaRef ds:uri="http://purl.org/dc/elements/1.1/"/>
    <ds:schemaRef ds:uri="39e86586-b91e-4971-a5cb-c6be69272c10"/>
    <ds:schemaRef ds:uri="http://schemas.microsoft.com/office/2006/metadata/properties"/>
    <ds:schemaRef ds:uri="http://purl.org/dc/terms/"/>
    <ds:schemaRef ds:uri="http://schemas.microsoft.com/office/infopath/2007/PartnerControls"/>
    <ds:schemaRef ds:uri="http://schemas.microsoft.com/office/2006/documentManagement/types"/>
    <ds:schemaRef ds:uri="8748eaa3-a5d5-4af3-8f10-25e5175a46f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138</TotalTime>
  <Words>130</Words>
  <Application>Microsoft Office PowerPoint</Application>
  <PresentationFormat>ユーザー設定</PresentationFormat>
  <Paragraphs>51</Paragraphs>
  <Slides>2</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游ゴシック</vt:lpstr>
      <vt:lpstr>Calibri</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Kimura, Toshiki | Toshi | INSCO</dc:creator>
  <cp:lastModifiedBy>Suzuki, Kensuke | Kenny | INSCO</cp:lastModifiedBy>
  <cp:revision>10</cp:revision>
  <cp:lastPrinted>2021-12-27T06:07:59Z</cp:lastPrinted>
  <dcterms:created xsi:type="dcterms:W3CDTF">2021-12-27T04:49:53Z</dcterms:created>
  <dcterms:modified xsi:type="dcterms:W3CDTF">2022-01-19T03:40:17Z</dcterms:modified>
</cp:coreProperties>
</file>