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906000" type="A4"/>
  <p:notesSz cx="6858000" cy="9144000"/>
  <p:defaultTextStyle>
    <a:defPPr>
      <a:defRPr lang="ja-JP"/>
    </a:defPPr>
    <a:lvl1pPr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53"/>
    <p:restoredTop sz="94589"/>
  </p:normalViewPr>
  <p:slideViewPr>
    <p:cSldViewPr snapToObjects="1">
      <p:cViewPr varScale="1">
        <p:scale>
          <a:sx n="83" d="100"/>
          <a:sy n="83" d="100"/>
        </p:scale>
        <p:origin x="3000" y="208"/>
      </p:cViewPr>
      <p:guideLst>
        <p:guide orient="horz" pos="3120"/>
        <p:guide pos="216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F2CAFE68-4590-5E46-BF85-B42659B3EAF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95E036D4-38BE-4E46-A131-49E83B699C9B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F7DEFB40-46C6-3744-8D09-BDB07A7C5F20}" type="datetime1">
              <a:rPr lang="ja-JP" altLang="en-US"/>
              <a:pPr>
                <a:defRPr/>
              </a:pPr>
              <a:t>2026/2/17</a:t>
            </a:fld>
            <a:endParaRPr lang="en-US" altLang="ja-JP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9946CC09-087E-FA47-B9A4-5DB9C9CC2DA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977FBAFD-97F4-DC4D-B8AC-387DA9223D3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69BE1D-DF0C-A94B-9C7C-849BD544A383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>
            <a:extLst>
              <a:ext uri="{FF2B5EF4-FFF2-40B4-BE49-F238E27FC236}">
                <a16:creationId xmlns:a16="http://schemas.microsoft.com/office/drawing/2014/main" id="{13E8CC47-18C4-CD41-AB74-1BA46D67923B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 2">
            <a:extLst>
              <a:ext uri="{FF2B5EF4-FFF2-40B4-BE49-F238E27FC236}">
                <a16:creationId xmlns:a16="http://schemas.microsoft.com/office/drawing/2014/main" id="{1CA935C1-C274-0F44-BA9C-E63891ECE94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2BF257E7-EF7F-9847-B120-A351754C775E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4" name="スライド イメージ プレースホルダ 3">
            <a:extLst>
              <a:ext uri="{FF2B5EF4-FFF2-40B4-BE49-F238E27FC236}">
                <a16:creationId xmlns:a16="http://schemas.microsoft.com/office/drawing/2014/main" id="{96FE0EA6-E21E-E541-8681-04AF1C9B6988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 4">
            <a:extLst>
              <a:ext uri="{FF2B5EF4-FFF2-40B4-BE49-F238E27FC236}">
                <a16:creationId xmlns:a16="http://schemas.microsoft.com/office/drawing/2014/main" id="{DC635FF8-C67E-DA41-B378-1CAEC2281B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 5">
            <a:extLst>
              <a:ext uri="{FF2B5EF4-FFF2-40B4-BE49-F238E27FC236}">
                <a16:creationId xmlns:a16="http://schemas.microsoft.com/office/drawing/2014/main" id="{54848A72-AE7D-1640-ACE9-7C93B9D3F2B2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6">
            <a:extLst>
              <a:ext uri="{FF2B5EF4-FFF2-40B4-BE49-F238E27FC236}">
                <a16:creationId xmlns:a16="http://schemas.microsoft.com/office/drawing/2014/main" id="{01EE7233-3B52-A249-BCEC-AFDA137B79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41C3CE34-6E62-F14E-8A39-21F51702C60D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3077284"/>
            <a:ext cx="5829300" cy="2123369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 サブタイトルの書式設定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2A9BC11B-F62B-A4F0-B06C-C90A766106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C1BD11-CA6D-444F-BAC3-33F70B837880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D27E6FCC-1AEB-07E2-A2E4-DF43034E22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081C1C0B-5FAF-F5D1-6A49-595176A1B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4C31AD-AF56-B04F-9A54-F112F4A1165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65022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C10E6024-B758-B019-C9BC-41BBACCEC1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67890A-4873-BB4F-842C-BAF239E9DB8E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7CC8ABD-388B-79AD-FD5A-E5AA503722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71A7E0E1-11AF-8CDA-43A0-F4733F8BE7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CB8635-442B-1A4A-B654-EB18E08ACC6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70355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/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529698"/>
            <a:ext cx="1157288" cy="11268075"/>
          </a:xfr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257175" y="529698"/>
            <a:ext cx="3357563" cy="11268075"/>
          </a:xfr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801C674E-B39E-7442-7413-11BC88D974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DDEEED-CA2A-3240-9DF3-4C138023CC37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97CA676-D18A-12B5-5800-558D8512F7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91035F5-00F7-A8BC-0CC4-4EE8278AC5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22C088F-AB8F-6A42-B22C-0BBDB382035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67734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50C55C3E-B8A3-D4FE-9C1E-36EC308A0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D72E50-5238-5246-8033-136BB59A6744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ED5AF264-ABD7-6F85-EE72-8CF5661662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E69241EE-2417-2BC7-70EE-801E14D44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F61E67-AEDC-BF4C-B8E9-5017080A5AAC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5465813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 ヘッダ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6365522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541735" y="4198588"/>
            <a:ext cx="5829300" cy="216693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9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9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9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8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8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7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1E1D3071-8741-D585-606A-898188288E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0AB8D4-12D8-5942-848D-BDB2E1B61BAA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46B4D7B8-74EA-1F3C-72B8-AAEBB63FFF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235370D1-2A70-D389-3FD1-47E45E76A3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901EB2E-E49D-FE43-8EAA-030E27D33F2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0597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257176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2628903" y="3081868"/>
            <a:ext cx="2257425" cy="871590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0B19419B-ADB9-55CF-C9B0-3675582B27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215FD-26FB-DD43-ABB7-6ED92580E1D9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618EA24C-2EB3-157F-07C2-01D102E4EB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C852EE7D-8F3B-E414-C22C-FF80442917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A569EE-9DF0-8C4A-A850-2A8E2B0BE001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148550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3483769" y="2217386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98" indent="0">
              <a:buNone/>
              <a:defRPr sz="2000" b="1"/>
            </a:lvl2pPr>
            <a:lvl3pPr marL="914395" indent="0">
              <a:buNone/>
              <a:defRPr sz="1800" b="1"/>
            </a:lvl3pPr>
            <a:lvl4pPr marL="1371592" indent="0">
              <a:buNone/>
              <a:defRPr sz="1600" b="1"/>
            </a:lvl4pPr>
            <a:lvl5pPr marL="1828789" indent="0">
              <a:buNone/>
              <a:defRPr sz="1600" b="1"/>
            </a:lvl5pPr>
            <a:lvl6pPr marL="2285987" indent="0">
              <a:buNone/>
              <a:defRPr sz="1600" b="1"/>
            </a:lvl6pPr>
            <a:lvl7pPr marL="2743185" indent="0">
              <a:buNone/>
              <a:defRPr sz="1600" b="1"/>
            </a:lvl7pPr>
            <a:lvl8pPr marL="3200381" indent="0">
              <a:buNone/>
              <a:defRPr sz="1600" b="1"/>
            </a:lvl8pPr>
            <a:lvl9pPr marL="3657579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 3">
            <a:extLst>
              <a:ext uri="{FF2B5EF4-FFF2-40B4-BE49-F238E27FC236}">
                <a16:creationId xmlns:a16="http://schemas.microsoft.com/office/drawing/2014/main" id="{5E586E55-590E-68A6-FC0B-371A7333F3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AFE203-FB55-F04E-A565-E9EB3CB98869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8" name="フッター プレースホルダ 4">
            <a:extLst>
              <a:ext uri="{FF2B5EF4-FFF2-40B4-BE49-F238E27FC236}">
                <a16:creationId xmlns:a16="http://schemas.microsoft.com/office/drawing/2014/main" id="{763A5A24-DABB-E8D7-395A-07DA8D3AC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 5">
            <a:extLst>
              <a:ext uri="{FF2B5EF4-FFF2-40B4-BE49-F238E27FC236}">
                <a16:creationId xmlns:a16="http://schemas.microsoft.com/office/drawing/2014/main" id="{E80B741E-58E9-A610-3044-67CFC1FAF0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69BE09-1C1C-7D40-9D99-551065677F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02217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日付プレースホルダ 3">
            <a:extLst>
              <a:ext uri="{FF2B5EF4-FFF2-40B4-BE49-F238E27FC236}">
                <a16:creationId xmlns:a16="http://schemas.microsoft.com/office/drawing/2014/main" id="{B3A62498-97E8-4349-E2EE-A42AD41BF8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00BED-7BF1-4642-8899-E5A07738C336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4" name="フッター プレースホルダ 4">
            <a:extLst>
              <a:ext uri="{FF2B5EF4-FFF2-40B4-BE49-F238E27FC236}">
                <a16:creationId xmlns:a16="http://schemas.microsoft.com/office/drawing/2014/main" id="{EA71CE5C-4E0C-B940-5758-6CC49FFFC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 5">
            <a:extLst>
              <a:ext uri="{FF2B5EF4-FFF2-40B4-BE49-F238E27FC236}">
                <a16:creationId xmlns:a16="http://schemas.microsoft.com/office/drawing/2014/main" id="{1104A8DA-39F5-8FC8-F65A-F27623C2C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5ED75A-BDE9-2640-9580-B493AC56B49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617195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3">
            <a:extLst>
              <a:ext uri="{FF2B5EF4-FFF2-40B4-BE49-F238E27FC236}">
                <a16:creationId xmlns:a16="http://schemas.microsoft.com/office/drawing/2014/main" id="{BC522FA7-DBC6-6B06-1939-1FB747596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26FA0-09C8-5149-B571-B576B62A6E11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3" name="フッター プレースホルダ 4">
            <a:extLst>
              <a:ext uri="{FF2B5EF4-FFF2-40B4-BE49-F238E27FC236}">
                <a16:creationId xmlns:a16="http://schemas.microsoft.com/office/drawing/2014/main" id="{64F11A9D-B842-AD6D-4F0B-E72D031DC5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 5">
            <a:extLst>
              <a:ext uri="{FF2B5EF4-FFF2-40B4-BE49-F238E27FC236}">
                <a16:creationId xmlns:a16="http://schemas.microsoft.com/office/drawing/2014/main" id="{218DE0C5-59DD-D42C-F922-F9553C160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20A06A-3800-E34E-8932-BA7105AA03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7363462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1" y="394407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681287" y="394408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342901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46D7A4FF-9600-BB5F-9AF7-FB8EA1996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10C81-B85E-AD4B-B618-73B5BABD3749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4E0DE64F-B6D7-16D8-61DA-9C9F8BE361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F10805AE-3FBC-C705-9236-7B7ADCA171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AB7919-F960-0D42-9FA6-31F64AD0C2E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34643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と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934202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98" indent="0">
              <a:buNone/>
              <a:defRPr sz="2800"/>
            </a:lvl2pPr>
            <a:lvl3pPr marL="914395" indent="0">
              <a:buNone/>
              <a:defRPr sz="2400"/>
            </a:lvl3pPr>
            <a:lvl4pPr marL="1371592" indent="0">
              <a:buNone/>
              <a:defRPr sz="2000"/>
            </a:lvl4pPr>
            <a:lvl5pPr marL="1828789" indent="0">
              <a:buNone/>
              <a:defRPr sz="2000"/>
            </a:lvl5pPr>
            <a:lvl6pPr marL="2285987" indent="0">
              <a:buNone/>
              <a:defRPr sz="2000"/>
            </a:lvl6pPr>
            <a:lvl7pPr marL="2743185" indent="0">
              <a:buNone/>
              <a:defRPr sz="2000"/>
            </a:lvl7pPr>
            <a:lvl8pPr marL="3200381" indent="0">
              <a:buNone/>
              <a:defRPr sz="2000"/>
            </a:lvl8pPr>
            <a:lvl9pPr marL="3657579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344216" y="7752824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198" indent="0">
              <a:buNone/>
              <a:defRPr sz="1200"/>
            </a:lvl2pPr>
            <a:lvl3pPr marL="914395" indent="0">
              <a:buNone/>
              <a:defRPr sz="1000"/>
            </a:lvl3pPr>
            <a:lvl4pPr marL="1371592" indent="0">
              <a:buNone/>
              <a:defRPr sz="900"/>
            </a:lvl4pPr>
            <a:lvl5pPr marL="1828789" indent="0">
              <a:buNone/>
              <a:defRPr sz="900"/>
            </a:lvl5pPr>
            <a:lvl6pPr marL="2285987" indent="0">
              <a:buNone/>
              <a:defRPr sz="900"/>
            </a:lvl6pPr>
            <a:lvl7pPr marL="2743185" indent="0">
              <a:buNone/>
              <a:defRPr sz="900"/>
            </a:lvl7pPr>
            <a:lvl8pPr marL="3200381" indent="0">
              <a:buNone/>
              <a:defRPr sz="900"/>
            </a:lvl8pPr>
            <a:lvl9pPr marL="3657579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5" name="日付プレースホルダ 3">
            <a:extLst>
              <a:ext uri="{FF2B5EF4-FFF2-40B4-BE49-F238E27FC236}">
                <a16:creationId xmlns:a16="http://schemas.microsoft.com/office/drawing/2014/main" id="{A63F801B-CB26-40FD-EEFD-264B97840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F0D4CE-860B-C640-A8C4-FB207A5CCB58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6" name="フッター プレースホルダ 4">
            <a:extLst>
              <a:ext uri="{FF2B5EF4-FFF2-40B4-BE49-F238E27FC236}">
                <a16:creationId xmlns:a16="http://schemas.microsoft.com/office/drawing/2014/main" id="{FD2A82AD-DE50-1B5C-D21B-4DE57117FA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 5">
            <a:extLst>
              <a:ext uri="{FF2B5EF4-FFF2-40B4-BE49-F238E27FC236}">
                <a16:creationId xmlns:a16="http://schemas.microsoft.com/office/drawing/2014/main" id="{28211134-FF55-AE27-AF37-30D52B7820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3FC889-E8A9-174A-87B1-045F053DA92E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7670278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 1">
            <a:extLst>
              <a:ext uri="{FF2B5EF4-FFF2-40B4-BE49-F238E27FC236}">
                <a16:creationId xmlns:a16="http://schemas.microsoft.com/office/drawing/2014/main" id="{5377E1A4-9851-1388-AA28-39E6D289E365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42900" y="397272"/>
            <a:ext cx="6172200" cy="1651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タイトルの書式設定</a:t>
            </a:r>
          </a:p>
        </p:txBody>
      </p:sp>
      <p:sp>
        <p:nvSpPr>
          <p:cNvPr id="1027" name="テキスト プレースホルダ 2">
            <a:extLst>
              <a:ext uri="{FF2B5EF4-FFF2-40B4-BE49-F238E27FC236}">
                <a16:creationId xmlns:a16="http://schemas.microsoft.com/office/drawing/2014/main" id="{63EBE5A1-B139-9A67-9728-B8B530B0CDF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42900" y="2311401"/>
            <a:ext cx="6172200" cy="65369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</a:t>
            </a:r>
            <a:r>
              <a:rPr lang="en-US" altLang="ja-JP"/>
              <a:t> </a:t>
            </a:r>
            <a:r>
              <a:rPr lang="ja-JP" altLang="en-US"/>
              <a:t>テキストの書式設定</a:t>
            </a:r>
            <a:endParaRPr lang="en-US" altLang="ja-JP"/>
          </a:p>
          <a:p>
            <a:pPr lvl="1"/>
            <a:r>
              <a:rPr lang="ja-JP" altLang="en-US"/>
              <a:t>第</a:t>
            </a:r>
            <a:r>
              <a:rPr lang="en-US" altLang="ja-JP"/>
              <a:t> 2 </a:t>
            </a:r>
            <a:r>
              <a:rPr lang="ja-JP" altLang="en-US"/>
              <a:t>レベル</a:t>
            </a:r>
            <a:endParaRPr lang="en-US" altLang="ja-JP"/>
          </a:p>
          <a:p>
            <a:pPr lvl="2"/>
            <a:r>
              <a:rPr lang="ja-JP" altLang="en-US"/>
              <a:t>第</a:t>
            </a:r>
            <a:r>
              <a:rPr lang="en-US" altLang="ja-JP"/>
              <a:t> 3 </a:t>
            </a:r>
            <a:r>
              <a:rPr lang="ja-JP" altLang="en-US"/>
              <a:t>レベル</a:t>
            </a:r>
            <a:endParaRPr lang="en-US" altLang="ja-JP"/>
          </a:p>
          <a:p>
            <a:pPr lvl="3"/>
            <a:r>
              <a:rPr lang="ja-JP" altLang="en-US"/>
              <a:t>第</a:t>
            </a:r>
            <a:r>
              <a:rPr lang="en-US" altLang="ja-JP"/>
              <a:t> 4 </a:t>
            </a:r>
            <a:r>
              <a:rPr lang="ja-JP" altLang="en-US"/>
              <a:t>レベル</a:t>
            </a:r>
            <a:endParaRPr lang="en-US" altLang="ja-JP"/>
          </a:p>
          <a:p>
            <a:pPr lvl="4"/>
            <a:r>
              <a:rPr lang="ja-JP" altLang="en-US"/>
              <a:t>第</a:t>
            </a:r>
            <a:r>
              <a:rPr lang="en-US" altLang="ja-JP"/>
              <a:t> 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 3">
            <a:extLst>
              <a:ext uri="{FF2B5EF4-FFF2-40B4-BE49-F238E27FC236}">
                <a16:creationId xmlns:a16="http://schemas.microsoft.com/office/drawing/2014/main" id="{7E19E606-96AF-D741-AE0D-8A35E86C0DC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342900" y="9181970"/>
            <a:ext cx="1600200" cy="52625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</a:lstStyle>
          <a:p>
            <a:pPr>
              <a:defRPr/>
            </a:pPr>
            <a:fld id="{E33A3D76-2300-0840-90CC-E979EEC595BF}" type="datetime1">
              <a:rPr lang="ja-JP" altLang="en-US"/>
              <a:pPr>
                <a:defRPr/>
              </a:pPr>
              <a:t>2026/2/17</a:t>
            </a:fld>
            <a:endParaRPr lang="ja-JP" altLang="en-US"/>
          </a:p>
        </p:txBody>
      </p:sp>
      <p:sp>
        <p:nvSpPr>
          <p:cNvPr id="5" name="フッター プレースホルダ 4">
            <a:extLst>
              <a:ext uri="{FF2B5EF4-FFF2-40B4-BE49-F238E27FC236}">
                <a16:creationId xmlns:a16="http://schemas.microsoft.com/office/drawing/2014/main" id="{85E33547-DDC9-504B-83EA-F288B28B8BF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343150" y="9181970"/>
            <a:ext cx="2171700" cy="52625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 5">
            <a:extLst>
              <a:ext uri="{FF2B5EF4-FFF2-40B4-BE49-F238E27FC236}">
                <a16:creationId xmlns:a16="http://schemas.microsoft.com/office/drawing/2014/main" id="{4015E2FA-772C-D049-BDE9-61B87E09124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914900" y="9181970"/>
            <a:ext cx="1600200" cy="526256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A5A356B4-AB80-3548-8F67-DF2E8FA324DF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198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ＭＳ Ｐゴシック" charset="-128"/>
        </a:defRPr>
      </a:lvl1pPr>
      <a:lvl2pPr algn="ctr" defTabSz="457198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198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198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198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198" algn="ctr" defTabSz="457198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395" algn="ctr" defTabSz="457198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592" algn="ctr" defTabSz="457198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789" algn="ctr" defTabSz="457198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898" indent="-342898" algn="l" defTabSz="45719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ＭＳ Ｐゴシック" charset="-128"/>
        </a:defRPr>
      </a:lvl1pPr>
      <a:lvl2pPr marL="742946" indent="-285748" algn="l" defTabSz="45719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93" indent="-228598" algn="l" defTabSz="45719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91" indent="-228598" algn="l" defTabSz="45719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88" indent="-228598" algn="l" defTabSz="457198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85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83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80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77" indent="-228598" algn="l" defTabSz="457198" rtl="0" eaLnBrk="1" latinLnBrk="0" hangingPunct="1">
        <a:spcBef>
          <a:spcPct val="20000"/>
        </a:spcBef>
        <a:buFont typeface="Arial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98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95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92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89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87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85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81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79" algn="l" defTabSz="457198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https://sl-technico-co.com/20260216sl1mk2/" TargetMode="External"/><Relationship Id="rId7" Type="http://schemas.openxmlformats.org/officeDocument/2006/relationships/image" Target="../media/image4.jpg"/><Relationship Id="rId12" Type="http://schemas.openxmlformats.org/officeDocument/2006/relationships/image" Target="../media/image9.jpg"/><Relationship Id="rId2" Type="http://schemas.openxmlformats.org/officeDocument/2006/relationships/hyperlink" Target="https://sl-technico-co.com/20260216sl2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jpg"/><Relationship Id="rId11" Type="http://schemas.openxmlformats.org/officeDocument/2006/relationships/image" Target="../media/image8.jpg"/><Relationship Id="rId5" Type="http://schemas.openxmlformats.org/officeDocument/2006/relationships/image" Target="../media/image2.png"/><Relationship Id="rId10" Type="http://schemas.openxmlformats.org/officeDocument/2006/relationships/image" Target="../media/image7.jpg"/><Relationship Id="rId4" Type="http://schemas.openxmlformats.org/officeDocument/2006/relationships/image" Target="../media/image1.png"/><Relationship Id="rId9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DE836122-C054-BEC4-9140-EC7F1B4B61C3}"/>
              </a:ext>
            </a:extLst>
          </p:cNvPr>
          <p:cNvSpPr/>
          <p:nvPr/>
        </p:nvSpPr>
        <p:spPr>
          <a:xfrm>
            <a:off x="99268" y="5247362"/>
            <a:ext cx="6642100" cy="178692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2" name="正方形/長方形 41">
            <a:extLst>
              <a:ext uri="{FF2B5EF4-FFF2-40B4-BE49-F238E27FC236}">
                <a16:creationId xmlns:a16="http://schemas.microsoft.com/office/drawing/2014/main" id="{F4319ECA-325A-CD93-CC76-75582B9A8218}"/>
              </a:ext>
            </a:extLst>
          </p:cNvPr>
          <p:cNvSpPr/>
          <p:nvPr/>
        </p:nvSpPr>
        <p:spPr>
          <a:xfrm>
            <a:off x="95250" y="3303146"/>
            <a:ext cx="6642100" cy="186587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2">
              <a:shade val="15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361" name="テキスト ボックス 20">
            <a:extLst>
              <a:ext uri="{FF2B5EF4-FFF2-40B4-BE49-F238E27FC236}">
                <a16:creationId xmlns:a16="http://schemas.microsoft.com/office/drawing/2014/main" id="{A788DF8F-C0B2-0671-F847-2310DD37C20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650" y="737789"/>
            <a:ext cx="6673850" cy="82484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>
              <a:buNone/>
            </a:pPr>
            <a:r>
              <a:rPr lang="ja-JP" altLang="en-US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設備交換不要で無段階調光可能な</a:t>
            </a:r>
            <a:r>
              <a:rPr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LED</a:t>
            </a:r>
            <a:r>
              <a:rPr lang="ja-JP" altLang="en-US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スポットライト</a:t>
            </a:r>
            <a:endParaRPr lang="en-US" altLang="ja-JP" sz="1400" b="1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  <a:p>
            <a:pPr algn="ctr">
              <a:buNone/>
            </a:pPr>
            <a:r>
              <a:rPr lang="en-US" altLang="ja-JP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SL</a:t>
            </a:r>
            <a:r>
              <a:rPr lang="ja-JP" altLang="en-US" sz="1400" b="1" dirty="0">
                <a:latin typeface="MS PGothic" panose="020B0600070205080204" pitchFamily="34" charset="-128"/>
                <a:ea typeface="MS PGothic" panose="020B0600070205080204" pitchFamily="34" charset="-128"/>
              </a:rPr>
              <a:t>２（エスエルツー）、</a:t>
            </a:r>
            <a:r>
              <a:rPr lang="en-US" altLang="ja-JP" sz="1400" b="1" dirty="0">
                <a:latin typeface="+mn-ea"/>
              </a:rPr>
              <a:t> SL1M</a:t>
            </a:r>
            <a:r>
              <a:rPr lang="ja-JP" altLang="en-US" sz="1400" b="1" dirty="0">
                <a:latin typeface="+mn-ea"/>
              </a:rPr>
              <a:t>ｋ</a:t>
            </a:r>
            <a:r>
              <a:rPr lang="en-US" altLang="ja-JP" sz="1400" b="1" dirty="0">
                <a:latin typeface="+mn-ea"/>
              </a:rPr>
              <a:t>-Ⅱ</a:t>
            </a:r>
            <a:r>
              <a:rPr lang="ja-JP" altLang="en-US" sz="1400" b="1" dirty="0">
                <a:latin typeface="+mn-ea"/>
              </a:rPr>
              <a:t>（エスエルワンマークツー）をレンタルで気軽に活用</a:t>
            </a:r>
            <a:endParaRPr lang="en-US" altLang="ja-JP" sz="1400" b="1" dirty="0">
              <a:latin typeface="+mn-ea"/>
            </a:endParaRPr>
          </a:p>
          <a:p>
            <a:pPr algn="ctr">
              <a:buNone/>
            </a:pPr>
            <a:r>
              <a:rPr lang="ja-JP" altLang="en-US" sz="1400" b="1" dirty="0">
                <a:latin typeface="+mn-ea"/>
              </a:rPr>
              <a:t>レンタル提供</a:t>
            </a:r>
            <a:r>
              <a:rPr lang="en-US" altLang="ja-JP" sz="1400" b="1" dirty="0">
                <a:latin typeface="+mn-ea"/>
              </a:rPr>
              <a:t>2026</a:t>
            </a:r>
            <a:r>
              <a:rPr lang="ja-JP" altLang="en-US" sz="1400" b="1" dirty="0">
                <a:latin typeface="+mn-ea"/>
              </a:rPr>
              <a:t>年</a:t>
            </a:r>
            <a:r>
              <a:rPr lang="en-US" altLang="ja-JP" sz="1400" b="1" dirty="0">
                <a:latin typeface="+mn-ea"/>
              </a:rPr>
              <a:t>2</a:t>
            </a:r>
            <a:r>
              <a:rPr lang="ja-JP" altLang="en-US" sz="1400" b="1" dirty="0">
                <a:latin typeface="+mn-ea"/>
              </a:rPr>
              <a:t>月</a:t>
            </a:r>
            <a:r>
              <a:rPr lang="en-US" altLang="ja-JP" sz="1400" b="1" dirty="0">
                <a:latin typeface="+mn-ea"/>
              </a:rPr>
              <a:t>18</a:t>
            </a:r>
            <a:r>
              <a:rPr lang="ja-JP" altLang="en-US" sz="1400" b="1" dirty="0">
                <a:latin typeface="+mn-ea"/>
              </a:rPr>
              <a:t>日開始</a:t>
            </a:r>
            <a:endParaRPr lang="ja-JP" altLang="en-US" sz="1400" b="1" dirty="0">
              <a:latin typeface="MS PGothic" panose="020B0600070205080204" pitchFamily="34" charset="-128"/>
              <a:ea typeface="MS PGothic" panose="020B0600070205080204" pitchFamily="34" charset="-128"/>
            </a:endParaRPr>
          </a:p>
        </p:txBody>
      </p:sp>
      <p:sp>
        <p:nvSpPr>
          <p:cNvPr id="15362" name="正方形/長方形 24">
            <a:extLst>
              <a:ext uri="{FF2B5EF4-FFF2-40B4-BE49-F238E27FC236}">
                <a16:creationId xmlns:a16="http://schemas.microsoft.com/office/drawing/2014/main" id="{1784192E-64E8-F02E-51C5-7414976634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0650" y="4664749"/>
            <a:ext cx="6642100" cy="246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ja-JP" sz="1000"/>
          </a:p>
        </p:txBody>
      </p:sp>
      <p:sp>
        <p:nvSpPr>
          <p:cNvPr id="15363" name="正方形/長方形 16">
            <a:extLst>
              <a:ext uri="{FF2B5EF4-FFF2-40B4-BE49-F238E27FC236}">
                <a16:creationId xmlns:a16="http://schemas.microsoft.com/office/drawing/2014/main" id="{592E6488-A7B9-E4DA-8954-FE887F8E8A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98297" y="265741"/>
            <a:ext cx="3429000" cy="2585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US" altLang="ja-JP" sz="1200" dirty="0">
                <a:latin typeface="ＭＳ Ｐゴシック" panose="020B0600070205080204" pitchFamily="34" charset="-128"/>
              </a:rPr>
              <a:t>2026</a:t>
            </a:r>
            <a:r>
              <a:rPr lang="ja-JP" altLang="en-US" sz="1200">
                <a:latin typeface="ＭＳ Ｐゴシック" panose="020B0600070205080204" pitchFamily="34" charset="-128"/>
                <a:ea typeface="Osaka" panose="020B0600000000000000" pitchFamily="34" charset="-128"/>
              </a:rPr>
              <a:t>年</a:t>
            </a:r>
            <a:r>
              <a:rPr lang="en-US" altLang="ja-JP" sz="1200" dirty="0">
                <a:latin typeface="ＭＳ Ｐゴシック" panose="020B0600070205080204" pitchFamily="34" charset="-128"/>
                <a:ea typeface="Osaka" panose="020B0600000000000000" pitchFamily="34" charset="-128"/>
              </a:rPr>
              <a:t>2</a:t>
            </a:r>
            <a:r>
              <a:rPr lang="ja-JP" altLang="en-US" sz="1200">
                <a:latin typeface="ＭＳ Ｐゴシック" panose="020B0600070205080204" pitchFamily="34" charset="-128"/>
                <a:ea typeface="Osaka" panose="020B0600000000000000" pitchFamily="34" charset="-128"/>
              </a:rPr>
              <a:t>月</a:t>
            </a:r>
            <a:r>
              <a:rPr lang="en-US" altLang="ja-JP" sz="1200">
                <a:latin typeface="ＭＳ Ｐゴシック" panose="020B0600070205080204" pitchFamily="34" charset="-128"/>
                <a:ea typeface="Osaka" panose="020B0600000000000000" pitchFamily="34" charset="-128"/>
              </a:rPr>
              <a:t>17</a:t>
            </a:r>
            <a:r>
              <a:rPr lang="ja-JP" altLang="en-US" sz="1200">
                <a:latin typeface="ＭＳ Ｐゴシック" panose="020B0600070205080204" pitchFamily="34" charset="-128"/>
                <a:ea typeface="Osaka" panose="020B0600000000000000" pitchFamily="34" charset="-128"/>
              </a:rPr>
              <a:t>日</a:t>
            </a:r>
            <a:endParaRPr lang="en-US" altLang="ja-JP" sz="1200" dirty="0">
              <a:latin typeface="ＭＳ Ｐゴシック" panose="020B0600070205080204" pitchFamily="34" charset="-128"/>
              <a:ea typeface="Osaka" panose="020B0600000000000000" pitchFamily="34" charset="-128"/>
            </a:endParaRPr>
          </a:p>
        </p:txBody>
      </p:sp>
      <p:sp>
        <p:nvSpPr>
          <p:cNvPr id="15364" name="テキスト ボックス 15">
            <a:extLst>
              <a:ext uri="{FF2B5EF4-FFF2-40B4-BE49-F238E27FC236}">
                <a16:creationId xmlns:a16="http://schemas.microsoft.com/office/drawing/2014/main" id="{AF5168E8-3A67-1A6B-26DE-F2DEB27D91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11197" y="443543"/>
            <a:ext cx="181610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100"/>
              <a:t>株式会社</a:t>
            </a:r>
            <a:r>
              <a:rPr lang="en-US" altLang="ja-JP" sz="1100" dirty="0"/>
              <a:t> </a:t>
            </a:r>
            <a:r>
              <a:rPr lang="ja-JP" altLang="en-US" sz="1100"/>
              <a:t>テクニコ</a:t>
            </a:r>
          </a:p>
        </p:txBody>
      </p:sp>
      <p:sp>
        <p:nvSpPr>
          <p:cNvPr id="15366" name="Text Box 15">
            <a:extLst>
              <a:ext uri="{FF2B5EF4-FFF2-40B4-BE49-F238E27FC236}">
                <a16:creationId xmlns:a16="http://schemas.microsoft.com/office/drawing/2014/main" id="{53017E1A-16A1-D240-BD41-4DD27290C4C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438" y="1568624"/>
            <a:ext cx="6665912" cy="159377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395" eaLnBrk="1" hangingPunct="1">
              <a:lnSpc>
                <a:spcPts val="1360"/>
              </a:lnSpc>
              <a:spcBef>
                <a:spcPct val="50000"/>
              </a:spcBef>
              <a:defRPr/>
            </a:pPr>
            <a:r>
              <a:rPr lang="ja-JP" altLang="en-US" sz="1050" dirty="0">
                <a:latin typeface="+mn-ea"/>
                <a:ea typeface="+mn-ea"/>
              </a:rPr>
              <a:t>　ホテルや店舗、商業施設等の映像、音響、照明、空間演出を手掛ける株式会社テクニコ（本社：大阪市中央区、代表取締役：堀 光伸、東京支店システム営業部：東京都千代田区、</a:t>
            </a:r>
            <a:r>
              <a:rPr lang="en-US" altLang="ja-JP" sz="1050" dirty="0">
                <a:latin typeface="+mn-ea"/>
                <a:ea typeface="+mn-ea"/>
              </a:rPr>
              <a:t>TEL03-5211-8560</a:t>
            </a:r>
            <a:r>
              <a:rPr lang="ja-JP" altLang="en-US" sz="1050" dirty="0">
                <a:latin typeface="+mn-ea"/>
                <a:ea typeface="+mn-ea"/>
              </a:rPr>
              <a:t>）は、</a:t>
            </a:r>
            <a:r>
              <a:rPr lang="en" altLang="ja-JP" sz="1050" dirty="0">
                <a:latin typeface="+mn-ea"/>
                <a:ea typeface="+mn-ea"/>
              </a:rPr>
              <a:t> </a:t>
            </a:r>
            <a:r>
              <a:rPr lang="ja-JP" altLang="en-US" sz="1050" dirty="0">
                <a:latin typeface="+mn-ea"/>
                <a:ea typeface="+mn-ea"/>
              </a:rPr>
              <a:t>かねてよりご要望をいただいていた</a:t>
            </a:r>
            <a:r>
              <a:rPr lang="en-US" altLang="ja-JP" sz="1050" dirty="0">
                <a:latin typeface="+mn-ea"/>
                <a:ea typeface="+mn-ea"/>
              </a:rPr>
              <a:t>LED</a:t>
            </a:r>
            <a:r>
              <a:rPr lang="ja-JP" altLang="en-US" sz="1050" dirty="0">
                <a:latin typeface="+mn-ea"/>
                <a:ea typeface="+mn-ea"/>
              </a:rPr>
              <a:t>スポットライト</a:t>
            </a:r>
            <a:r>
              <a:rPr lang="en-US" altLang="ja-JP" sz="1050" dirty="0">
                <a:latin typeface="+mn-ea"/>
                <a:ea typeface="+mn-ea"/>
              </a:rPr>
              <a:t>SL</a:t>
            </a:r>
            <a:r>
              <a:rPr lang="ja-JP" altLang="en-US" sz="1050" dirty="0">
                <a:latin typeface="+mn-ea"/>
                <a:ea typeface="+mn-ea"/>
              </a:rPr>
              <a:t>シリーズから</a:t>
            </a:r>
            <a:r>
              <a:rPr lang="en-US" altLang="ja-JP" sz="1050" dirty="0">
                <a:latin typeface="+mn-ea"/>
                <a:ea typeface="+mn-ea"/>
              </a:rPr>
              <a:t>SL2</a:t>
            </a:r>
            <a:r>
              <a:rPr lang="ja-JP" altLang="en-US" sz="1050" dirty="0">
                <a:latin typeface="+mn-ea"/>
                <a:ea typeface="+mn-ea"/>
              </a:rPr>
              <a:t>、</a:t>
            </a:r>
            <a:r>
              <a:rPr lang="en-US" altLang="ja-JP" sz="1050" dirty="0">
                <a:latin typeface="+mn-ea"/>
                <a:ea typeface="+mn-ea"/>
              </a:rPr>
              <a:t>SL1M</a:t>
            </a:r>
            <a:r>
              <a:rPr lang="ja-JP" altLang="en-US" sz="1050" dirty="0">
                <a:latin typeface="+mn-ea"/>
                <a:ea typeface="+mn-ea"/>
              </a:rPr>
              <a:t>ｋ</a:t>
            </a:r>
            <a:r>
              <a:rPr lang="en-US" altLang="ja-JP" sz="1050" dirty="0">
                <a:latin typeface="+mn-ea"/>
                <a:ea typeface="+mn-ea"/>
              </a:rPr>
              <a:t>-Ⅱ</a:t>
            </a:r>
            <a:r>
              <a:rPr lang="ja-JP" altLang="en-US" sz="1050" dirty="0">
                <a:latin typeface="+mn-ea"/>
                <a:ea typeface="+mn-ea"/>
              </a:rPr>
              <a:t>を</a:t>
            </a:r>
            <a:r>
              <a:rPr lang="en-US" altLang="ja-JP" sz="1050" b="1" dirty="0">
                <a:latin typeface="+mn-ea"/>
              </a:rPr>
              <a:t>2026</a:t>
            </a:r>
            <a:r>
              <a:rPr lang="ja-JP" altLang="en-US" sz="1050" b="1" dirty="0">
                <a:latin typeface="+mn-ea"/>
              </a:rPr>
              <a:t>年</a:t>
            </a:r>
            <a:r>
              <a:rPr lang="en-US" altLang="ja-JP" sz="1050" b="1" dirty="0">
                <a:latin typeface="+mn-ea"/>
              </a:rPr>
              <a:t>2</a:t>
            </a:r>
            <a:r>
              <a:rPr lang="ja-JP" altLang="en-US" sz="1050" b="1" dirty="0">
                <a:latin typeface="+mn-ea"/>
              </a:rPr>
              <a:t>月</a:t>
            </a:r>
            <a:r>
              <a:rPr lang="en-US" altLang="ja-JP" sz="1050" b="1" dirty="0">
                <a:latin typeface="+mn-ea"/>
              </a:rPr>
              <a:t>18</a:t>
            </a:r>
            <a:r>
              <a:rPr lang="ja-JP" altLang="en-US" sz="1050" b="1" dirty="0">
                <a:latin typeface="+mn-ea"/>
              </a:rPr>
              <a:t>日に</a:t>
            </a:r>
            <a:r>
              <a:rPr lang="ja-JP" altLang="en-US" sz="1050" dirty="0">
                <a:latin typeface="+mn-ea"/>
                <a:ea typeface="+mn-ea"/>
              </a:rPr>
              <a:t>新たにレンタルにて提供開始いたします。同日から開催する</a:t>
            </a:r>
            <a:r>
              <a:rPr lang="en" altLang="ja-JP" sz="1050" dirty="0" err="1">
                <a:latin typeface="+mn-ea"/>
              </a:rPr>
              <a:t>ProLight</a:t>
            </a:r>
            <a:r>
              <a:rPr lang="en" altLang="ja-JP" sz="1050" dirty="0">
                <a:latin typeface="+mn-ea"/>
              </a:rPr>
              <a:t> &amp; </a:t>
            </a:r>
            <a:r>
              <a:rPr lang="en" altLang="ja-JP" sz="1050" dirty="0" err="1">
                <a:latin typeface="+mn-ea"/>
              </a:rPr>
              <a:t>ProVisual</a:t>
            </a:r>
            <a:r>
              <a:rPr lang="en" altLang="ja-JP" sz="1050" dirty="0">
                <a:latin typeface="+mn-ea"/>
              </a:rPr>
              <a:t> 2026</a:t>
            </a:r>
            <a:r>
              <a:rPr lang="ja-JP" altLang="en-US" sz="1050" dirty="0">
                <a:latin typeface="+mn-ea"/>
              </a:rPr>
              <a:t>（</a:t>
            </a:r>
            <a:r>
              <a:rPr lang="en" altLang="ja-JP" sz="1050" dirty="0">
                <a:latin typeface="+mn-ea"/>
              </a:rPr>
              <a:t> 2026</a:t>
            </a:r>
            <a:r>
              <a:rPr lang="ja-JP" altLang="en-US" sz="1050" dirty="0">
                <a:latin typeface="+mn-ea"/>
              </a:rPr>
              <a:t>年</a:t>
            </a:r>
            <a:r>
              <a:rPr lang="en" altLang="ja-JP" sz="1050" dirty="0">
                <a:latin typeface="+mn-ea"/>
              </a:rPr>
              <a:t>2</a:t>
            </a:r>
            <a:r>
              <a:rPr lang="ja-JP" altLang="en-US" sz="1050" dirty="0">
                <a:latin typeface="+mn-ea"/>
              </a:rPr>
              <a:t>月</a:t>
            </a:r>
            <a:r>
              <a:rPr lang="en-US" altLang="ja-JP" sz="1050" dirty="0">
                <a:latin typeface="+mn-ea"/>
              </a:rPr>
              <a:t>18〜20</a:t>
            </a:r>
            <a:r>
              <a:rPr lang="ja-JP" altLang="en-US" sz="1050" dirty="0">
                <a:latin typeface="+mn-ea"/>
              </a:rPr>
              <a:t>日、東京ビックサイト東ホール、主催：</a:t>
            </a:r>
            <a:r>
              <a:rPr lang="en" altLang="ja-JP" sz="1050" dirty="0">
                <a:latin typeface="+mn-ea"/>
              </a:rPr>
              <a:t> </a:t>
            </a:r>
            <a:r>
              <a:rPr lang="en" altLang="ja-JP" sz="1050" dirty="0" err="1">
                <a:latin typeface="+mn-ea"/>
              </a:rPr>
              <a:t>ProLight</a:t>
            </a:r>
            <a:r>
              <a:rPr lang="en" altLang="ja-JP" sz="1050" dirty="0">
                <a:latin typeface="+mn-ea"/>
              </a:rPr>
              <a:t> &amp; </a:t>
            </a:r>
            <a:r>
              <a:rPr lang="en" altLang="ja-JP" sz="1050" dirty="0" err="1">
                <a:latin typeface="+mn-ea"/>
              </a:rPr>
              <a:t>ProVisual</a:t>
            </a:r>
            <a:r>
              <a:rPr lang="ja-JP" altLang="en-US" sz="1050" dirty="0">
                <a:latin typeface="+mn-ea"/>
              </a:rPr>
              <a:t>実行委員会</a:t>
            </a:r>
            <a:r>
              <a:rPr lang="en-US" altLang="ja-JP" sz="1050" dirty="0">
                <a:latin typeface="+mn-ea"/>
              </a:rPr>
              <a:t>/</a:t>
            </a:r>
            <a:r>
              <a:rPr lang="ja-JP" altLang="en-US" sz="1050" dirty="0">
                <a:latin typeface="+mn-ea"/>
              </a:rPr>
              <a:t>一般社団法人日本能率協会）</a:t>
            </a:r>
            <a:r>
              <a:rPr lang="ja-JP" altLang="en-US" sz="1050" dirty="0">
                <a:latin typeface="+mn-ea"/>
                <a:ea typeface="+mn-ea"/>
              </a:rPr>
              <a:t>でレンタル実機も展示予定です。</a:t>
            </a:r>
            <a:endParaRPr lang="en-US" altLang="ja-JP" sz="1050" dirty="0">
              <a:latin typeface="+mn-ea"/>
              <a:ea typeface="+mn-ea"/>
            </a:endParaRPr>
          </a:p>
          <a:p>
            <a:pPr defTabSz="914395" eaLnBrk="1" hangingPunct="1">
              <a:lnSpc>
                <a:spcPts val="1360"/>
              </a:lnSpc>
              <a:spcBef>
                <a:spcPct val="50000"/>
              </a:spcBef>
              <a:defRPr/>
            </a:pPr>
            <a:r>
              <a:rPr lang="ja-JP" altLang="en-US" sz="1050" dirty="0">
                <a:latin typeface="+mn-ea"/>
                <a:ea typeface="+mn-ea"/>
              </a:rPr>
              <a:t>　問い合わせ・申し込みは、公式ウェブサイト専用ページで受付けます。</a:t>
            </a:r>
            <a:br>
              <a:rPr lang="en-US" altLang="ja-JP" sz="1050" dirty="0">
                <a:latin typeface="+mn-ea"/>
                <a:ea typeface="+mn-ea"/>
              </a:rPr>
            </a:br>
            <a:r>
              <a:rPr lang="ja-JP" altLang="en-US" sz="1050" dirty="0">
                <a:latin typeface="+mn-ea"/>
                <a:ea typeface="+mn-ea"/>
              </a:rPr>
              <a:t>　　　　</a:t>
            </a:r>
            <a:r>
              <a:rPr lang="en-US" altLang="ja-JP" sz="1050" dirty="0">
                <a:latin typeface="+mn-ea"/>
                <a:ea typeface="+mn-ea"/>
              </a:rPr>
              <a:t>SL2</a:t>
            </a:r>
            <a:r>
              <a:rPr lang="ja-JP" altLang="en-US" sz="1050" dirty="0">
                <a:latin typeface="+mn-ea"/>
                <a:ea typeface="+mn-ea"/>
              </a:rPr>
              <a:t> </a:t>
            </a:r>
            <a:r>
              <a:rPr lang="en-US" altLang="ja-JP" sz="1050" dirty="0">
                <a:latin typeface="+mn-ea"/>
                <a:ea typeface="+mn-ea"/>
              </a:rPr>
              <a:t>URL:</a:t>
            </a:r>
            <a:r>
              <a:rPr lang="en" altLang="ja-JP" sz="1050" dirty="0"/>
              <a:t> </a:t>
            </a:r>
            <a:r>
              <a:rPr lang="en" altLang="ja-JP" sz="1050" dirty="0">
                <a:hlinkClick r:id="rId2"/>
              </a:rPr>
              <a:t>https://sl-technico-co.com/20260216sl2/</a:t>
            </a:r>
            <a:r>
              <a:rPr lang="en" altLang="ja-JP" sz="1050" dirty="0"/>
              <a:t> ‎</a:t>
            </a:r>
            <a:br>
              <a:rPr lang="en-US" altLang="ja-JP" sz="1050" dirty="0">
                <a:latin typeface="+mn-ea"/>
                <a:ea typeface="+mn-ea"/>
              </a:rPr>
            </a:br>
            <a:r>
              <a:rPr lang="ja-JP" altLang="en-US" sz="1050" dirty="0">
                <a:latin typeface="+mn-ea"/>
                <a:ea typeface="+mn-ea"/>
              </a:rPr>
              <a:t>　　　　</a:t>
            </a:r>
            <a:r>
              <a:rPr lang="en-US" altLang="ja-JP" sz="1050" dirty="0">
                <a:latin typeface="+mn-ea"/>
                <a:ea typeface="+mn-ea"/>
              </a:rPr>
              <a:t>SL</a:t>
            </a:r>
            <a:r>
              <a:rPr lang="ja-JP" altLang="en-US" sz="1050" dirty="0">
                <a:latin typeface="+mn-ea"/>
                <a:ea typeface="+mn-ea"/>
              </a:rPr>
              <a:t>１</a:t>
            </a:r>
            <a:r>
              <a:rPr lang="en-US" altLang="ja-JP" sz="1050" dirty="0">
                <a:latin typeface="+mn-ea"/>
                <a:ea typeface="+mn-ea"/>
              </a:rPr>
              <a:t>M</a:t>
            </a:r>
            <a:r>
              <a:rPr lang="ja-JP" altLang="en-US" sz="1050" dirty="0">
                <a:latin typeface="+mn-ea"/>
                <a:ea typeface="+mn-ea"/>
              </a:rPr>
              <a:t>ｋ</a:t>
            </a:r>
            <a:r>
              <a:rPr lang="en-US" altLang="ja-JP" sz="1050" dirty="0">
                <a:latin typeface="+mn-ea"/>
                <a:ea typeface="+mn-ea"/>
              </a:rPr>
              <a:t>-Ⅱ</a:t>
            </a:r>
            <a:r>
              <a:rPr lang="ja-JP" altLang="en-US" sz="1050">
                <a:latin typeface="+mn-ea"/>
                <a:ea typeface="+mn-ea"/>
              </a:rPr>
              <a:t> </a:t>
            </a:r>
            <a:r>
              <a:rPr lang="en-US" altLang="ja-JP" sz="1050">
                <a:latin typeface="+mn-ea"/>
                <a:ea typeface="+mn-ea"/>
              </a:rPr>
              <a:t>U</a:t>
            </a:r>
            <a:r>
              <a:rPr lang="en" altLang="ja-JP" sz="1050"/>
              <a:t>RL</a:t>
            </a:r>
            <a:r>
              <a:rPr lang="en" altLang="ja-JP" sz="1050" dirty="0"/>
              <a:t>: </a:t>
            </a:r>
            <a:r>
              <a:rPr lang="en" altLang="ja-JP" sz="1050" dirty="0">
                <a:hlinkClick r:id="rId3"/>
              </a:rPr>
              <a:t>https://sl-technico-co.com/20260216sl1mk2/ </a:t>
            </a:r>
            <a:r>
              <a:rPr lang="ja-JP" altLang="en-US" sz="1050">
                <a:latin typeface="+mn-ea"/>
              </a:rPr>
              <a:t>　　　　　　　　</a:t>
            </a:r>
            <a:r>
              <a:rPr lang="en-US" altLang="ja-JP" sz="1050" dirty="0">
                <a:latin typeface="+mn-ea"/>
              </a:rPr>
              <a:t>   </a:t>
            </a:r>
            <a:r>
              <a:rPr lang="ja-JP" altLang="en-US" sz="1050">
                <a:latin typeface="+mn-ea"/>
              </a:rPr>
              <a:t>　　　　</a:t>
            </a:r>
            <a:endParaRPr lang="en-US" altLang="ja-JP" sz="1050" dirty="0">
              <a:latin typeface="+mn-ea"/>
              <a:ea typeface="+mn-ea"/>
            </a:endParaRPr>
          </a:p>
        </p:txBody>
      </p:sp>
      <p:sp>
        <p:nvSpPr>
          <p:cNvPr id="2" name="正方形/長方形 17">
            <a:extLst>
              <a:ext uri="{FF2B5EF4-FFF2-40B4-BE49-F238E27FC236}">
                <a16:creationId xmlns:a16="http://schemas.microsoft.com/office/drawing/2014/main" id="{4DA7A268-9924-DF72-1304-AD9CDBF0EF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00" y="9407526"/>
            <a:ext cx="6843179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100" dirty="0">
                <a:latin typeface="ＭＳ Ｐゴシック" panose="020B0600070205080204" pitchFamily="34" charset="-128"/>
              </a:rPr>
              <a:t>【</a:t>
            </a:r>
            <a:r>
              <a:rPr lang="ja-JP" altLang="en-US" sz="1100">
                <a:latin typeface="ＭＳ Ｐゴシック" panose="020B0600070205080204" pitchFamily="34" charset="-128"/>
              </a:rPr>
              <a:t>本リリースに関するお問合せ先</a:t>
            </a:r>
            <a:r>
              <a:rPr lang="en-US" altLang="ja-JP" sz="1100" dirty="0">
                <a:latin typeface="ＭＳ Ｐゴシック" panose="020B0600070205080204" pitchFamily="34" charset="-128"/>
              </a:rPr>
              <a:t>】</a:t>
            </a:r>
            <a:r>
              <a:rPr lang="ja-JP" altLang="en-US" sz="1100">
                <a:latin typeface="ＭＳ Ｐゴシック" panose="020B0600070205080204" pitchFamily="34" charset="-128"/>
              </a:rPr>
              <a:t>　テクニコ</a:t>
            </a:r>
            <a:r>
              <a:rPr lang="en-US" altLang="ja-JP" sz="1100" dirty="0">
                <a:latin typeface="ＭＳ Ｐゴシック" panose="020B0600070205080204" pitchFamily="34" charset="-128"/>
              </a:rPr>
              <a:t> </a:t>
            </a:r>
            <a:r>
              <a:rPr lang="ja-JP" altLang="en-US" sz="1100">
                <a:latin typeface="ＭＳ Ｐゴシック" panose="020B0600070205080204" pitchFamily="34" charset="-128"/>
              </a:rPr>
              <a:t>システム営業部広報事務局（株式会社アルゴバース内）：田熊、斉藤</a:t>
            </a:r>
            <a:endParaRPr lang="ja-JP" altLang="en-US" sz="1100">
              <a:solidFill>
                <a:srgbClr val="FF0000"/>
              </a:solidFill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ja-JP" sz="1100" dirty="0">
                <a:latin typeface="ＭＳ Ｐゴシック" panose="020B0600070205080204" pitchFamily="34" charset="-128"/>
              </a:rPr>
              <a:t>TEL 03-3798-2172 </a:t>
            </a:r>
            <a:r>
              <a:rPr lang="ja-JP" altLang="en-US" sz="1100">
                <a:latin typeface="ＭＳ Ｐゴシック" panose="020B0600070205080204" pitchFamily="34" charset="-128"/>
              </a:rPr>
              <a:t>　　</a:t>
            </a:r>
            <a:r>
              <a:rPr lang="en-US" altLang="ja-JP" sz="1100" dirty="0">
                <a:latin typeface="ＭＳ Ｐゴシック" panose="020B0600070205080204" pitchFamily="34" charset="-128"/>
              </a:rPr>
              <a:t>FAX 03-4335-8344 </a:t>
            </a:r>
            <a:r>
              <a:rPr lang="ja-JP" altLang="en-US" sz="1100">
                <a:latin typeface="ＭＳ Ｐゴシック" panose="020B0600070205080204" pitchFamily="34" charset="-128"/>
              </a:rPr>
              <a:t>　メール　</a:t>
            </a:r>
            <a:r>
              <a:rPr lang="en-US" altLang="ja-JP" sz="1100" dirty="0" err="1">
                <a:latin typeface="ＭＳ Ｐゴシック" panose="020B0600070205080204" pitchFamily="34" charset="-128"/>
              </a:rPr>
              <a:t>argo@argo-ms.com</a:t>
            </a:r>
            <a:endParaRPr lang="en-US" altLang="ja-JP" sz="1100" dirty="0">
              <a:latin typeface="ＭＳ Ｐゴシック" panose="020B0600070205080204" pitchFamily="34" charset="-128"/>
            </a:endParaRPr>
          </a:p>
        </p:txBody>
      </p:sp>
      <p:sp>
        <p:nvSpPr>
          <p:cNvPr id="15367" name="Line 13">
            <a:extLst>
              <a:ext uri="{FF2B5EF4-FFF2-40B4-BE49-F238E27FC236}">
                <a16:creationId xmlns:a16="http://schemas.microsoft.com/office/drawing/2014/main" id="{53C9537E-7975-9898-AC89-3F75E8F978AC}"/>
              </a:ext>
            </a:extLst>
          </p:cNvPr>
          <p:cNvSpPr>
            <a:spLocks noChangeShapeType="1"/>
          </p:cNvSpPr>
          <p:nvPr/>
        </p:nvSpPr>
        <p:spPr bwMode="auto">
          <a:xfrm>
            <a:off x="12700" y="9409111"/>
            <a:ext cx="6858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5368" name="正方形/長方形 25">
            <a:extLst>
              <a:ext uri="{FF2B5EF4-FFF2-40B4-BE49-F238E27FC236}">
                <a16:creationId xmlns:a16="http://schemas.microsoft.com/office/drawing/2014/main" id="{24F934BC-A1CA-5F9B-B0DC-C92F78B796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0" y="5441098"/>
            <a:ext cx="342900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395" eaLnBrk="1" hangingPunct="1">
              <a:spcBef>
                <a:spcPct val="0"/>
              </a:spcBef>
              <a:spcAft>
                <a:spcPts val="600"/>
              </a:spcAft>
              <a:buNone/>
            </a:pPr>
            <a:endParaRPr lang="en-US" altLang="ja-JP" sz="1800">
              <a:latin typeface="ＭＳ Ｐゴシック" panose="020B0600070205080204" pitchFamily="34" charset="-128"/>
            </a:endParaRPr>
          </a:p>
        </p:txBody>
      </p:sp>
      <p:sp>
        <p:nvSpPr>
          <p:cNvPr id="15370" name="テキスト ボックス 15">
            <a:extLst>
              <a:ext uri="{FF2B5EF4-FFF2-40B4-BE49-F238E27FC236}">
                <a16:creationId xmlns:a16="http://schemas.microsoft.com/office/drawing/2014/main" id="{844537FB-FA21-2E38-E6F0-9CB88F8B2B3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14743" y="141576"/>
            <a:ext cx="266223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kumimoji="1" sz="32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spcBef>
                <a:spcPct val="20000"/>
              </a:spcBef>
              <a:buFont typeface="Arial" panose="020B0604020202020204" pitchFamily="34" charset="0"/>
              <a:buChar char="–"/>
              <a:defRPr kumimoji="1" sz="28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kumimoji="1" sz="24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kumimoji="1" sz="2000">
                <a:solidFill>
                  <a:schemeClr val="tx1"/>
                </a:solidFill>
                <a:latin typeface="Calibri" panose="020F050202020403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/>
              <a:t>報道関係</a:t>
            </a:r>
            <a:r>
              <a:rPr lang="en-US" altLang="ja-JP" sz="1100" dirty="0"/>
              <a:t> </a:t>
            </a:r>
            <a:r>
              <a:rPr lang="ja-JP" altLang="en-US" sz="1100"/>
              <a:t>各位</a:t>
            </a:r>
            <a:endParaRPr lang="en-US" altLang="ja-JP" sz="11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100"/>
              <a:t>ニュースリリース</a:t>
            </a:r>
            <a:endParaRPr lang="en-US" altLang="ja-JP" sz="1100" dirty="0"/>
          </a:p>
        </p:txBody>
      </p:sp>
      <p:sp>
        <p:nvSpPr>
          <p:cNvPr id="25" name="正方形/長方形 2">
            <a:extLst>
              <a:ext uri="{FF2B5EF4-FFF2-40B4-BE49-F238E27FC236}">
                <a16:creationId xmlns:a16="http://schemas.microsoft.com/office/drawing/2014/main" id="{BAE55719-9594-A547-BEBF-306DF763B8C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966" y="8093362"/>
            <a:ext cx="6634162" cy="1261884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en-US" altLang="ja-JP" sz="1100" dirty="0">
                <a:latin typeface="+mn-ea"/>
                <a:ea typeface="+mn-ea"/>
              </a:rPr>
              <a:t>【</a:t>
            </a:r>
            <a:r>
              <a:rPr lang="ja-JP" altLang="en-US" sz="1100" dirty="0">
                <a:latin typeface="+mn-ea"/>
                <a:ea typeface="+mn-ea"/>
              </a:rPr>
              <a:t>会社概要</a:t>
            </a:r>
            <a:r>
              <a:rPr lang="en-US" altLang="ja-JP" sz="1100" dirty="0">
                <a:latin typeface="+mn-ea"/>
                <a:ea typeface="+mn-ea"/>
              </a:rPr>
              <a:t>】</a:t>
            </a:r>
          </a:p>
          <a:p>
            <a:pPr eaLnBrk="1" hangingPunct="1">
              <a:defRPr/>
            </a:pPr>
            <a:r>
              <a:rPr lang="ja-JP" altLang="en-US" sz="1100" dirty="0">
                <a:latin typeface="+mn-ea"/>
                <a:ea typeface="+mn-ea"/>
              </a:rPr>
              <a:t>株式会社テクニコ　　　　</a:t>
            </a:r>
            <a:r>
              <a:rPr lang="en-US" altLang="ja-JP" sz="1100" dirty="0">
                <a:latin typeface="+mn-ea"/>
                <a:ea typeface="+mn-ea"/>
              </a:rPr>
              <a:t>URL</a:t>
            </a:r>
            <a:r>
              <a:rPr lang="ja-JP" altLang="en-US" sz="1100" dirty="0">
                <a:latin typeface="+mn-ea"/>
                <a:ea typeface="+mn-ea"/>
              </a:rPr>
              <a:t>：</a:t>
            </a:r>
            <a:r>
              <a:rPr lang="en-US" altLang="ja-JP" sz="1100" dirty="0">
                <a:latin typeface="+mn-ea"/>
                <a:ea typeface="+mn-ea"/>
              </a:rPr>
              <a:t>https://</a:t>
            </a:r>
            <a:r>
              <a:rPr lang="en-US" altLang="ja-JP" sz="1100" dirty="0" err="1">
                <a:latin typeface="+mn-ea"/>
                <a:ea typeface="+mn-ea"/>
              </a:rPr>
              <a:t>www.technico-co.com</a:t>
            </a:r>
            <a:r>
              <a:rPr lang="en-US" altLang="ja-JP" sz="1100" dirty="0">
                <a:latin typeface="+mn-ea"/>
                <a:ea typeface="+mn-ea"/>
              </a:rPr>
              <a:t>/ </a:t>
            </a:r>
          </a:p>
          <a:p>
            <a:pPr eaLnBrk="1" hangingPunct="1">
              <a:defRPr/>
            </a:pPr>
            <a:r>
              <a:rPr lang="ja-JP" altLang="en-US" sz="1100" dirty="0">
                <a:latin typeface="+mn-ea"/>
                <a:ea typeface="+mn-ea"/>
              </a:rPr>
              <a:t>代表取締役</a:t>
            </a:r>
            <a:r>
              <a:rPr lang="en-US" altLang="ja-JP" sz="1100" dirty="0">
                <a:latin typeface="+mn-ea"/>
                <a:ea typeface="+mn-ea"/>
              </a:rPr>
              <a:t> </a:t>
            </a:r>
            <a:r>
              <a:rPr lang="ja-JP" altLang="en-US" sz="1100" dirty="0">
                <a:latin typeface="+mn-ea"/>
                <a:ea typeface="+mn-ea"/>
              </a:rPr>
              <a:t>堀 光伸 　　　　</a:t>
            </a:r>
            <a:endParaRPr lang="en-US" altLang="ja-JP" sz="1100" dirty="0">
              <a:latin typeface="+mn-ea"/>
              <a:ea typeface="+mn-ea"/>
            </a:endParaRPr>
          </a:p>
          <a:p>
            <a:pPr eaLnBrk="1" hangingPunct="1">
              <a:defRPr/>
            </a:pPr>
            <a:r>
              <a:rPr lang="ja-JP" altLang="en-US" sz="1100" dirty="0">
                <a:latin typeface="+mn-ea"/>
                <a:ea typeface="+mn-ea"/>
              </a:rPr>
              <a:t>設立：</a:t>
            </a:r>
            <a:r>
              <a:rPr lang="en-US" altLang="ja-JP" sz="1100" dirty="0">
                <a:latin typeface="+mn-ea"/>
                <a:ea typeface="+mn-ea"/>
              </a:rPr>
              <a:t>1986</a:t>
            </a:r>
            <a:r>
              <a:rPr lang="ja-JP" altLang="en-US" sz="1100" dirty="0">
                <a:latin typeface="+mn-ea"/>
                <a:ea typeface="+mn-ea"/>
              </a:rPr>
              <a:t>年 </a:t>
            </a:r>
            <a:r>
              <a:rPr lang="en-US" altLang="ja-JP" sz="1100" dirty="0">
                <a:latin typeface="+mn-ea"/>
                <a:ea typeface="+mn-ea"/>
              </a:rPr>
              <a:t>7</a:t>
            </a:r>
            <a:r>
              <a:rPr lang="ja-JP" altLang="en-US" sz="1100" dirty="0">
                <a:latin typeface="+mn-ea"/>
                <a:ea typeface="+mn-ea"/>
              </a:rPr>
              <a:t>月 　　　資本金：</a:t>
            </a:r>
            <a:r>
              <a:rPr lang="en-US" altLang="ja-JP" sz="1100" dirty="0">
                <a:latin typeface="+mn-ea"/>
                <a:ea typeface="+mn-ea"/>
              </a:rPr>
              <a:t> 4000</a:t>
            </a:r>
            <a:r>
              <a:rPr lang="ja-JP" altLang="en-US" sz="1100" dirty="0">
                <a:latin typeface="+mn-ea"/>
                <a:ea typeface="+mn-ea"/>
              </a:rPr>
              <a:t>万円 </a:t>
            </a:r>
            <a:endParaRPr lang="en-US" altLang="ja-JP" sz="1100" dirty="0">
              <a:latin typeface="+mn-ea"/>
              <a:ea typeface="+mn-ea"/>
            </a:endParaRPr>
          </a:p>
          <a:p>
            <a:pPr eaLnBrk="1" hangingPunct="1">
              <a:defRPr/>
            </a:pPr>
            <a:r>
              <a:rPr lang="ja-JP" altLang="en-US" sz="1050" dirty="0">
                <a:latin typeface="+mn-ea"/>
                <a:ea typeface="+mn-ea"/>
              </a:rPr>
              <a:t>システム営業部（東京）：〒</a:t>
            </a:r>
            <a:r>
              <a:rPr lang="en-US" altLang="ja-JP" sz="1050" dirty="0">
                <a:latin typeface="+mn-ea"/>
                <a:ea typeface="+mn-ea"/>
              </a:rPr>
              <a:t>102-0073</a:t>
            </a:r>
            <a:r>
              <a:rPr lang="ja-JP" altLang="en-US" sz="1050" dirty="0">
                <a:latin typeface="+mn-ea"/>
                <a:ea typeface="+mn-ea"/>
              </a:rPr>
              <a:t>東京都千代田区九段北</a:t>
            </a:r>
            <a:r>
              <a:rPr lang="en-US" altLang="ja-JP" sz="1050" dirty="0">
                <a:latin typeface="+mn-ea"/>
                <a:ea typeface="+mn-ea"/>
              </a:rPr>
              <a:t>1-5-10 </a:t>
            </a:r>
            <a:r>
              <a:rPr lang="ja-JP" altLang="en-US" sz="1050" dirty="0">
                <a:latin typeface="+mn-ea"/>
                <a:ea typeface="+mn-ea"/>
              </a:rPr>
              <a:t>九段クレストビル</a:t>
            </a:r>
            <a:r>
              <a:rPr lang="en-US" altLang="ja-JP" sz="1050" dirty="0">
                <a:latin typeface="+mn-ea"/>
                <a:ea typeface="+mn-ea"/>
              </a:rPr>
              <a:t>3</a:t>
            </a:r>
            <a:r>
              <a:rPr lang="ja-JP" altLang="en-US" sz="1050" dirty="0">
                <a:latin typeface="+mn-ea"/>
                <a:ea typeface="+mn-ea"/>
              </a:rPr>
              <a:t>階　</a:t>
            </a:r>
            <a:r>
              <a:rPr lang="en-US" altLang="ja-JP" sz="1050" dirty="0">
                <a:latin typeface="+mn-ea"/>
                <a:ea typeface="+mn-ea"/>
              </a:rPr>
              <a:t>TEL</a:t>
            </a:r>
            <a:r>
              <a:rPr lang="ja-JP" altLang="en-US" sz="1050" dirty="0">
                <a:latin typeface="+mn-ea"/>
                <a:ea typeface="+mn-ea"/>
              </a:rPr>
              <a:t>：</a:t>
            </a:r>
            <a:r>
              <a:rPr lang="en-US" altLang="ja-JP" sz="1050" dirty="0">
                <a:latin typeface="+mn-ea"/>
                <a:ea typeface="+mn-ea"/>
              </a:rPr>
              <a:t>03-5211-8560 </a:t>
            </a:r>
          </a:p>
          <a:p>
            <a:pPr eaLnBrk="1" hangingPunct="1">
              <a:defRPr/>
            </a:pPr>
            <a:r>
              <a:rPr lang="ja-JP" altLang="en-US" sz="1050" dirty="0">
                <a:latin typeface="+mn-ea"/>
                <a:ea typeface="+mn-ea"/>
              </a:rPr>
              <a:t>システム営業部（大阪）：〒</a:t>
            </a:r>
            <a:r>
              <a:rPr lang="en-US" altLang="ja-JP" sz="1050" dirty="0">
                <a:latin typeface="+mn-ea"/>
                <a:ea typeface="+mn-ea"/>
              </a:rPr>
              <a:t>540-6134</a:t>
            </a:r>
            <a:r>
              <a:rPr lang="ja-JP" altLang="en-US" sz="1050" dirty="0">
                <a:latin typeface="+mn-ea"/>
                <a:ea typeface="+mn-ea"/>
              </a:rPr>
              <a:t>大阪府大阪市中央区城見</a:t>
            </a:r>
            <a:r>
              <a:rPr lang="en-US" altLang="ja-JP" sz="1050" dirty="0">
                <a:latin typeface="+mn-ea"/>
                <a:ea typeface="+mn-ea"/>
              </a:rPr>
              <a:t>2-1-61 </a:t>
            </a:r>
            <a:r>
              <a:rPr lang="ja-JP" altLang="en-US" sz="1050" dirty="0">
                <a:latin typeface="+mn-ea"/>
                <a:ea typeface="+mn-ea"/>
              </a:rPr>
              <a:t>ツイン</a:t>
            </a:r>
            <a:r>
              <a:rPr lang="en-US" altLang="ja-JP" sz="1050" dirty="0">
                <a:latin typeface="+mn-ea"/>
                <a:ea typeface="+mn-ea"/>
              </a:rPr>
              <a:t>21 MID</a:t>
            </a:r>
            <a:r>
              <a:rPr lang="ja-JP" altLang="en-US" sz="1050" dirty="0">
                <a:latin typeface="+mn-ea"/>
                <a:ea typeface="+mn-ea"/>
              </a:rPr>
              <a:t>タワー</a:t>
            </a:r>
            <a:r>
              <a:rPr lang="en-US" altLang="ja-JP" sz="1050" dirty="0">
                <a:latin typeface="+mn-ea"/>
                <a:ea typeface="+mn-ea"/>
              </a:rPr>
              <a:t>34</a:t>
            </a:r>
            <a:r>
              <a:rPr lang="ja-JP" altLang="en-US" sz="1050" dirty="0">
                <a:latin typeface="+mn-ea"/>
                <a:ea typeface="+mn-ea"/>
              </a:rPr>
              <a:t>階 </a:t>
            </a:r>
            <a:r>
              <a:rPr lang="en-US" altLang="ja-JP" sz="1050" dirty="0">
                <a:latin typeface="+mn-ea"/>
                <a:ea typeface="+mn-ea"/>
              </a:rPr>
              <a:t>TEL</a:t>
            </a:r>
            <a:r>
              <a:rPr lang="ja-JP" altLang="en-US" sz="1050" dirty="0">
                <a:latin typeface="+mn-ea"/>
                <a:ea typeface="+mn-ea"/>
              </a:rPr>
              <a:t>：</a:t>
            </a:r>
            <a:r>
              <a:rPr lang="en-US" altLang="ja-JP" sz="1050" dirty="0">
                <a:latin typeface="+mn-ea"/>
                <a:ea typeface="+mn-ea"/>
              </a:rPr>
              <a:t>06-6944-1925</a:t>
            </a:r>
          </a:p>
          <a:p>
            <a:pPr eaLnBrk="1" hangingPunct="1">
              <a:defRPr/>
            </a:pPr>
            <a:r>
              <a:rPr lang="ja-JP" altLang="en-US" sz="1100" dirty="0">
                <a:latin typeface="+mn-ea"/>
                <a:ea typeface="+mn-ea"/>
              </a:rPr>
              <a:t>事業内容：総合空間プロデュース、舞台技術サービス、</a:t>
            </a:r>
            <a:r>
              <a:rPr lang="en-US" altLang="ja-JP" sz="1100" dirty="0">
                <a:latin typeface="+mn-ea"/>
                <a:ea typeface="+mn-ea"/>
              </a:rPr>
              <a:t>LED</a:t>
            </a:r>
            <a:r>
              <a:rPr lang="ja-JP" altLang="en-US" sz="1100" dirty="0">
                <a:latin typeface="+mn-ea"/>
                <a:ea typeface="+mn-ea"/>
              </a:rPr>
              <a:t>製品の企画開発・輸入販売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9B88FB5-F35D-A788-952A-08BA6014F9EB}"/>
              </a:ext>
            </a:extLst>
          </p:cNvPr>
          <p:cNvSpPr txBox="1"/>
          <p:nvPr/>
        </p:nvSpPr>
        <p:spPr>
          <a:xfrm>
            <a:off x="50276" y="7041232"/>
            <a:ext cx="6755859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hangingPunct="1">
              <a:lnSpc>
                <a:spcPts val="1160"/>
              </a:lnSpc>
            </a:pPr>
            <a:r>
              <a:rPr lang="ja-JP" altLang="en-US" sz="1000" dirty="0">
                <a:latin typeface="+mn-ea"/>
                <a:ea typeface="+mn-ea"/>
              </a:rPr>
              <a:t>■株式会社テクニコについて</a:t>
            </a:r>
            <a:endParaRPr lang="en-US" altLang="ja-JP" sz="1000" dirty="0">
              <a:latin typeface="+mn-ea"/>
              <a:ea typeface="+mn-ea"/>
            </a:endParaRPr>
          </a:p>
          <a:p>
            <a:pPr hangingPunct="1">
              <a:lnSpc>
                <a:spcPts val="1160"/>
              </a:lnSpc>
            </a:pPr>
            <a:r>
              <a:rPr lang="ja-JP" altLang="en-US" sz="1000" dirty="0">
                <a:latin typeface="+mn-ea"/>
                <a:ea typeface="+mn-ea"/>
              </a:rPr>
              <a:t>株式会社テクニは映像、音響、照明をはじめとする空間演出を手がける技術者集団として、</a:t>
            </a:r>
            <a:r>
              <a:rPr lang="en-US" altLang="ja-JP" sz="1000" dirty="0">
                <a:latin typeface="+mn-ea"/>
                <a:ea typeface="+mn-ea"/>
              </a:rPr>
              <a:t>2011</a:t>
            </a:r>
            <a:r>
              <a:rPr lang="ja-JP" altLang="en-US" sz="1000" dirty="0">
                <a:latin typeface="+mn-ea"/>
                <a:ea typeface="+mn-ea"/>
              </a:rPr>
              <a:t>年に業界に先駆けて、宴会場やイベント施設向けの</a:t>
            </a:r>
            <a:r>
              <a:rPr lang="en" altLang="ja-JP" sz="1000" dirty="0">
                <a:latin typeface="+mn-ea"/>
                <a:ea typeface="+mn-ea"/>
              </a:rPr>
              <a:t>LED</a:t>
            </a:r>
            <a:r>
              <a:rPr lang="ja-JP" altLang="en-US" sz="1000" dirty="0">
                <a:latin typeface="+mn-ea"/>
                <a:ea typeface="+mn-ea"/>
              </a:rPr>
              <a:t>スポットライトを開発しました。当時普及しはじめた</a:t>
            </a:r>
            <a:r>
              <a:rPr lang="en" altLang="ja-JP" sz="1000" dirty="0">
                <a:latin typeface="+mn-ea"/>
                <a:ea typeface="+mn-ea"/>
              </a:rPr>
              <a:t>LED</a:t>
            </a:r>
            <a:r>
              <a:rPr lang="ja-JP" altLang="en-US" sz="1000" dirty="0">
                <a:latin typeface="+mn-ea"/>
                <a:ea typeface="+mn-ea"/>
              </a:rPr>
              <a:t>の中で、既存の調光設備を変更することなく取り付け可能で、スムーズな調光ができる機能を先進的に取り入れました。その後、</a:t>
            </a:r>
            <a:r>
              <a:rPr lang="en" altLang="ja-JP" sz="1000" dirty="0">
                <a:latin typeface="+mn-ea"/>
                <a:ea typeface="+mn-ea"/>
              </a:rPr>
              <a:t>SL2</a:t>
            </a:r>
            <a:r>
              <a:rPr lang="ja-JP" altLang="en" sz="1000" dirty="0">
                <a:latin typeface="+mn-ea"/>
                <a:ea typeface="+mn-ea"/>
              </a:rPr>
              <a:t>、</a:t>
            </a:r>
            <a:r>
              <a:rPr lang="en" altLang="ja-JP" sz="1000" dirty="0">
                <a:latin typeface="+mn-ea"/>
                <a:ea typeface="+mn-ea"/>
              </a:rPr>
              <a:t>SL1M</a:t>
            </a:r>
            <a:r>
              <a:rPr lang="ja-JP" altLang="en-US" sz="1000" dirty="0">
                <a:latin typeface="+mn-ea"/>
                <a:ea typeface="+mn-ea"/>
              </a:rPr>
              <a:t>ｋ</a:t>
            </a:r>
            <a:r>
              <a:rPr lang="en" altLang="ja-JP" sz="1000" dirty="0">
                <a:latin typeface="+mn-ea"/>
                <a:ea typeface="+mn-ea"/>
              </a:rPr>
              <a:t>-II</a:t>
            </a:r>
            <a:r>
              <a:rPr lang="ja-JP" altLang="en-US" sz="1000" dirty="0">
                <a:latin typeface="+mn-ea"/>
                <a:ea typeface="+mn-ea"/>
              </a:rPr>
              <a:t>などの各機種を開発し、現在では、</a:t>
            </a:r>
            <a:r>
              <a:rPr lang="en" altLang="ja-JP" sz="1000" dirty="0" err="1">
                <a:latin typeface="+mn-ea"/>
                <a:ea typeface="+mn-ea"/>
              </a:rPr>
              <a:t>Artled</a:t>
            </a:r>
            <a:r>
              <a:rPr lang="en" altLang="ja-JP" sz="1000" dirty="0">
                <a:latin typeface="+mn-ea"/>
                <a:ea typeface="+mn-ea"/>
              </a:rPr>
              <a:t> Technology</a:t>
            </a:r>
            <a:r>
              <a:rPr lang="ja-JP" altLang="en" sz="1000" dirty="0">
                <a:latin typeface="+mn-ea"/>
                <a:ea typeface="+mn-ea"/>
              </a:rPr>
              <a:t>（</a:t>
            </a:r>
            <a:r>
              <a:rPr lang="en" altLang="ja-JP" sz="1000" dirty="0">
                <a:latin typeface="+mn-ea"/>
                <a:ea typeface="+mn-ea"/>
              </a:rPr>
              <a:t>Taiwan</a:t>
            </a:r>
            <a:r>
              <a:rPr lang="ja-JP" altLang="en" sz="1000" dirty="0">
                <a:latin typeface="+mn-ea"/>
                <a:ea typeface="+mn-ea"/>
              </a:rPr>
              <a:t>）</a:t>
            </a:r>
            <a:r>
              <a:rPr lang="ja-JP" altLang="en-US" sz="1000" dirty="0">
                <a:latin typeface="+mn-ea"/>
                <a:ea typeface="+mn-ea"/>
              </a:rPr>
              <a:t>社とのアライアンスにより、</a:t>
            </a:r>
            <a:r>
              <a:rPr lang="en" altLang="ja-JP" sz="1000" dirty="0">
                <a:latin typeface="+mn-ea"/>
                <a:ea typeface="+mn-ea"/>
              </a:rPr>
              <a:t>SL</a:t>
            </a:r>
            <a:r>
              <a:rPr lang="ja-JP" altLang="en-US" sz="1000" dirty="0">
                <a:latin typeface="+mn-ea"/>
                <a:ea typeface="+mn-ea"/>
              </a:rPr>
              <a:t>シリーズの最新機種の研究開発を続けるほか、</a:t>
            </a:r>
            <a:r>
              <a:rPr lang="en" altLang="ja-JP" sz="1000" dirty="0">
                <a:latin typeface="+mn-ea"/>
                <a:ea typeface="+mn-ea"/>
              </a:rPr>
              <a:t>SL</a:t>
            </a:r>
            <a:r>
              <a:rPr lang="ja-JP" altLang="en-US" sz="1000" dirty="0">
                <a:latin typeface="+mn-ea"/>
                <a:ea typeface="+mn-ea"/>
              </a:rPr>
              <a:t>シリーズ製品の正規日本総代理店として販売、アフターサービス、技術サポートを行っています。</a:t>
            </a:r>
            <a:endParaRPr lang="en-US" altLang="ja-JP" sz="1000" dirty="0">
              <a:latin typeface="+mn-ea"/>
              <a:ea typeface="+mn-ea"/>
            </a:endParaRPr>
          </a:p>
        </p:txBody>
      </p:sp>
      <p:pic>
        <p:nvPicPr>
          <p:cNvPr id="4" name="図 3" descr="黒い背景に白い文字がある&#10;&#10;AI 生成コンテンツは誤りを含む可能性があります。">
            <a:extLst>
              <a:ext uri="{FF2B5EF4-FFF2-40B4-BE49-F238E27FC236}">
                <a16:creationId xmlns:a16="http://schemas.microsoft.com/office/drawing/2014/main" id="{4B54D2A8-368B-2AB3-F00F-9F25FFD4A97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79815" y="3478"/>
            <a:ext cx="1603170" cy="426375"/>
          </a:xfrm>
          <a:prstGeom prst="rect">
            <a:avLst/>
          </a:prstGeom>
        </p:spPr>
      </p:pic>
      <p:pic>
        <p:nvPicPr>
          <p:cNvPr id="8" name="図 7" descr="アイコン&#10;&#10;AI 生成コンテンツは誤りを含む可能性があります。">
            <a:extLst>
              <a:ext uri="{FF2B5EF4-FFF2-40B4-BE49-F238E27FC236}">
                <a16:creationId xmlns:a16="http://schemas.microsoft.com/office/drawing/2014/main" id="{1BB5E420-B9D3-D272-D7FC-6BB6A5EA8FC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9965" y="3707068"/>
            <a:ext cx="1138133" cy="405611"/>
          </a:xfrm>
          <a:prstGeom prst="rect">
            <a:avLst/>
          </a:prstGeom>
        </p:spPr>
      </p:pic>
      <p:pic>
        <p:nvPicPr>
          <p:cNvPr id="12" name="図 11" descr="屋内, 小さい, 鏡, 座る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D9EB4B34-4D56-02FE-AC3E-BFE1C541342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547960" y="3379345"/>
            <a:ext cx="1138133" cy="1138133"/>
          </a:xfrm>
          <a:prstGeom prst="rect">
            <a:avLst/>
          </a:prstGeom>
        </p:spPr>
      </p:pic>
      <p:pic>
        <p:nvPicPr>
          <p:cNvPr id="16" name="図 15" descr="屋内, 小さい, 光, 座る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5A1BB635-878B-9C91-6DCA-5B8336B6C43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803035" y="3368824"/>
            <a:ext cx="1138133" cy="1138133"/>
          </a:xfrm>
          <a:prstGeom prst="rect">
            <a:avLst/>
          </a:prstGeom>
        </p:spPr>
      </p:pic>
      <p:sp>
        <p:nvSpPr>
          <p:cNvPr id="17" name="Text Box 15">
            <a:extLst>
              <a:ext uri="{FF2B5EF4-FFF2-40B4-BE49-F238E27FC236}">
                <a16:creationId xmlns:a16="http://schemas.microsoft.com/office/drawing/2014/main" id="{F457EA3B-6B0B-0027-809C-5A97358B90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472" y="3080792"/>
            <a:ext cx="1056327" cy="24968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395" eaLnBrk="1" hangingPunct="1">
              <a:lnSpc>
                <a:spcPts val="1360"/>
              </a:lnSpc>
              <a:spcBef>
                <a:spcPct val="50000"/>
              </a:spcBef>
              <a:defRPr/>
            </a:pPr>
            <a:r>
              <a:rPr lang="ja-JP" altLang="en-US" sz="1050">
                <a:latin typeface="+mn-ea"/>
                <a:ea typeface="+mn-ea"/>
              </a:rPr>
              <a:t>■製品紹介</a:t>
            </a:r>
            <a:endParaRPr lang="en-US" altLang="ja-JP" sz="1050" dirty="0">
              <a:latin typeface="+mn-ea"/>
              <a:ea typeface="+mn-ea"/>
            </a:endParaRPr>
          </a:p>
        </p:txBody>
      </p:sp>
      <p:sp>
        <p:nvSpPr>
          <p:cNvPr id="18" name="Text Box 15">
            <a:extLst>
              <a:ext uri="{FF2B5EF4-FFF2-40B4-BE49-F238E27FC236}">
                <a16:creationId xmlns:a16="http://schemas.microsoft.com/office/drawing/2014/main" id="{13BE0D78-C8E0-7D55-284A-BE99B13BC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5250" y="4520952"/>
            <a:ext cx="6665912" cy="615297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395" eaLnBrk="1" hangingPunct="1">
              <a:lnSpc>
                <a:spcPts val="1360"/>
              </a:lnSpc>
              <a:spcBef>
                <a:spcPct val="50000"/>
              </a:spcBef>
              <a:defRPr/>
            </a:pPr>
            <a:r>
              <a:rPr lang="en" altLang="ja-JP" sz="1050" dirty="0"/>
              <a:t>SL2</a:t>
            </a:r>
            <a:r>
              <a:rPr lang="ja-JP" altLang="en-US" sz="1050" dirty="0"/>
              <a:t>は、天井高</a:t>
            </a:r>
            <a:r>
              <a:rPr lang="en-US" altLang="ja-JP" sz="1050" dirty="0"/>
              <a:t>4〜7</a:t>
            </a:r>
            <a:r>
              <a:rPr lang="en" altLang="ja-JP" sz="1050" dirty="0"/>
              <a:t>m</a:t>
            </a:r>
            <a:r>
              <a:rPr lang="ja-JP" altLang="en-US" sz="1050" dirty="0"/>
              <a:t>の会場に最適なハロゲン</a:t>
            </a:r>
            <a:r>
              <a:rPr lang="en-US" altLang="ja-JP" sz="1050" dirty="0"/>
              <a:t>500</a:t>
            </a:r>
            <a:r>
              <a:rPr lang="en" altLang="ja-JP" sz="1050" dirty="0"/>
              <a:t>W</a:t>
            </a:r>
            <a:r>
              <a:rPr lang="ja-JP" altLang="en-US" sz="1050" dirty="0"/>
              <a:t>相当のあかりを消費電力</a:t>
            </a:r>
            <a:r>
              <a:rPr lang="en-US" altLang="ja-JP" sz="1050" dirty="0"/>
              <a:t>64</a:t>
            </a:r>
            <a:r>
              <a:rPr lang="en" altLang="ja-JP" sz="1050" dirty="0"/>
              <a:t>W</a:t>
            </a:r>
            <a:r>
              <a:rPr lang="ja-JP" altLang="en" sz="1050" dirty="0"/>
              <a:t>（</a:t>
            </a:r>
            <a:r>
              <a:rPr lang="ja-JP" altLang="en-US" sz="1050" dirty="0"/>
              <a:t>ハロゲンランプの約</a:t>
            </a:r>
            <a:r>
              <a:rPr lang="en-US" altLang="ja-JP" sz="1050" dirty="0"/>
              <a:t>1/8</a:t>
            </a:r>
            <a:r>
              <a:rPr lang="ja-JP" altLang="en-US" sz="1050" dirty="0"/>
              <a:t>）の省エネ設計で実現。</a:t>
            </a:r>
            <a:r>
              <a:rPr lang="en-US" altLang="ja-JP" sz="1050" dirty="0"/>
              <a:t>3</a:t>
            </a:r>
            <a:r>
              <a:rPr lang="ja-JP" altLang="en-US" sz="1050" dirty="0"/>
              <a:t>種類のレンズラインナップ（ナロー</a:t>
            </a:r>
            <a:r>
              <a:rPr lang="en-US" altLang="ja-JP" sz="1050" dirty="0"/>
              <a:t>13</a:t>
            </a:r>
            <a:r>
              <a:rPr lang="ja-JP" altLang="en-US" sz="1050" dirty="0"/>
              <a:t>／ミディアム</a:t>
            </a:r>
            <a:r>
              <a:rPr lang="en-US" altLang="ja-JP" sz="1050" dirty="0"/>
              <a:t>20</a:t>
            </a:r>
            <a:r>
              <a:rPr lang="ja-JP" altLang="en-US" sz="1050" dirty="0"/>
              <a:t>／ワイド</a:t>
            </a:r>
            <a:r>
              <a:rPr lang="en-US" altLang="ja-JP" sz="1050" dirty="0"/>
              <a:t>30°</a:t>
            </a:r>
            <a:r>
              <a:rPr lang="ja-JP" altLang="en-US" sz="1050" dirty="0"/>
              <a:t>）に加え、</a:t>
            </a:r>
            <a:r>
              <a:rPr lang="en" altLang="ja-JP" sz="1050" dirty="0"/>
              <a:t>LSD</a:t>
            </a:r>
            <a:r>
              <a:rPr lang="ja-JP" altLang="en-US" sz="1050" dirty="0"/>
              <a:t>フィルターとカラーフィルターをダブルで装着でき、フィルター装着部の</a:t>
            </a:r>
            <a:r>
              <a:rPr lang="en-US" altLang="ja-JP" sz="1050" dirty="0"/>
              <a:t>120</a:t>
            </a:r>
            <a:r>
              <a:rPr lang="ja-JP" altLang="en-US" sz="1050" dirty="0"/>
              <a:t>度回転を可能としたモデルです。</a:t>
            </a:r>
            <a:endParaRPr lang="en-US" altLang="ja-JP" sz="1050" dirty="0">
              <a:latin typeface="+mn-ea"/>
              <a:ea typeface="+mn-ea"/>
            </a:endParaRPr>
          </a:p>
        </p:txBody>
      </p:sp>
      <p:sp>
        <p:nvSpPr>
          <p:cNvPr id="31" name="Text Box 15">
            <a:extLst>
              <a:ext uri="{FF2B5EF4-FFF2-40B4-BE49-F238E27FC236}">
                <a16:creationId xmlns:a16="http://schemas.microsoft.com/office/drawing/2014/main" id="{91AAE234-82F6-E395-5ACC-2B874FA44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632" y="6425528"/>
            <a:ext cx="6665912" cy="608756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37931725" indent="-37474525"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defTabSz="914395" eaLnBrk="1" hangingPunct="1">
              <a:lnSpc>
                <a:spcPts val="1360"/>
              </a:lnSpc>
              <a:spcBef>
                <a:spcPct val="50000"/>
              </a:spcBef>
              <a:defRPr/>
            </a:pPr>
            <a:r>
              <a:rPr lang="en" altLang="ja-JP" sz="1050" dirty="0">
                <a:latin typeface="+mn-ea"/>
                <a:ea typeface="+mn-ea"/>
              </a:rPr>
              <a:t>SL1M</a:t>
            </a:r>
            <a:r>
              <a:rPr lang="ja-JP" altLang="en-US" sz="1050" dirty="0">
                <a:latin typeface="+mn-ea"/>
                <a:ea typeface="+mn-ea"/>
              </a:rPr>
              <a:t>ｋ</a:t>
            </a:r>
            <a:r>
              <a:rPr lang="en" altLang="ja-JP" sz="1050" dirty="0">
                <a:latin typeface="+mn-ea"/>
                <a:ea typeface="+mn-ea"/>
              </a:rPr>
              <a:t>-Ⅱ</a:t>
            </a:r>
            <a:r>
              <a:rPr lang="ja-JP" altLang="en-US" sz="1050" dirty="0">
                <a:latin typeface="+mn-ea"/>
                <a:ea typeface="+mn-ea"/>
              </a:rPr>
              <a:t>は、天井高</a:t>
            </a:r>
            <a:r>
              <a:rPr lang="en-US" altLang="ja-JP" sz="1050" dirty="0">
                <a:latin typeface="+mn-ea"/>
                <a:ea typeface="+mn-ea"/>
              </a:rPr>
              <a:t>3〜4</a:t>
            </a:r>
            <a:r>
              <a:rPr lang="en" altLang="ja-JP" sz="1050" dirty="0">
                <a:latin typeface="+mn-ea"/>
                <a:ea typeface="+mn-ea"/>
              </a:rPr>
              <a:t>m</a:t>
            </a:r>
            <a:r>
              <a:rPr lang="ja-JP" altLang="en-US" sz="1050" dirty="0">
                <a:latin typeface="+mn-ea"/>
                <a:ea typeface="+mn-ea"/>
              </a:rPr>
              <a:t>の会場に最適なハロゲン</a:t>
            </a:r>
            <a:r>
              <a:rPr lang="en-US" altLang="ja-JP" sz="1050" dirty="0">
                <a:latin typeface="+mn-ea"/>
                <a:ea typeface="+mn-ea"/>
              </a:rPr>
              <a:t>250</a:t>
            </a:r>
            <a:r>
              <a:rPr lang="en" altLang="ja-JP" sz="1050" dirty="0">
                <a:latin typeface="+mn-ea"/>
                <a:ea typeface="+mn-ea"/>
              </a:rPr>
              <a:t>W</a:t>
            </a:r>
            <a:r>
              <a:rPr lang="ja-JP" altLang="en-US" sz="1050" dirty="0">
                <a:latin typeface="+mn-ea"/>
                <a:ea typeface="+mn-ea"/>
              </a:rPr>
              <a:t>相当のあかりを消費電力</a:t>
            </a:r>
            <a:r>
              <a:rPr lang="en-US" altLang="ja-JP" sz="1050" dirty="0">
                <a:latin typeface="+mn-ea"/>
                <a:ea typeface="+mn-ea"/>
              </a:rPr>
              <a:t>34</a:t>
            </a:r>
            <a:r>
              <a:rPr lang="en" altLang="ja-JP" sz="1050" dirty="0">
                <a:latin typeface="+mn-ea"/>
                <a:ea typeface="+mn-ea"/>
              </a:rPr>
              <a:t>W</a:t>
            </a:r>
            <a:r>
              <a:rPr lang="ja-JP" altLang="en" sz="1050" dirty="0">
                <a:latin typeface="+mn-ea"/>
                <a:ea typeface="+mn-ea"/>
              </a:rPr>
              <a:t>（</a:t>
            </a:r>
            <a:r>
              <a:rPr lang="ja-JP" altLang="en-US" sz="1050" dirty="0">
                <a:latin typeface="+mn-ea"/>
                <a:ea typeface="+mn-ea"/>
              </a:rPr>
              <a:t>ハロゲンランプの約</a:t>
            </a:r>
            <a:r>
              <a:rPr lang="en-US" altLang="ja-JP" sz="1050" dirty="0">
                <a:latin typeface="+mn-ea"/>
                <a:ea typeface="+mn-ea"/>
              </a:rPr>
              <a:t>1/8</a:t>
            </a:r>
            <a:r>
              <a:rPr lang="ja-JP" altLang="en-US" sz="1050" dirty="0">
                <a:latin typeface="+mn-ea"/>
                <a:ea typeface="+mn-ea"/>
              </a:rPr>
              <a:t>）の省エネ設計で実現しつつ、</a:t>
            </a:r>
            <a:r>
              <a:rPr lang="en-US" altLang="ja-JP" sz="1050" dirty="0">
                <a:latin typeface="+mn-ea"/>
                <a:ea typeface="+mn-ea"/>
              </a:rPr>
              <a:t>3</a:t>
            </a:r>
            <a:r>
              <a:rPr lang="ja-JP" altLang="en-US" sz="1050" dirty="0">
                <a:latin typeface="+mn-ea"/>
                <a:ea typeface="+mn-ea"/>
              </a:rPr>
              <a:t>種類のレンズラインナップ（ナロー</a:t>
            </a:r>
            <a:r>
              <a:rPr lang="en-US" altLang="ja-JP" sz="1050" dirty="0">
                <a:latin typeface="+mn-ea"/>
                <a:ea typeface="+mn-ea"/>
              </a:rPr>
              <a:t>13</a:t>
            </a:r>
            <a:r>
              <a:rPr lang="ja-JP" altLang="en-US" sz="1050" dirty="0">
                <a:latin typeface="+mn-ea"/>
                <a:ea typeface="+mn-ea"/>
              </a:rPr>
              <a:t>／ミディアム</a:t>
            </a:r>
            <a:r>
              <a:rPr lang="en-US" altLang="ja-JP" sz="1050" dirty="0">
                <a:latin typeface="+mn-ea"/>
                <a:ea typeface="+mn-ea"/>
              </a:rPr>
              <a:t>20</a:t>
            </a:r>
            <a:r>
              <a:rPr lang="ja-JP" altLang="en-US" sz="1050" dirty="0">
                <a:latin typeface="+mn-ea"/>
                <a:ea typeface="+mn-ea"/>
              </a:rPr>
              <a:t>／ワイド</a:t>
            </a:r>
            <a:r>
              <a:rPr lang="en-US" altLang="ja-JP" sz="1050" dirty="0">
                <a:latin typeface="+mn-ea"/>
                <a:ea typeface="+mn-ea"/>
              </a:rPr>
              <a:t>30°</a:t>
            </a:r>
            <a:r>
              <a:rPr lang="ja-JP" altLang="en-US" sz="1050" dirty="0">
                <a:latin typeface="+mn-ea"/>
                <a:ea typeface="+mn-ea"/>
              </a:rPr>
              <a:t>）を備えたコンパクトなモデルです。</a:t>
            </a:r>
            <a:endParaRPr lang="en-US" altLang="ja-JP" sz="1050" dirty="0">
              <a:latin typeface="+mn-ea"/>
              <a:ea typeface="+mn-ea"/>
            </a:endParaRPr>
          </a:p>
        </p:txBody>
      </p:sp>
      <p:pic>
        <p:nvPicPr>
          <p:cNvPr id="33" name="図 32" descr="ロゴ&#10;&#10;AI 生成コンテンツは誤りを含む可能性があります。">
            <a:extLst>
              <a:ext uri="{FF2B5EF4-FFF2-40B4-BE49-F238E27FC236}">
                <a16:creationId xmlns:a16="http://schemas.microsoft.com/office/drawing/2014/main" id="{12D8B2EC-2916-965A-3892-E4FB3EC6647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34470" y="5585813"/>
            <a:ext cx="1278306" cy="403349"/>
          </a:xfrm>
          <a:prstGeom prst="rect">
            <a:avLst/>
          </a:prstGeom>
        </p:spPr>
      </p:pic>
      <p:pic>
        <p:nvPicPr>
          <p:cNvPr id="35" name="図 34" descr="屋内, テーブル, 小さい, 座る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BF5C73F9-DEA8-7C48-C79A-4DB1380C7C05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438571" y="5331679"/>
            <a:ext cx="1131065" cy="1131065"/>
          </a:xfrm>
          <a:prstGeom prst="rect">
            <a:avLst/>
          </a:prstGeom>
        </p:spPr>
      </p:pic>
      <p:pic>
        <p:nvPicPr>
          <p:cNvPr id="37" name="図 36" descr="屋内, テーブル, 小さい, リモコン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BC43F02D-9578-8F33-CCE9-54EB59AE66E9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2791580" y="5312633"/>
            <a:ext cx="1150111" cy="1150111"/>
          </a:xfrm>
          <a:prstGeom prst="rect">
            <a:avLst/>
          </a:prstGeom>
        </p:spPr>
      </p:pic>
      <p:pic>
        <p:nvPicPr>
          <p:cNvPr id="39" name="図 38" descr="屋内, テーブル, 座る, 小さい が含まれている画像&#10;&#10;AI 生成コンテンツは誤りを含む可能性があります。">
            <a:extLst>
              <a:ext uri="{FF2B5EF4-FFF2-40B4-BE49-F238E27FC236}">
                <a16:creationId xmlns:a16="http://schemas.microsoft.com/office/drawing/2014/main" id="{00870FC2-A8C8-D24F-C59F-C643B19BC5E4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142531" y="5324611"/>
            <a:ext cx="1138133" cy="1138133"/>
          </a:xfrm>
          <a:prstGeom prst="rect">
            <a:avLst/>
          </a:prstGeom>
        </p:spPr>
      </p:pic>
      <p:pic>
        <p:nvPicPr>
          <p:cNvPr id="41" name="図 40" descr="バスルームの一角にある洗面台&#10;&#10;AI 生成コンテンツは誤りを含む可能性があります。">
            <a:extLst>
              <a:ext uri="{FF2B5EF4-FFF2-40B4-BE49-F238E27FC236}">
                <a16:creationId xmlns:a16="http://schemas.microsoft.com/office/drawing/2014/main" id="{7335C7FC-EAF6-A456-8B4C-212AEAA790CE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476682" y="5318194"/>
            <a:ext cx="1144550" cy="114455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4724</TotalTime>
  <Words>624</Words>
  <Application>Microsoft Macintosh PowerPoint</Application>
  <PresentationFormat>A4 210 x 297 mm</PresentationFormat>
  <Paragraphs>23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MS PGothic</vt:lpstr>
      <vt:lpstr>MS PGothic</vt:lpstr>
      <vt:lpstr>Arial</vt:lpstr>
      <vt:lpstr>Calibri</vt:lpstr>
      <vt:lpstr>Office テーマ</vt:lpstr>
      <vt:lpstr>PowerPoint プレゼンテーション</vt:lpstr>
    </vt:vector>
  </TitlesOfParts>
  <Company>enrissima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demi pr</dc:creator>
  <cp:lastModifiedBy>Hidemi Taguma</cp:lastModifiedBy>
  <cp:revision>228</cp:revision>
  <cp:lastPrinted>2026-02-17T01:26:22Z</cp:lastPrinted>
  <dcterms:created xsi:type="dcterms:W3CDTF">2011-08-19T09:33:18Z</dcterms:created>
  <dcterms:modified xsi:type="dcterms:W3CDTF">2026-02-17T01:26:27Z</dcterms:modified>
</cp:coreProperties>
</file>